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476"/>
    <a:srgbClr val="A5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" d="100"/>
          <a:sy n="11" d="100"/>
        </p:scale>
        <p:origin x="20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3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8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2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0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7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5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1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3A1B-F430-4E85-9F85-6F5ED7C0E573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905F-6A6D-4005-9D42-3B6734856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275213" cy="42803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13602E-341F-DDEB-3D30-42142D9BC86E}"/>
              </a:ext>
            </a:extLst>
          </p:cNvPr>
          <p:cNvSpPr/>
          <p:nvPr/>
        </p:nvSpPr>
        <p:spPr>
          <a:xfrm>
            <a:off x="796537" y="5723866"/>
            <a:ext cx="28680726" cy="387504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6733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C3047"/>
                </a:solidFill>
              </a:rPr>
              <a:t>Dietary information can indicate marine ecosystem health</a:t>
            </a:r>
            <a:r>
              <a:rPr lang="en-GB" sz="3900" baseline="30000" dirty="0">
                <a:solidFill>
                  <a:srgbClr val="2C3047"/>
                </a:solidFill>
              </a:rPr>
              <a:t>1</a:t>
            </a:r>
            <a:r>
              <a:rPr lang="en-GB" sz="3900" dirty="0">
                <a:solidFill>
                  <a:srgbClr val="2C3047"/>
                </a:solidFill>
              </a:rPr>
              <a:t>, aid fisheries management and explain habitat selection</a:t>
            </a:r>
            <a:r>
              <a:rPr lang="en-GB" sz="3900" baseline="30000" dirty="0">
                <a:solidFill>
                  <a:srgbClr val="2C3047"/>
                </a:solidFill>
              </a:rPr>
              <a:t>2</a:t>
            </a:r>
            <a:endParaRPr lang="en-GB" sz="3900" dirty="0">
              <a:solidFill>
                <a:srgbClr val="2C3047"/>
              </a:solidFill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C3047"/>
                </a:solidFill>
              </a:rPr>
              <a:t>Seabird survival and productivity depend on prey quality and availability</a:t>
            </a:r>
            <a:r>
              <a:rPr lang="en-GB" sz="3900" baseline="30000" dirty="0">
                <a:solidFill>
                  <a:srgbClr val="2C3047"/>
                </a:solidFill>
              </a:rPr>
              <a:t>3</a:t>
            </a:r>
            <a:r>
              <a:rPr lang="en-GB" sz="3900" dirty="0">
                <a:solidFill>
                  <a:srgbClr val="2C3047"/>
                </a:solidFill>
              </a:rPr>
              <a:t>,</a:t>
            </a:r>
            <a:r>
              <a:rPr lang="en-GB" sz="3900" baseline="30000" dirty="0">
                <a:solidFill>
                  <a:srgbClr val="2C3047"/>
                </a:solidFill>
              </a:rPr>
              <a:t> </a:t>
            </a:r>
            <a:r>
              <a:rPr lang="en-GB" sz="3900" dirty="0">
                <a:solidFill>
                  <a:srgbClr val="2C3047"/>
                </a:solidFill>
              </a:rPr>
              <a:t>but seabird diet samples are often degraded or opportunistic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C3047"/>
                </a:solidFill>
              </a:rPr>
              <a:t>Adult guillemot diet is largely understudied on the West coast of the UK</a:t>
            </a: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C3047"/>
                </a:solidFill>
              </a:rPr>
              <a:t>Combining multiple methods and novel samples could help accurately reconstruct adult guillemot diet</a:t>
            </a:r>
            <a:r>
              <a:rPr lang="en-GB" sz="3900" baseline="30000" dirty="0">
                <a:solidFill>
                  <a:srgbClr val="2C3047"/>
                </a:solidFill>
              </a:rPr>
              <a:t> 4</a:t>
            </a:r>
            <a:r>
              <a:rPr lang="en-GB" sz="3900" dirty="0">
                <a:solidFill>
                  <a:srgbClr val="2C3047"/>
                </a:solidFill>
              </a:rPr>
              <a:t> and aid in understanding local ecosystem interactions</a:t>
            </a:r>
            <a:endParaRPr lang="en-GB" sz="3900" baseline="30000" dirty="0">
              <a:solidFill>
                <a:srgbClr val="2C3047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7B0DA2-EE60-2B76-4506-197B3E11640D}"/>
              </a:ext>
            </a:extLst>
          </p:cNvPr>
          <p:cNvSpPr/>
          <p:nvPr/>
        </p:nvSpPr>
        <p:spPr>
          <a:xfrm>
            <a:off x="796537" y="629929"/>
            <a:ext cx="28682133" cy="21379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6834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2C3047"/>
                </a:solidFill>
              </a:rPr>
              <a:t>Combining DNA metabarcoding and Stable Isotope Analysis for Diet Studies in a Diving Seabird</a:t>
            </a:r>
            <a:endParaRPr lang="en-GB" sz="7200" dirty="0">
              <a:solidFill>
                <a:srgbClr val="2C3047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8A469D-8496-56CA-059F-59084D8149F7}"/>
              </a:ext>
            </a:extLst>
          </p:cNvPr>
          <p:cNvSpPr/>
          <p:nvPr/>
        </p:nvSpPr>
        <p:spPr>
          <a:xfrm>
            <a:off x="759549" y="3285055"/>
            <a:ext cx="20672450" cy="1666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Amelia 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Corvin-Czarnodolski</a:t>
            </a:r>
            <a:r>
              <a:rPr lang="en-GB" sz="36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Jonathan A. Green</a:t>
            </a:r>
            <a:r>
              <a:rPr lang="en-GB" sz="36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Simon Creer</a:t>
            </a:r>
            <a:r>
              <a:rPr lang="en-GB" sz="36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Amy Ellison</a:t>
            </a:r>
            <a:r>
              <a:rPr lang="en-GB" sz="36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Rosemary </a:t>
            </a: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Moorhouse-Gann</a:t>
            </a:r>
            <a:r>
              <a:rPr lang="en-GB" sz="3600" baseline="300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Claire Carrington</a:t>
            </a:r>
            <a:r>
              <a:rPr lang="en-GB" sz="3600" baseline="300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Shaun Fraser</a:t>
            </a:r>
            <a:r>
              <a:rPr lang="en-GB" sz="3600" baseline="300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Steve Dodd</a:t>
            </a:r>
            <a:r>
              <a:rPr lang="en-GB" sz="3600" baseline="300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James Waggitt</a:t>
            </a:r>
            <a:r>
              <a:rPr lang="en-GB" sz="3600" baseline="300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Katrien Van Landeghem</a:t>
            </a:r>
            <a:r>
              <a:rPr lang="en-GB" sz="3600" baseline="30000" dirty="0">
                <a:solidFill>
                  <a:srgbClr val="2C304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Olivia Hicks</a:t>
            </a:r>
            <a:r>
              <a:rPr lang="en-GB" sz="36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en-GB" sz="36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3600" baseline="30000" dirty="0">
              <a:solidFill>
                <a:srgbClr val="2C3047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GB" sz="1100" baseline="30000" dirty="0">
              <a:solidFill>
                <a:srgbClr val="2C3047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32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Bangor University </a:t>
            </a:r>
            <a:r>
              <a:rPr lang="en-GB" sz="32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32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Liverpool </a:t>
            </a:r>
            <a:r>
              <a:rPr lang="en-GB" sz="32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Highlands and Islands </a:t>
            </a:r>
            <a:r>
              <a:rPr lang="en-GB" sz="3200" baseline="300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rgbClr val="2C3047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RSPB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1F5ED0-6B66-3406-6B53-B805884FF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535" y="4402797"/>
            <a:ext cx="493073" cy="503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F15F3-BBB9-4DB7-4E3F-7C1F51F8050D}"/>
              </a:ext>
            </a:extLst>
          </p:cNvPr>
          <p:cNvSpPr txBox="1"/>
          <p:nvPr/>
        </p:nvSpPr>
        <p:spPr>
          <a:xfrm>
            <a:off x="25297608" y="3466789"/>
            <a:ext cx="3947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mlc23srh@bangor.ac.uk</a:t>
            </a:r>
          </a:p>
          <a:p>
            <a:endParaRPr lang="en-GB" sz="3000" dirty="0"/>
          </a:p>
          <a:p>
            <a:r>
              <a:rPr lang="en-GB" sz="3000" dirty="0"/>
              <a:t>@amelia_corvin</a:t>
            </a: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40C50AE0-A18D-6950-213B-0B9B639B3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05" y="3417988"/>
            <a:ext cx="1039601" cy="584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D0888D-DC1E-362A-232E-0CC50C8FB61A}"/>
              </a:ext>
            </a:extLst>
          </p:cNvPr>
          <p:cNvSpPr/>
          <p:nvPr/>
        </p:nvSpPr>
        <p:spPr>
          <a:xfrm>
            <a:off x="13470836" y="5346993"/>
            <a:ext cx="3333541" cy="668740"/>
          </a:xfrm>
          <a:prstGeom prst="roundRect">
            <a:avLst/>
          </a:prstGeom>
          <a:solidFill>
            <a:srgbClr val="683476"/>
          </a:solidFill>
          <a:ln>
            <a:solidFill>
              <a:srgbClr val="6834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Background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5386FC-A03D-F9EA-CDF8-124869E42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t="46075" r="2956" b="18023"/>
          <a:stretch/>
        </p:blipFill>
        <p:spPr>
          <a:xfrm rot="16200000">
            <a:off x="22324514" y="3181823"/>
            <a:ext cx="2276393" cy="21128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B206A7-AC98-6B83-736F-3AA5BFA7408A}"/>
              </a:ext>
            </a:extLst>
          </p:cNvPr>
          <p:cNvGrpSpPr/>
          <p:nvPr/>
        </p:nvGrpSpPr>
        <p:grpSpPr>
          <a:xfrm>
            <a:off x="1094298" y="10019888"/>
            <a:ext cx="13002702" cy="9698519"/>
            <a:chOff x="484698" y="10018231"/>
            <a:chExt cx="13002702" cy="9698519"/>
          </a:xfrm>
        </p:grpSpPr>
        <p:pic>
          <p:nvPicPr>
            <p:cNvPr id="14" name="Picture 13" descr="A map with green lines and white text&#10;&#10;Description automatically generated">
              <a:extLst>
                <a:ext uri="{FF2B5EF4-FFF2-40B4-BE49-F238E27FC236}">
                  <a16:creationId xmlns:a16="http://schemas.microsoft.com/office/drawing/2014/main" id="{A8B1A5A1-3495-E7AE-A7CB-6F47411B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50" r="11262" b="18497"/>
            <a:stretch/>
          </p:blipFill>
          <p:spPr>
            <a:xfrm>
              <a:off x="484698" y="10018231"/>
              <a:ext cx="13002702" cy="9698519"/>
            </a:xfrm>
            <a:prstGeom prst="rect">
              <a:avLst/>
            </a:prstGeom>
          </p:spPr>
        </p:pic>
        <p:pic>
          <p:nvPicPr>
            <p:cNvPr id="15" name="Picture 14" descr="A map with green lines and white text&#10;&#10;Description automatically generated">
              <a:extLst>
                <a:ext uri="{FF2B5EF4-FFF2-40B4-BE49-F238E27FC236}">
                  <a16:creationId xmlns:a16="http://schemas.microsoft.com/office/drawing/2014/main" id="{2F1AFB5C-A246-4872-53DE-0933101D7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12" t="40877" r="965" b="47704"/>
            <a:stretch/>
          </p:blipFill>
          <p:spPr>
            <a:xfrm>
              <a:off x="11386457" y="12812484"/>
              <a:ext cx="1589314" cy="1636486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2069B6-5228-66B6-A5BA-7A29119DA84C}"/>
              </a:ext>
            </a:extLst>
          </p:cNvPr>
          <p:cNvSpPr/>
          <p:nvPr/>
        </p:nvSpPr>
        <p:spPr>
          <a:xfrm>
            <a:off x="3272538" y="10964939"/>
            <a:ext cx="4153721" cy="1661819"/>
          </a:xfrm>
          <a:prstGeom prst="roundRect">
            <a:avLst/>
          </a:prstGeom>
          <a:solidFill>
            <a:srgbClr val="A5D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Spatiotemporal Predator-Prey Overlap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846FA1-6D58-AB22-CB06-94DB77F044BB}"/>
              </a:ext>
            </a:extLst>
          </p:cNvPr>
          <p:cNvSpPr/>
          <p:nvPr/>
        </p:nvSpPr>
        <p:spPr>
          <a:xfrm>
            <a:off x="10487352" y="16836863"/>
            <a:ext cx="3098019" cy="11323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5D8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Colony: Puffin Island, 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40D3D6-C3D3-D198-293B-346362931946}"/>
              </a:ext>
            </a:extLst>
          </p:cNvPr>
          <p:cNvSpPr txBox="1"/>
          <p:nvPr/>
        </p:nvSpPr>
        <p:spPr>
          <a:xfrm>
            <a:off x="2715222" y="16322968"/>
            <a:ext cx="242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Ynys Môn</a:t>
            </a:r>
          </a:p>
          <a:p>
            <a:pPr algn="ctr"/>
            <a:r>
              <a:rPr lang="en-GB" sz="3600" dirty="0"/>
              <a:t>(Anglesey)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7AAA45-C649-E218-AB60-AC9BA0BC8DAE}"/>
              </a:ext>
            </a:extLst>
          </p:cNvPr>
          <p:cNvSpPr txBox="1"/>
          <p:nvPr/>
        </p:nvSpPr>
        <p:spPr>
          <a:xfrm>
            <a:off x="7331009" y="17618472"/>
            <a:ext cx="264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North Wales</a:t>
            </a:r>
          </a:p>
        </p:txBody>
      </p:sp>
      <p:pic>
        <p:nvPicPr>
          <p:cNvPr id="22" name="Graphic 21" descr="Line arrow: Clockwise curve outline">
            <a:extLst>
              <a:ext uri="{FF2B5EF4-FFF2-40B4-BE49-F238E27FC236}">
                <a16:creationId xmlns:a16="http://schemas.microsoft.com/office/drawing/2014/main" id="{F915F3D2-BFBC-D3BB-4AD9-6D57E46F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601024">
            <a:off x="7750462" y="15077709"/>
            <a:ext cx="1817311" cy="3690845"/>
          </a:xfrm>
          <a:prstGeom prst="rect">
            <a:avLst/>
          </a:prstGeom>
        </p:spPr>
      </p:pic>
      <p:pic>
        <p:nvPicPr>
          <p:cNvPr id="24" name="Picture 23" descr="A bird flying over water&#10;&#10;Description automatically generated">
            <a:extLst>
              <a:ext uri="{FF2B5EF4-FFF2-40B4-BE49-F238E27FC236}">
                <a16:creationId xmlns:a16="http://schemas.microsoft.com/office/drawing/2014/main" id="{37DE42AE-8432-96AE-C181-ED735321DF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188" b="95873" l="2504" r="29293">
                        <a14:foregroundMark x1="3816" y1="83201" x2="3816" y2="83201"/>
                        <a14:foregroundMark x1="2762" y1="83852" x2="2762" y2="83852"/>
                        <a14:foregroundMark x1="2504" y1="83418" x2="2504" y2="83418"/>
                        <a14:foregroundMark x1="22178" y1="61912" x2="22178" y2="61912"/>
                        <a14:foregroundMark x1="22615" y1="61188" x2="22615" y2="61188"/>
                        <a14:foregroundMark x1="29054" y1="95764" x2="29054" y2="95764"/>
                        <a14:foregroundMark x1="29293" y1="94823" x2="29293" y2="94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004" r="67532"/>
          <a:stretch/>
        </p:blipFill>
        <p:spPr>
          <a:xfrm rot="20139798" flipH="1">
            <a:off x="7964067" y="10139566"/>
            <a:ext cx="3302125" cy="228856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7BB029-CA1F-8AE5-AC83-A1295860EEB0}"/>
              </a:ext>
            </a:extLst>
          </p:cNvPr>
          <p:cNvSpPr/>
          <p:nvPr/>
        </p:nvSpPr>
        <p:spPr>
          <a:xfrm>
            <a:off x="2709823" y="19880774"/>
            <a:ext cx="11076686" cy="9168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Potential prey species were collected in the guillemots’ foraging area (n = 15) in May and June 2023</a:t>
            </a:r>
          </a:p>
        </p:txBody>
      </p:sp>
      <p:pic>
        <p:nvPicPr>
          <p:cNvPr id="29" name="Picture 28" descr="A penguin with a swab and fish&#10;&#10;Description automatically generated with medium confidence">
            <a:extLst>
              <a:ext uri="{FF2B5EF4-FFF2-40B4-BE49-F238E27FC236}">
                <a16:creationId xmlns:a16="http://schemas.microsoft.com/office/drawing/2014/main" id="{17818201-7910-5335-FA15-CFA63F3D07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023" y="10343074"/>
            <a:ext cx="14516394" cy="107132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29604CF-94BC-A79C-5CAA-68E22384FD23}"/>
              </a:ext>
            </a:extLst>
          </p:cNvPr>
          <p:cNvSpPr txBox="1"/>
          <p:nvPr/>
        </p:nvSpPr>
        <p:spPr>
          <a:xfrm>
            <a:off x="14696682" y="12158278"/>
            <a:ext cx="3344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2C3047"/>
                </a:solidFill>
              </a:rPr>
              <a:t>DNA Metabarcoding:</a:t>
            </a:r>
          </a:p>
          <a:p>
            <a:pPr algn="ctr"/>
            <a:r>
              <a:rPr lang="en-GB" sz="3600" dirty="0">
                <a:solidFill>
                  <a:srgbClr val="2C3047"/>
                </a:solidFill>
              </a:rPr>
              <a:t>Buccal &amp; Cloacal Swabs</a:t>
            </a:r>
            <a:endParaRPr lang="en-GB" sz="3600" i="1" dirty="0">
              <a:solidFill>
                <a:srgbClr val="2C304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3474AB-314E-4C16-830A-E19C9A30F19C}"/>
              </a:ext>
            </a:extLst>
          </p:cNvPr>
          <p:cNvSpPr txBox="1"/>
          <p:nvPr/>
        </p:nvSpPr>
        <p:spPr>
          <a:xfrm>
            <a:off x="18787586" y="19118541"/>
            <a:ext cx="2568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2C3047"/>
                </a:solidFill>
              </a:rPr>
              <a:t>Photos:</a:t>
            </a:r>
          </a:p>
          <a:p>
            <a:pPr algn="ctr"/>
            <a:r>
              <a:rPr lang="en-GB" sz="3600" dirty="0">
                <a:solidFill>
                  <a:srgbClr val="2C3047"/>
                </a:solidFill>
              </a:rPr>
              <a:t>Chick </a:t>
            </a:r>
          </a:p>
          <a:p>
            <a:pPr algn="ctr"/>
            <a:r>
              <a:rPr lang="en-GB" sz="3600" dirty="0">
                <a:solidFill>
                  <a:srgbClr val="2C3047"/>
                </a:solidFill>
              </a:rPr>
              <a:t>Provisioning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22DC54-740F-3E7B-1B91-59796A6D50B3}"/>
              </a:ext>
            </a:extLst>
          </p:cNvPr>
          <p:cNvSpPr txBox="1"/>
          <p:nvPr/>
        </p:nvSpPr>
        <p:spPr>
          <a:xfrm>
            <a:off x="24977479" y="16329378"/>
            <a:ext cx="4282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2C3047"/>
                </a:solidFill>
              </a:rPr>
              <a:t>Stable Isotope Analysis: </a:t>
            </a:r>
          </a:p>
          <a:p>
            <a:pPr algn="ctr"/>
            <a:r>
              <a:rPr lang="en-GB" sz="3600" dirty="0">
                <a:solidFill>
                  <a:srgbClr val="2C3047"/>
                </a:solidFill>
              </a:rPr>
              <a:t>Blood Plasma (Bird) &amp; Muscle Tissue (Fish)</a:t>
            </a:r>
            <a:endParaRPr lang="en-GB" sz="3600" i="1" dirty="0">
              <a:solidFill>
                <a:srgbClr val="2C3047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37C42C-C14F-71E1-2F48-A861155F2B12}"/>
              </a:ext>
            </a:extLst>
          </p:cNvPr>
          <p:cNvSpPr/>
          <p:nvPr/>
        </p:nvSpPr>
        <p:spPr>
          <a:xfrm>
            <a:off x="14798911" y="30480709"/>
            <a:ext cx="3979025" cy="61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D580AAC-D80A-BAE0-72E8-0997FBE4EA65}"/>
              </a:ext>
            </a:extLst>
          </p:cNvPr>
          <p:cNvSpPr/>
          <p:nvPr/>
        </p:nvSpPr>
        <p:spPr>
          <a:xfrm>
            <a:off x="19687121" y="10331928"/>
            <a:ext cx="4146197" cy="1088548"/>
          </a:xfrm>
          <a:prstGeom prst="roundRect">
            <a:avLst/>
          </a:prstGeom>
          <a:solidFill>
            <a:srgbClr val="A5D8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Birds sampled in June 2023, n = 17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C2BF5E1-554B-1B2A-6FF5-028CF5B0C59F}"/>
              </a:ext>
            </a:extLst>
          </p:cNvPr>
          <p:cNvSpPr/>
          <p:nvPr/>
        </p:nvSpPr>
        <p:spPr>
          <a:xfrm>
            <a:off x="15191298" y="15294487"/>
            <a:ext cx="3950777" cy="18152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B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Temporal scales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DNA: hours – days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SIA: days – a week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4503F92-EB4C-6029-19CA-53090F2C5359}"/>
              </a:ext>
            </a:extLst>
          </p:cNvPr>
          <p:cNvSpPr/>
          <p:nvPr/>
        </p:nvSpPr>
        <p:spPr>
          <a:xfrm>
            <a:off x="23222390" y="19228682"/>
            <a:ext cx="4282950" cy="1578697"/>
          </a:xfrm>
          <a:prstGeom prst="roundRect">
            <a:avLst/>
          </a:prstGeom>
          <a:solidFill>
            <a:srgbClr val="A5D8D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Common Guillemot, </a:t>
            </a:r>
            <a:r>
              <a:rPr lang="en-GB" sz="3600" b="1" i="1" dirty="0">
                <a:solidFill>
                  <a:schemeClr val="tx1"/>
                </a:solidFill>
              </a:rPr>
              <a:t>Uria </a:t>
            </a:r>
            <a:r>
              <a:rPr lang="en-GB" sz="3600" b="1" i="1" dirty="0" err="1">
                <a:solidFill>
                  <a:schemeClr val="tx1"/>
                </a:solidFill>
              </a:rPr>
              <a:t>aalge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8690C8-A265-DE03-DA94-B1479C177096}"/>
              </a:ext>
            </a:extLst>
          </p:cNvPr>
          <p:cNvSpPr/>
          <p:nvPr/>
        </p:nvSpPr>
        <p:spPr>
          <a:xfrm>
            <a:off x="832295" y="21569954"/>
            <a:ext cx="28644968" cy="157108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6733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2C3047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0" name="Picture 39" descr="A chart of different types of samples&#10;&#10;Description automatically generated">
            <a:extLst>
              <a:ext uri="{FF2B5EF4-FFF2-40B4-BE49-F238E27FC236}">
                <a16:creationId xmlns:a16="http://schemas.microsoft.com/office/drawing/2014/main" id="{4EB9B2EA-F1D1-AB32-5877-2D94B3FEE2B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3"/>
          <a:stretch/>
        </p:blipFill>
        <p:spPr>
          <a:xfrm>
            <a:off x="937422" y="22972462"/>
            <a:ext cx="9205601" cy="8692036"/>
          </a:xfrm>
          <a:prstGeom prst="round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BCF2C8E-34DC-EF0E-88AF-6494EA08944D}"/>
              </a:ext>
            </a:extLst>
          </p:cNvPr>
          <p:cNvSpPr/>
          <p:nvPr/>
        </p:nvSpPr>
        <p:spPr>
          <a:xfrm>
            <a:off x="1484284" y="32614266"/>
            <a:ext cx="27312061" cy="3991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b="1" dirty="0">
                <a:solidFill>
                  <a:schemeClr val="tx1"/>
                </a:solidFill>
                <a:highlight>
                  <a:srgbClr val="A5D8D0"/>
                </a:highlight>
              </a:rPr>
              <a:t>Whiting and clupeids</a:t>
            </a:r>
            <a:r>
              <a:rPr lang="en-GB" sz="3900" b="1" dirty="0">
                <a:solidFill>
                  <a:schemeClr val="tx1"/>
                </a:solidFill>
              </a:rPr>
              <a:t> </a:t>
            </a:r>
            <a:r>
              <a:rPr lang="en-GB" sz="3900" dirty="0">
                <a:solidFill>
                  <a:schemeClr val="tx1"/>
                </a:solidFill>
              </a:rPr>
              <a:t>are important adult guillemot prey species during early chick rearing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chemeClr val="tx1"/>
                </a:solidFill>
              </a:rPr>
              <a:t>Molecular methods show </a:t>
            </a:r>
            <a:r>
              <a:rPr lang="en-GB" sz="3900" b="1" dirty="0">
                <a:solidFill>
                  <a:schemeClr val="tx1"/>
                </a:solidFill>
                <a:highlight>
                  <a:srgbClr val="A5D8D0"/>
                </a:highlight>
              </a:rPr>
              <a:t>greater diet diversity</a:t>
            </a:r>
            <a:r>
              <a:rPr lang="en-GB" sz="3900" b="1" dirty="0">
                <a:solidFill>
                  <a:schemeClr val="tx1"/>
                </a:solidFill>
              </a:rPr>
              <a:t> </a:t>
            </a:r>
            <a:r>
              <a:rPr lang="en-GB" sz="3900" dirty="0">
                <a:solidFill>
                  <a:schemeClr val="tx1"/>
                </a:solidFill>
              </a:rPr>
              <a:t>in adult guillemots than suggested by observations of chick provisioning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chemeClr val="tx1"/>
                </a:solidFill>
              </a:rPr>
              <a:t>Buccal and cloacal swabs are an </a:t>
            </a:r>
            <a:r>
              <a:rPr lang="en-GB" sz="3900" b="1" dirty="0">
                <a:solidFill>
                  <a:schemeClr val="tx1"/>
                </a:solidFill>
                <a:highlight>
                  <a:srgbClr val="A5D8D0"/>
                </a:highlight>
              </a:rPr>
              <a:t>effective new sampling method</a:t>
            </a:r>
            <a:r>
              <a:rPr lang="en-GB" sz="3900" dirty="0">
                <a:solidFill>
                  <a:schemeClr val="tx1"/>
                </a:solidFill>
              </a:rPr>
              <a:t> for seabird diet studies, allowing quick and systematic sampling 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chemeClr val="tx1"/>
                </a:solidFill>
              </a:rPr>
              <a:t>Stable isotope analysis must be </a:t>
            </a:r>
            <a:r>
              <a:rPr lang="en-GB" sz="3900" b="1" dirty="0">
                <a:solidFill>
                  <a:schemeClr val="tx1"/>
                </a:solidFill>
                <a:highlight>
                  <a:srgbClr val="A5D8D0"/>
                </a:highlight>
              </a:rPr>
              <a:t>informed</a:t>
            </a:r>
            <a:r>
              <a:rPr lang="en-GB" sz="3900" dirty="0">
                <a:solidFill>
                  <a:schemeClr val="tx1"/>
                </a:solidFill>
              </a:rPr>
              <a:t> by prior knowledge of the study system to obtain realistic results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chemeClr val="tx1"/>
                </a:solidFill>
              </a:rPr>
              <a:t>Using complementary methods can reduce bias and </a:t>
            </a:r>
            <a:r>
              <a:rPr lang="en-GB" sz="3900" b="1" dirty="0">
                <a:solidFill>
                  <a:schemeClr val="tx1"/>
                </a:solidFill>
                <a:highlight>
                  <a:srgbClr val="A5D8D0"/>
                </a:highlight>
              </a:rPr>
              <a:t>maximise our understanding</a:t>
            </a:r>
            <a:r>
              <a:rPr lang="en-GB" sz="3900" dirty="0">
                <a:solidFill>
                  <a:schemeClr val="tx1"/>
                </a:solidFill>
              </a:rPr>
              <a:t> of seabird diet content and proportions</a:t>
            </a:r>
          </a:p>
          <a:p>
            <a:pPr marL="342900" indent="-3429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chemeClr val="tx1"/>
                </a:solidFill>
              </a:rPr>
              <a:t>Understanding these predator-prey interactions can help explain habitat selection and be useful for </a:t>
            </a:r>
            <a:r>
              <a:rPr lang="en-GB" sz="3900" b="1" dirty="0">
                <a:solidFill>
                  <a:schemeClr val="tx1"/>
                </a:solidFill>
                <a:highlight>
                  <a:srgbClr val="A5D8D0"/>
                </a:highlight>
              </a:rPr>
              <a:t>informing OWF developments</a:t>
            </a:r>
            <a:endParaRPr lang="en-GB" sz="39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FF3D258-11AD-DA04-C818-587B630B51CE}"/>
              </a:ext>
            </a:extLst>
          </p:cNvPr>
          <p:cNvSpPr/>
          <p:nvPr/>
        </p:nvSpPr>
        <p:spPr>
          <a:xfrm>
            <a:off x="832295" y="37796616"/>
            <a:ext cx="22490989" cy="2357034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References: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aseline="30000" dirty="0">
                <a:solidFill>
                  <a:schemeClr val="tx1"/>
                </a:solidFill>
              </a:rPr>
              <a:t> 1</a:t>
            </a:r>
            <a:r>
              <a:rPr lang="en-US" sz="2800" dirty="0">
                <a:solidFill>
                  <a:schemeClr val="tx1"/>
                </a:solidFill>
                <a:effectLst/>
              </a:rPr>
              <a:t>Sydeman, W. J.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et al.</a:t>
            </a:r>
            <a:r>
              <a:rPr lang="en-US" sz="2800" dirty="0">
                <a:solidFill>
                  <a:schemeClr val="tx1"/>
                </a:solidFill>
                <a:effectLst/>
              </a:rPr>
              <a:t> Hemispheric asymmetry in ocean change and the productivity of ecosystem sentinels.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Science</a:t>
            </a:r>
            <a:r>
              <a:rPr lang="en-US" sz="2800" dirty="0">
                <a:solidFill>
                  <a:schemeClr val="tx1"/>
                </a:solidFill>
                <a:effectLst/>
              </a:rPr>
              <a:t> 372, 980–983 (2021). </a:t>
            </a:r>
            <a:r>
              <a:rPr lang="en-US" sz="2800" baseline="30000" dirty="0">
                <a:solidFill>
                  <a:schemeClr val="tx1"/>
                </a:solidFill>
                <a:effectLst/>
              </a:rPr>
              <a:t>2</a:t>
            </a:r>
            <a:r>
              <a:rPr lang="en-US" sz="2800" dirty="0">
                <a:solidFill>
                  <a:schemeClr val="tx1"/>
                </a:solidFill>
                <a:effectLst/>
              </a:rPr>
              <a:t>Romero, J.,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Catry</a:t>
            </a:r>
            <a:r>
              <a:rPr lang="en-US" sz="2800" dirty="0">
                <a:solidFill>
                  <a:schemeClr val="tx1"/>
                </a:solidFill>
                <a:effectLst/>
              </a:rPr>
              <a:t>, P., Alonso, H. &amp;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Granadeiro</a:t>
            </a:r>
            <a:r>
              <a:rPr lang="en-US" sz="2800" dirty="0">
                <a:solidFill>
                  <a:schemeClr val="tx1"/>
                </a:solidFill>
                <a:effectLst/>
              </a:rPr>
              <a:t>, J. P. Seabird diet analysis suggests sudden shift in the pelagic communities of the subtropical Northeast Atlantic.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Marine Environmental Research</a:t>
            </a:r>
            <a:r>
              <a:rPr lang="en-US" sz="2800" dirty="0">
                <a:solidFill>
                  <a:schemeClr val="tx1"/>
                </a:solidFill>
                <a:effectLst/>
              </a:rPr>
              <a:t> 165, 105232 (2021). </a:t>
            </a:r>
            <a:r>
              <a:rPr lang="en-US" sz="2800" baseline="300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  <a:effectLst/>
              </a:rPr>
              <a:t>Kowalczyk, N. D., Chiaradia, A., Preston, T. J. &amp; Reina, R. D. Linking dietary shifts and reproductive failure in seabirds: a stable isotope approach. </a:t>
            </a:r>
            <a:r>
              <a:rPr lang="en-US" sz="2800" i="1" dirty="0">
                <a:solidFill>
                  <a:schemeClr val="tx1"/>
                </a:solidFill>
                <a:effectLst/>
              </a:rPr>
              <a:t>Functional Ecology</a:t>
            </a:r>
            <a:r>
              <a:rPr lang="en-US" sz="2800" dirty="0">
                <a:solidFill>
                  <a:schemeClr val="tx1"/>
                </a:solidFill>
                <a:effectLst/>
              </a:rPr>
              <a:t> 28, 755–765 (2014). </a:t>
            </a:r>
            <a:r>
              <a:rPr lang="en-GB" sz="2800" baseline="30000" dirty="0">
                <a:solidFill>
                  <a:schemeClr val="tx1"/>
                </a:solidFill>
                <a:effectLst/>
              </a:rPr>
              <a:t>4</a:t>
            </a:r>
            <a:r>
              <a:rPr lang="en-GB" sz="2800" dirty="0">
                <a:solidFill>
                  <a:schemeClr val="tx1"/>
                </a:solidFill>
                <a:effectLst/>
              </a:rPr>
              <a:t>Chiaradia, A., </a:t>
            </a:r>
            <a:r>
              <a:rPr lang="en-GB" sz="2800" dirty="0" err="1">
                <a:solidFill>
                  <a:schemeClr val="tx1"/>
                </a:solidFill>
                <a:effectLst/>
              </a:rPr>
              <a:t>Forero</a:t>
            </a:r>
            <a:r>
              <a:rPr lang="en-GB" sz="2800" dirty="0">
                <a:solidFill>
                  <a:schemeClr val="tx1"/>
                </a:solidFill>
                <a:effectLst/>
              </a:rPr>
              <a:t>, M. G., McInnes, J. C. &amp; Ramírez, F. Searching for the True Diet of Marine Predators: Incorporating Bayesian Priors into Stable Isotope Mixing Models. </a:t>
            </a:r>
            <a:r>
              <a:rPr lang="en-GB" sz="2800" i="1" dirty="0">
                <a:solidFill>
                  <a:schemeClr val="tx1"/>
                </a:solidFill>
                <a:effectLst/>
              </a:rPr>
              <a:t>PLOS ONE</a:t>
            </a:r>
            <a:r>
              <a:rPr lang="en-GB" sz="2800" dirty="0">
                <a:solidFill>
                  <a:schemeClr val="tx1"/>
                </a:solidFill>
                <a:effectLst/>
              </a:rPr>
              <a:t> 9, e92665 (2014).</a:t>
            </a:r>
            <a:endParaRPr lang="en-US" sz="2800" baseline="30000" dirty="0">
              <a:solidFill>
                <a:schemeClr val="tx1"/>
              </a:solidFill>
              <a:effectLst/>
            </a:endParaRPr>
          </a:p>
          <a:p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3" name="Picture 42" descr="A green and black rectangle with blue text&#10;&#10;Description automatically generated">
            <a:extLst>
              <a:ext uri="{FF2B5EF4-FFF2-40B4-BE49-F238E27FC236}">
                <a16:creationId xmlns:a16="http://schemas.microsoft.com/office/drawing/2014/main" id="{7CA4D10A-8E47-20CA-F17B-365BCB0E60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74" y="40501394"/>
            <a:ext cx="7203051" cy="1832256"/>
          </a:xfrm>
          <a:prstGeom prst="rect">
            <a:avLst/>
          </a:prstGeom>
        </p:spPr>
      </p:pic>
      <p:pic>
        <p:nvPicPr>
          <p:cNvPr id="44" name="Picture 43" descr="A blue and black logo&#10;&#10;Description automatically generated">
            <a:extLst>
              <a:ext uri="{FF2B5EF4-FFF2-40B4-BE49-F238E27FC236}">
                <a16:creationId xmlns:a16="http://schemas.microsoft.com/office/drawing/2014/main" id="{A9F24A96-2756-C056-C60E-E77B2CACDA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886" y="40519813"/>
            <a:ext cx="6443377" cy="1795418"/>
          </a:xfrm>
          <a:prstGeom prst="rect">
            <a:avLst/>
          </a:prstGeom>
        </p:spPr>
      </p:pic>
      <p:pic>
        <p:nvPicPr>
          <p:cNvPr id="45" name="Picture 44" descr="A logo with a lion and a shield&#10;&#10;Description automatically generated with medium confidence">
            <a:extLst>
              <a:ext uri="{FF2B5EF4-FFF2-40B4-BE49-F238E27FC236}">
                <a16:creationId xmlns:a16="http://schemas.microsoft.com/office/drawing/2014/main" id="{9111ED76-F35C-105A-0206-B1E38ED2DB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6" y="40389616"/>
            <a:ext cx="2548438" cy="2055813"/>
          </a:xfrm>
          <a:prstGeom prst="rect">
            <a:avLst/>
          </a:prstGeom>
        </p:spPr>
      </p:pic>
      <p:pic>
        <p:nvPicPr>
          <p:cNvPr id="46" name="Picture 45" descr="A logo for a university&#10;&#10;Description automatically generated">
            <a:extLst>
              <a:ext uri="{FF2B5EF4-FFF2-40B4-BE49-F238E27FC236}">
                <a16:creationId xmlns:a16="http://schemas.microsoft.com/office/drawing/2014/main" id="{8655C8C1-C03B-8868-0E4D-E2DAAA71310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0027" r="7573" b="29787"/>
          <a:stretch/>
        </p:blipFill>
        <p:spPr>
          <a:xfrm>
            <a:off x="3762746" y="40501394"/>
            <a:ext cx="5797536" cy="18322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0B4F4D-7371-809A-C018-E624656C0A19}"/>
              </a:ext>
            </a:extLst>
          </p:cNvPr>
          <p:cNvSpPr txBox="1"/>
          <p:nvPr/>
        </p:nvSpPr>
        <p:spPr>
          <a:xfrm>
            <a:off x="3671009" y="22038401"/>
            <a:ext cx="47300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C3047"/>
                </a:solidFill>
              </a:rPr>
              <a:t>DNA Metabarcoding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E4B03D-43C5-F630-9113-286AA8974EF1}"/>
              </a:ext>
            </a:extLst>
          </p:cNvPr>
          <p:cNvSpPr/>
          <p:nvPr/>
        </p:nvSpPr>
        <p:spPr>
          <a:xfrm>
            <a:off x="12498182" y="22600506"/>
            <a:ext cx="3979025" cy="61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CAF959-B68C-68C7-6F67-2847D39A6970}"/>
              </a:ext>
            </a:extLst>
          </p:cNvPr>
          <p:cNvSpPr txBox="1"/>
          <p:nvPr/>
        </p:nvSpPr>
        <p:spPr>
          <a:xfrm>
            <a:off x="20748242" y="22014497"/>
            <a:ext cx="6573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C3047"/>
                </a:solidFill>
              </a:rPr>
              <a:t>Stable Isotope Analysis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2D558A7-CA20-3935-F84C-72E0E90F9861}"/>
              </a:ext>
            </a:extLst>
          </p:cNvPr>
          <p:cNvSpPr/>
          <p:nvPr/>
        </p:nvSpPr>
        <p:spPr>
          <a:xfrm>
            <a:off x="12993307" y="21225656"/>
            <a:ext cx="4288599" cy="689071"/>
          </a:xfrm>
          <a:prstGeom prst="roundRect">
            <a:avLst/>
          </a:prstGeom>
          <a:solidFill>
            <a:srgbClr val="683476"/>
          </a:solidFill>
          <a:ln>
            <a:solidFill>
              <a:srgbClr val="6834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Results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A1547B2-B2C5-DC07-AA9B-C8B26FFAD43C}"/>
              </a:ext>
            </a:extLst>
          </p:cNvPr>
          <p:cNvCxnSpPr>
            <a:cxnSpLocks/>
          </p:cNvCxnSpPr>
          <p:nvPr/>
        </p:nvCxnSpPr>
        <p:spPr>
          <a:xfrm>
            <a:off x="15136900" y="23730547"/>
            <a:ext cx="0" cy="7467079"/>
          </a:xfrm>
          <a:prstGeom prst="line">
            <a:avLst/>
          </a:prstGeom>
          <a:ln w="76200">
            <a:solidFill>
              <a:srgbClr val="683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6723BE3F-B0A0-9EA7-8E39-44DB28F8840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9" r="-2583" b="1"/>
          <a:stretch/>
        </p:blipFill>
        <p:spPr>
          <a:xfrm>
            <a:off x="15489286" y="23160863"/>
            <a:ext cx="13798209" cy="8514815"/>
          </a:xfrm>
          <a:prstGeom prst="round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329D01E-BCEE-7111-5496-6A12C925DF2B}"/>
              </a:ext>
            </a:extLst>
          </p:cNvPr>
          <p:cNvSpPr/>
          <p:nvPr/>
        </p:nvSpPr>
        <p:spPr>
          <a:xfrm>
            <a:off x="24870652" y="26575400"/>
            <a:ext cx="3662218" cy="12619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CB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Sources informed by DNA &amp; Trawls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9CF8D8D-07D8-BEC8-AC97-9CE9B61249C5}"/>
              </a:ext>
            </a:extLst>
          </p:cNvPr>
          <p:cNvSpPr/>
          <p:nvPr/>
        </p:nvSpPr>
        <p:spPr>
          <a:xfrm>
            <a:off x="10888666" y="22289204"/>
            <a:ext cx="8496468" cy="947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Overall proportions of prey in the diet,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 calculated using different metrics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562724-F37A-23E9-FFAB-C3787E78E794}"/>
              </a:ext>
            </a:extLst>
          </p:cNvPr>
          <p:cNvSpPr txBox="1"/>
          <p:nvPr/>
        </p:nvSpPr>
        <p:spPr>
          <a:xfrm>
            <a:off x="2249684" y="23125466"/>
            <a:ext cx="36295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% Occurrence (All)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A3D885-47AB-4613-359A-970F9B5DDBBB}"/>
              </a:ext>
            </a:extLst>
          </p:cNvPr>
          <p:cNvSpPr txBox="1"/>
          <p:nvPr/>
        </p:nvSpPr>
        <p:spPr>
          <a:xfrm>
            <a:off x="6235269" y="22680525"/>
            <a:ext cx="338444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Relative read abundance (Fish)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642BF7C-4C01-FEFC-D32F-4A11C1925286}"/>
              </a:ext>
            </a:extLst>
          </p:cNvPr>
          <p:cNvSpPr/>
          <p:nvPr/>
        </p:nvSpPr>
        <p:spPr>
          <a:xfrm>
            <a:off x="10403832" y="23727207"/>
            <a:ext cx="3496752" cy="1341718"/>
          </a:xfrm>
          <a:prstGeom prst="roundRect">
            <a:avLst/>
          </a:prstGeom>
          <a:noFill/>
          <a:ln w="28575">
            <a:solidFill>
              <a:srgbClr val="4CB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2 x 16S primers: 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Fish &amp; Decapod</a:t>
            </a:r>
          </a:p>
        </p:txBody>
      </p:sp>
      <p:pic>
        <p:nvPicPr>
          <p:cNvPr id="58" name="Picture 57" descr="A chart of different types of samples&#10;&#10;Description automatically generated">
            <a:extLst>
              <a:ext uri="{FF2B5EF4-FFF2-40B4-BE49-F238E27FC236}">
                <a16:creationId xmlns:a16="http://schemas.microsoft.com/office/drawing/2014/main" id="{95B62C32-D5B3-0713-18E0-0BAEADDB5FE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6" t="19537" b="23900"/>
          <a:stretch/>
        </p:blipFill>
        <p:spPr>
          <a:xfrm>
            <a:off x="9970114" y="25234728"/>
            <a:ext cx="4364188" cy="4916530"/>
          </a:xfrm>
          <a:prstGeom prst="round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DB7915-4534-B389-B065-8704A68BC306}"/>
              </a:ext>
            </a:extLst>
          </p:cNvPr>
          <p:cNvCxnSpPr>
            <a:cxnSpLocks/>
          </p:cNvCxnSpPr>
          <p:nvPr/>
        </p:nvCxnSpPr>
        <p:spPr>
          <a:xfrm flipV="1">
            <a:off x="2278063" y="32226901"/>
            <a:ext cx="25501298" cy="7347"/>
          </a:xfrm>
          <a:prstGeom prst="line">
            <a:avLst/>
          </a:prstGeom>
          <a:ln w="76200">
            <a:solidFill>
              <a:srgbClr val="683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33FA2A-FF0C-05E5-6440-C5D74A72A0D0}"/>
              </a:ext>
            </a:extLst>
          </p:cNvPr>
          <p:cNvSpPr/>
          <p:nvPr/>
        </p:nvSpPr>
        <p:spPr>
          <a:xfrm>
            <a:off x="12993307" y="31924629"/>
            <a:ext cx="4288599" cy="689071"/>
          </a:xfrm>
          <a:prstGeom prst="roundRect">
            <a:avLst/>
          </a:prstGeom>
          <a:solidFill>
            <a:srgbClr val="683476"/>
          </a:solidFill>
          <a:ln>
            <a:solidFill>
              <a:srgbClr val="6834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Conclusions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B057AA5-F92A-0D3A-A8EC-878A3A2C0DD1}"/>
              </a:ext>
            </a:extLst>
          </p:cNvPr>
          <p:cNvSpPr/>
          <p:nvPr/>
        </p:nvSpPr>
        <p:spPr>
          <a:xfrm>
            <a:off x="23720301" y="37927478"/>
            <a:ext cx="5722617" cy="2226172"/>
          </a:xfrm>
          <a:prstGeom prst="roundRect">
            <a:avLst/>
          </a:prstGeom>
          <a:noFill/>
          <a:ln w="76200">
            <a:solidFill>
              <a:srgbClr val="6834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424"/>
                </a:solidFill>
              </a:rPr>
              <a:t>Th</a:t>
            </a:r>
            <a:r>
              <a:rPr lang="en-US" sz="3200" b="0" i="0" dirty="0">
                <a:solidFill>
                  <a:srgbClr val="242424"/>
                </a:solidFill>
                <a:effectLst/>
              </a:rPr>
              <a:t>is project was funded by the NERC </a:t>
            </a:r>
            <a:r>
              <a:rPr lang="en-US" sz="3200" b="0" i="0" dirty="0" err="1">
                <a:solidFill>
                  <a:srgbClr val="242424"/>
                </a:solidFill>
                <a:effectLst/>
              </a:rPr>
              <a:t>ECOWind</a:t>
            </a:r>
            <a:r>
              <a:rPr lang="en-US" sz="3200" b="0" i="0" dirty="0">
                <a:solidFill>
                  <a:srgbClr val="242424"/>
                </a:solidFill>
                <a:effectLst/>
              </a:rPr>
              <a:t>-ACCELERATE project (NE/X008886/1) and the Craig </a:t>
            </a:r>
            <a:r>
              <a:rPr lang="en-US" sz="3200" b="0" i="0" dirty="0" err="1">
                <a:solidFill>
                  <a:srgbClr val="242424"/>
                </a:solidFill>
                <a:effectLst/>
              </a:rPr>
              <a:t>Kensler</a:t>
            </a:r>
            <a:r>
              <a:rPr lang="en-US" sz="3200" b="0" i="0" dirty="0">
                <a:solidFill>
                  <a:srgbClr val="242424"/>
                </a:solidFill>
                <a:effectLst/>
              </a:rPr>
              <a:t> Studentship.</a:t>
            </a:r>
            <a:endParaRPr lang="en-GB" sz="3200" dirty="0">
              <a:solidFill>
                <a:srgbClr val="2C3047"/>
              </a:solidFill>
              <a:effectLst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AF9E98-54B2-548E-AA4F-A8BB06BE3BC6}"/>
              </a:ext>
            </a:extLst>
          </p:cNvPr>
          <p:cNvSpPr txBox="1"/>
          <p:nvPr/>
        </p:nvSpPr>
        <p:spPr>
          <a:xfrm>
            <a:off x="20574339" y="23028506"/>
            <a:ext cx="52445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SIMMR mixed model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A72C6D-2A18-E2AD-45D0-7E89A6117243}"/>
              </a:ext>
            </a:extLst>
          </p:cNvPr>
          <p:cNvGrpSpPr/>
          <p:nvPr/>
        </p:nvGrpSpPr>
        <p:grpSpPr>
          <a:xfrm>
            <a:off x="11875653" y="26188964"/>
            <a:ext cx="2992204" cy="3739750"/>
            <a:chOff x="13787881" y="14114290"/>
            <a:chExt cx="2130176" cy="2468453"/>
          </a:xfrm>
        </p:grpSpPr>
        <p:pic>
          <p:nvPicPr>
            <p:cNvPr id="64" name="Picture 6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9748F06-AC34-1FA7-BDC8-E3AD3F31D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111" y="14114290"/>
              <a:ext cx="745435" cy="96819"/>
            </a:xfrm>
            <a:prstGeom prst="roundRect">
              <a:avLst/>
            </a:prstGeom>
          </p:spPr>
        </p:pic>
        <p:pic>
          <p:nvPicPr>
            <p:cNvPr id="65" name="Picture 6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F287629-B832-DE1F-CE0B-F8EDD6D0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4882" y="14297699"/>
              <a:ext cx="654063" cy="201201"/>
            </a:xfrm>
            <a:prstGeom prst="roundRect">
              <a:avLst/>
            </a:prstGeom>
          </p:spPr>
        </p:pic>
        <p:pic>
          <p:nvPicPr>
            <p:cNvPr id="66" name="Picture 6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099391F-1D71-D8E8-2D5F-245621FC3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7080" y="16102969"/>
              <a:ext cx="567725" cy="174642"/>
            </a:xfrm>
            <a:prstGeom prst="roundRect">
              <a:avLst/>
            </a:prstGeom>
          </p:spPr>
        </p:pic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D0A1977-06FE-0604-24A8-C5D5B4ED5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7881" y="15869041"/>
              <a:ext cx="567722" cy="174641"/>
            </a:xfrm>
            <a:prstGeom prst="roundRect">
              <a:avLst/>
            </a:prstGeom>
          </p:spPr>
        </p:pic>
        <p:pic>
          <p:nvPicPr>
            <p:cNvPr id="68" name="Picture 6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090FFCA-1EBE-A58A-9495-670273C1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8440" y="15339191"/>
              <a:ext cx="629617" cy="223922"/>
            </a:xfrm>
            <a:prstGeom prst="roundRect">
              <a:avLst/>
            </a:prstGeom>
          </p:spPr>
        </p:pic>
        <p:pic>
          <p:nvPicPr>
            <p:cNvPr id="69" name="Picture 6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D48C48A-FE5F-473B-37C1-DC7849BA3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9204" y="15061570"/>
              <a:ext cx="346887" cy="252035"/>
            </a:xfrm>
            <a:prstGeom prst="roundRect">
              <a:avLst/>
            </a:prstGeom>
          </p:spPr>
        </p:pic>
        <p:pic>
          <p:nvPicPr>
            <p:cNvPr id="70" name="Picture 6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2EBF7C1-6B2A-9CDF-82FB-5C4F62DE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0184" y="16366255"/>
              <a:ext cx="474698" cy="216488"/>
            </a:xfrm>
            <a:prstGeom prst="roundRect">
              <a:avLst/>
            </a:prstGeom>
          </p:spPr>
        </p:pic>
        <p:pic>
          <p:nvPicPr>
            <p:cNvPr id="71" name="Picture 7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C9ADED3-74EC-029E-78CB-A1620A1C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398" y="14550268"/>
              <a:ext cx="346887" cy="252035"/>
            </a:xfrm>
            <a:prstGeom prst="roundRect">
              <a:avLst/>
            </a:prstGeom>
          </p:spPr>
        </p:pic>
        <p:pic>
          <p:nvPicPr>
            <p:cNvPr id="72" name="Picture 7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DB3BCE7-0D0A-6749-C07F-BBB85E8B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0616" y="14830357"/>
              <a:ext cx="346887" cy="252035"/>
            </a:xfrm>
            <a:prstGeom prst="roundRect">
              <a:avLst/>
            </a:prstGeom>
          </p:spPr>
        </p:pic>
        <p:pic>
          <p:nvPicPr>
            <p:cNvPr id="73" name="Picture 7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401D6A3-A262-4132-3D8B-0D9154F6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5469" y="15574363"/>
              <a:ext cx="346887" cy="252035"/>
            </a:xfrm>
            <a:prstGeom prst="roundRect">
              <a:avLst/>
            </a:prstGeom>
          </p:spPr>
        </p:pic>
      </p:grpSp>
      <p:pic>
        <p:nvPicPr>
          <p:cNvPr id="75" name="Picture 74" descr="A close up of a flower&#10;&#10;Description automatically generated">
            <a:extLst>
              <a:ext uri="{FF2B5EF4-FFF2-40B4-BE49-F238E27FC236}">
                <a16:creationId xmlns:a16="http://schemas.microsoft.com/office/drawing/2014/main" id="{5B99AD6C-8130-9018-2C01-E5997789967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434" r="5413" b="3016"/>
          <a:stretch/>
        </p:blipFill>
        <p:spPr>
          <a:xfrm>
            <a:off x="9961344" y="40549372"/>
            <a:ext cx="5067368" cy="17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6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C5EA37AD9C141A39963EE3C795E62" ma:contentTypeVersion="19" ma:contentTypeDescription="Create a new document." ma:contentTypeScope="" ma:versionID="b3eb6872dc15ae3a0a0a200d978ca145">
  <xsd:schema xmlns:xsd="http://www.w3.org/2001/XMLSchema" xmlns:xs="http://www.w3.org/2001/XMLSchema" xmlns:p="http://schemas.microsoft.com/office/2006/metadata/properties" xmlns:ns2="fcce2ead-c712-47b7-9c35-fd420cf295cd" xmlns:ns3="e4a2ca18-d922-4c0f-8af1-f35448c94f01" targetNamespace="http://schemas.microsoft.com/office/2006/metadata/properties" ma:root="true" ma:fieldsID="f6d7e23c0b954bbd8be7e7488a34f6ee" ns2:_="" ns3:_="">
    <xsd:import namespace="fcce2ead-c712-47b7-9c35-fd420cf295cd"/>
    <xsd:import namespace="e4a2ca18-d922-4c0f-8af1-f35448c94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e2ead-c712-47b7-9c35-fd420cf29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0f2b03-ab8f-436a-bc95-3771510086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6" nillable="true" ma:displayName="Status" ma:format="Dropdown" ma:internalName="Status">
      <xsd:simpleType>
        <xsd:restriction base="dms:Choice">
          <xsd:enumeration value="Review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2ca18-d922-4c0f-8af1-f35448c94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b963df-dd96-481a-b729-3d6547a656cf}" ma:internalName="TaxCatchAll" ma:showField="CatchAllData" ma:web="e4a2ca18-d922-4c0f-8af1-f35448c94f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e2ead-c712-47b7-9c35-fd420cf295cd">
      <Terms xmlns="http://schemas.microsoft.com/office/infopath/2007/PartnerControls"/>
    </lcf76f155ced4ddcb4097134ff3c332f>
    <TaxCatchAll xmlns="e4a2ca18-d922-4c0f-8af1-f35448c94f01" xsi:nil="true"/>
    <Status xmlns="fcce2ead-c712-47b7-9c35-fd420cf295cd" xsi:nil="true"/>
  </documentManagement>
</p:properties>
</file>

<file path=customXml/itemProps1.xml><?xml version="1.0" encoding="utf-8"?>
<ds:datastoreItem xmlns:ds="http://schemas.openxmlformats.org/officeDocument/2006/customXml" ds:itemID="{3CBE04D8-1646-45B9-B90C-96E52F0D3DC3}"/>
</file>

<file path=customXml/itemProps2.xml><?xml version="1.0" encoding="utf-8"?>
<ds:datastoreItem xmlns:ds="http://schemas.openxmlformats.org/officeDocument/2006/customXml" ds:itemID="{77A65847-C3FB-46B0-8775-3C6C2819C9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B6A26-6BF7-43B1-914A-374F24B6E3D3}">
  <ds:schemaRefs>
    <ds:schemaRef ds:uri="http://schemas.microsoft.com/office/2006/metadata/properties"/>
    <ds:schemaRef ds:uri="http://schemas.microsoft.com/office/infopath/2007/PartnerControls"/>
    <ds:schemaRef ds:uri="b6d7592a-3878-443b-864b-0d7051ec916c"/>
    <ds:schemaRef ds:uri="3e76653c-a521-4d20-b7f0-7a7867b399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563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Pryfysgol Bangor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Argraffu Printing</dc:creator>
  <cp:lastModifiedBy>Amelia Corvin-Czarnodolski</cp:lastModifiedBy>
  <cp:revision>5</cp:revision>
  <dcterms:created xsi:type="dcterms:W3CDTF">2015-01-15T09:30:10Z</dcterms:created>
  <dcterms:modified xsi:type="dcterms:W3CDTF">2024-09-11T17:25:01Z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0x010100DA4C5EA37AD9C141A39963EE3C795E62</vt:lpwstr>
  </property>
  <property fmtid="{D5CDD505-2E9C-101B-9397-08002B2CF9AE}" pid="3" name="MediaServiceImageTags">
    <vt:lpwstr/>
  </property>
</Properties>
</file>