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700" r:id="rId7"/>
    <p:sldMasterId id="2147483724" r:id="rId8"/>
    <p:sldMasterId id="2147483758" r:id="rId9"/>
    <p:sldMasterId id="2147483771" r:id="rId10"/>
  </p:sldMasterIdLst>
  <p:notesMasterIdLst>
    <p:notesMasterId r:id="rId54"/>
  </p:notesMasterIdLst>
  <p:sldIdLst>
    <p:sldId id="267" r:id="rId11"/>
    <p:sldId id="599" r:id="rId12"/>
    <p:sldId id="953" r:id="rId13"/>
    <p:sldId id="954" r:id="rId14"/>
    <p:sldId id="955" r:id="rId15"/>
    <p:sldId id="956" r:id="rId16"/>
    <p:sldId id="256" r:id="rId17"/>
    <p:sldId id="260" r:id="rId18"/>
    <p:sldId id="915" r:id="rId19"/>
    <p:sldId id="916" r:id="rId20"/>
    <p:sldId id="925" r:id="rId21"/>
    <p:sldId id="919" r:id="rId22"/>
    <p:sldId id="921" r:id="rId23"/>
    <p:sldId id="753" r:id="rId24"/>
    <p:sldId id="923" r:id="rId25"/>
    <p:sldId id="928" r:id="rId26"/>
    <p:sldId id="647" r:id="rId27"/>
    <p:sldId id="666" r:id="rId28"/>
    <p:sldId id="659" r:id="rId29"/>
    <p:sldId id="660" r:id="rId30"/>
    <p:sldId id="674" r:id="rId31"/>
    <p:sldId id="677" r:id="rId32"/>
    <p:sldId id="663" r:id="rId33"/>
    <p:sldId id="678" r:id="rId34"/>
    <p:sldId id="683" r:id="rId35"/>
    <p:sldId id="665" r:id="rId36"/>
    <p:sldId id="679" r:id="rId37"/>
    <p:sldId id="927" r:id="rId38"/>
    <p:sldId id="985" r:id="rId39"/>
    <p:sldId id="638" r:id="rId40"/>
    <p:sldId id="986" r:id="rId41"/>
    <p:sldId id="609" r:id="rId42"/>
    <p:sldId id="975" r:id="rId43"/>
    <p:sldId id="977" r:id="rId44"/>
    <p:sldId id="972" r:id="rId45"/>
    <p:sldId id="970" r:id="rId46"/>
    <p:sldId id="938" r:id="rId47"/>
    <p:sldId id="939" r:id="rId48"/>
    <p:sldId id="940" r:id="rId49"/>
    <p:sldId id="262" r:id="rId50"/>
    <p:sldId id="263" r:id="rId51"/>
    <p:sldId id="264" r:id="rId52"/>
    <p:sldId id="937" r:id="rId53"/>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B7D273-B549-4808-AC8E-43AE649B6222}">
          <p14:sldIdLst>
            <p14:sldId id="267"/>
            <p14:sldId id="599"/>
            <p14:sldId id="953"/>
            <p14:sldId id="954"/>
            <p14:sldId id="955"/>
            <p14:sldId id="956"/>
            <p14:sldId id="256"/>
            <p14:sldId id="260"/>
            <p14:sldId id="915"/>
            <p14:sldId id="916"/>
            <p14:sldId id="925"/>
            <p14:sldId id="919"/>
            <p14:sldId id="921"/>
            <p14:sldId id="753"/>
            <p14:sldId id="923"/>
            <p14:sldId id="928"/>
            <p14:sldId id="647"/>
            <p14:sldId id="666"/>
            <p14:sldId id="659"/>
            <p14:sldId id="660"/>
            <p14:sldId id="674"/>
            <p14:sldId id="677"/>
            <p14:sldId id="663"/>
            <p14:sldId id="678"/>
            <p14:sldId id="683"/>
            <p14:sldId id="665"/>
            <p14:sldId id="679"/>
            <p14:sldId id="927"/>
          </p14:sldIdLst>
        </p14:section>
        <p14:section name="Default Section" id="{5472FAC4-D777-A543-8A64-AEA7E1EBB024}">
          <p14:sldIdLst/>
        </p14:section>
        <p14:section name="Slide 1" id="{93CAC530-8BF0-CB4F-BBE1-2A4CCE869E20}">
          <p14:sldIdLst/>
        </p14:section>
        <p14:section name="Slide 2" id="{DD19EA70-6ADB-B643-9F97-E9CC939A315B}">
          <p14:sldIdLst/>
        </p14:section>
        <p14:section name="Slide 3" id="{754CAC96-4B6E-C144-A93F-074466FB458D}">
          <p14:sldIdLst/>
        </p14:section>
        <p14:section name="Slide 4" id="{385EC776-3A63-634D-85DE-243B2D6F4A0C}">
          <p14:sldIdLst/>
        </p14:section>
        <p14:section name="Slide 5" id="{AB3BDB47-7A24-CF44-8F6E-762702F9A5B2}">
          <p14:sldIdLst/>
        </p14:section>
        <p14:section name="Additional slides" id="{2637D0BC-A1DC-EA45-A2C2-436DC2948BAE}">
          <p14:sldIdLst>
            <p14:sldId id="985"/>
            <p14:sldId id="638"/>
            <p14:sldId id="986"/>
            <p14:sldId id="609"/>
            <p14:sldId id="975"/>
            <p14:sldId id="977"/>
            <p14:sldId id="972"/>
            <p14:sldId id="970"/>
            <p14:sldId id="938"/>
            <p14:sldId id="939"/>
            <p14:sldId id="940"/>
            <p14:sldId id="262"/>
            <p14:sldId id="263"/>
            <p14:sldId id="264"/>
            <p14:sldId id="9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94690"/>
  </p:normalViewPr>
  <p:slideViewPr>
    <p:cSldViewPr snapToGrid="0">
      <p:cViewPr varScale="1">
        <p:scale>
          <a:sx n="151" d="100"/>
          <a:sy n="151" d="100"/>
        </p:scale>
        <p:origin x="9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5031E-F34F-4DB0-90C9-8ED5319350F9}" type="datetimeFigureOut">
              <a:rPr lang="en-GB" smtClean="0"/>
              <a:t>10/01/2025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179A1-F4F2-47B0-92CF-907314F5EF52}" type="slidenum">
              <a:rPr lang="en-GB" smtClean="0"/>
              <a:t>‹#›</a:t>
            </a:fld>
            <a:endParaRPr lang="en-GB"/>
          </a:p>
        </p:txBody>
      </p:sp>
    </p:spTree>
    <p:extLst>
      <p:ext uri="{BB962C8B-B14F-4D97-AF65-F5344CB8AC3E}">
        <p14:creationId xmlns:p14="http://schemas.microsoft.com/office/powerpoint/2010/main" val="308030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2A228-8918-4008-8587-E3D1372A25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4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Bonus slides on deliverable 1.3 if you like</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2A228-8918-4008-8587-E3D1372A25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56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Bonus slides on deliverable 1.3 if you like</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2A228-8918-4008-8587-E3D1372A25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53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55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458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63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78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656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73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64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F687F-D471-4F50-A75A-BE94F53C95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40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9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63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0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979C2-B2D8-4306-B87A-98520805AF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65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Why useful </a:t>
            </a:r>
            <a:r>
              <a:rPr lang="en-GB" sz="1200" dirty="0"/>
              <a:t>– allows comparisons of natural capital, ecosystem services and GVA values from different scenarios to provide a rapid assessment of the environmental and socio-economic benefits and trade-offs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0CC893-EC81-4087-B73B-9B490AB0BB9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196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Least effect scenario: just mobile gear cannot fish in floating wind or MPAs, static gear can still fish in static wind.  Red is 10% decline in primary production and green is 10% increase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109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Ran a very successful workshop in London – </a:t>
            </a:r>
            <a:r>
              <a:rPr lang="en-GB" err="1"/>
              <a:t>Orsted</a:t>
            </a:r>
            <a:r>
              <a:rPr lang="en-GB"/>
              <a:t> offices – see list above of participants</a:t>
            </a:r>
          </a:p>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116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ecosystem model’s ability to predict cod recruitment very well with only Max Chla, MLD and Landings. (note Mac </a:t>
            </a:r>
            <a:r>
              <a:rPr lang="en-GB" dirty="0" err="1"/>
              <a:t>chla</a:t>
            </a:r>
            <a:r>
              <a:rPr lang="en-GB" dirty="0"/>
              <a:t> was the strongest indicator).  NOTE the difference between the red and blue lines each year  - this mean of this difference over time will be used in next examples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032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percentage change is the mean value over the time series between the baseline and the predicted changes due to combination of changes in fishing, climate change (increased temperatures and stratification) and windfarms changes in mixing.  The runs with positive changes in primary production are shown in green and negative are shown in red. The changes to fish recruitment and seabird species breeding success are shown.   The 3 ‘drivers/indicators’ of each species is shown – note for sprat nothing happening as none of the things we changed are drivers of sprat – sprat did not change – next step is to have all the changes from FVCOM+ERSEM models in full 10 year runs of regional scale. Only seabirds show different trends with positive vs negative primary production.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35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Shows mean percentage change over time-period in recruitment (fish species) and % change in breeding success for seabirds for the 3 levels of changes in fishing. All changes are positive with some species (cod, kittiwakes) showing more sensitivity to primary production.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CC820-A99E-4BFB-8A5E-484F641E30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58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F687F-D471-4F50-A75A-BE94F53C95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792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70F-7F97-426A-BD48-895EC6AF3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7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70F-7F97-426A-BD48-895EC6AF3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41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Motivation and why are we doing these model experiments?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70F-7F97-426A-BD48-895EC6AF3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1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Example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shows projected changes to seabed stressed based on RCP8.5 projections.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Includes SLR and changes to the climate, which is beyond original deliverables, however, this is a much more complicated message to interpret than the isolated impact of SLR.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Simulations that consider changes to the climate means results are include irregular and unpredictable feature like storms. This means that 1) yes, we can see how climate impacts on the seabed but 2) There is a strong signature from individual events that are not representative of average conditions.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70F-7F97-426A-BD48-895EC6AF3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0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SCRIPT notes: </a:t>
            </a:r>
          </a:p>
          <a:p>
            <a:pPr marL="171450" indent="-171450">
              <a:buFontTx/>
              <a:buChar char="-"/>
            </a:pPr>
            <a:r>
              <a:rPr lang="en-GB" i="1"/>
              <a:t>Because we’re so cool we did even more, as it would be a waste not to use the shelf scale model for anything but boundaries (remember to brag…)</a:t>
            </a:r>
          </a:p>
          <a:p>
            <a:pPr marL="171450" indent="-171450">
              <a:buFontTx/>
              <a:buChar char="-"/>
            </a:pPr>
            <a:r>
              <a:rPr lang="en-GB" i="1"/>
              <a:t>There is an empirical relation between the seabed stress and the sediment size (theta(critical threshold of motion) = T(stress)/(</a:t>
            </a:r>
            <a:r>
              <a:rPr lang="en-GB" i="1" err="1"/>
              <a:t>ro_s</a:t>
            </a:r>
            <a:r>
              <a:rPr lang="en-GB" i="1"/>
              <a:t>(grain density) – </a:t>
            </a:r>
            <a:r>
              <a:rPr lang="en-GB" i="1" err="1"/>
              <a:t>ro</a:t>
            </a:r>
            <a:r>
              <a:rPr lang="en-GB" i="1"/>
              <a:t>(water density)).*g(gravity).* D’(grain diameter) ). </a:t>
            </a:r>
          </a:p>
          <a:p>
            <a:pPr marL="171450" indent="-171450">
              <a:buFontTx/>
              <a:buChar char="-"/>
            </a:pPr>
            <a:r>
              <a:rPr lang="en-GB" i="1"/>
              <a:t>We spin that equation around and used the stress from the model to derived the maximum grain size that can be moved by the stress, referring to a table of empirical value of theta for the critical threshold of motion. </a:t>
            </a:r>
          </a:p>
          <a:p>
            <a:pPr marL="171450" indent="-171450">
              <a:buFontTx/>
              <a:buChar char="-"/>
            </a:pPr>
            <a:r>
              <a:rPr lang="en-GB" i="1"/>
              <a:t>This shows what is the most coarse sediment type that can be move by the stress.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2A228-8918-4008-8587-E3D1372A25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40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52A228-8918-4008-8587-E3D1372A25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9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6.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CCF9-7AC5-74B0-C784-9D8E8FEC6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8B5C18-0A0F-1857-DA68-1DC730F23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DB1D6D-F133-B893-9412-99772DC1477E}"/>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2E2E24BB-E319-5404-8C8D-EE4BA0949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48407-F9EA-147A-E352-200E2DDFDCAD}"/>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197236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DCE4-458E-49B5-1956-D4B1DDA397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CD5C84-3CD5-E183-C929-93D345FC73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ACA9DD-B69B-611F-8EDA-2A7DD030351D}"/>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428F108C-1C5D-A19B-252A-F5EBE3238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C0157-392A-46C2-D427-3AFFAA8A424B}"/>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72784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F2510-0785-A0D3-A525-81F03DD91E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AE12AC-47A1-3504-6CDB-448A72AE9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6640E9-7B77-B08D-FA75-CC98D13B762A}"/>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9BB8167C-A579-D56B-A3D3-4B97E92A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36E06B-F673-485E-CFB7-C941B1070DAF}"/>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47808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9AC9-296A-01ED-7511-05365553E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F7AAB6-A9DA-2353-6BFF-48AA8FC04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EE3270-017E-C89B-3D3F-9F1B44E147FD}"/>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5" name="Footer Placeholder 4">
            <a:extLst>
              <a:ext uri="{FF2B5EF4-FFF2-40B4-BE49-F238E27FC236}">
                <a16:creationId xmlns:a16="http://schemas.microsoft.com/office/drawing/2014/main" id="{3E5EB7C7-B69A-4350-BB01-4FCEBA62B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3DAFA2-9790-63C8-3461-1C9700BBF8B7}"/>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12690388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C6F8-13C9-144F-3C60-5D90D85D71FD}"/>
              </a:ext>
            </a:extLst>
          </p:cNvPr>
          <p:cNvSpPr>
            <a:spLocks noGrp="1"/>
          </p:cNvSpPr>
          <p:nvPr>
            <p:ph type="title"/>
          </p:nvPr>
        </p:nvSpPr>
        <p:spPr>
          <a:xfrm>
            <a:off x="331304" y="365125"/>
            <a:ext cx="11542644"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DDC0EF-890B-F30E-D579-07F9046FA589}"/>
              </a:ext>
            </a:extLst>
          </p:cNvPr>
          <p:cNvSpPr>
            <a:spLocks noGrp="1"/>
          </p:cNvSpPr>
          <p:nvPr>
            <p:ph idx="1"/>
          </p:nvPr>
        </p:nvSpPr>
        <p:spPr>
          <a:xfrm>
            <a:off x="331304" y="1825625"/>
            <a:ext cx="1154264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22C41-19BF-5E0A-C33B-A14E8D2A2342}"/>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5" name="Footer Placeholder 4">
            <a:extLst>
              <a:ext uri="{FF2B5EF4-FFF2-40B4-BE49-F238E27FC236}">
                <a16:creationId xmlns:a16="http://schemas.microsoft.com/office/drawing/2014/main" id="{B292067C-112A-0ABB-029C-717C96D7A7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BEDCBD-2357-3C61-9D71-7344D00E6111}"/>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263544057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553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2247-F34A-171F-D2D9-F66A1CA3C802}"/>
              </a:ext>
            </a:extLst>
          </p:cNvPr>
          <p:cNvSpPr>
            <a:spLocks noGrp="1"/>
          </p:cNvSpPr>
          <p:nvPr>
            <p:ph type="title"/>
          </p:nvPr>
        </p:nvSpPr>
        <p:spPr>
          <a:xfrm>
            <a:off x="331304" y="1709738"/>
            <a:ext cx="11529392"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666DD2-1B97-4457-5E91-38577AA49B9A}"/>
              </a:ext>
            </a:extLst>
          </p:cNvPr>
          <p:cNvSpPr>
            <a:spLocks noGrp="1"/>
          </p:cNvSpPr>
          <p:nvPr>
            <p:ph type="body" idx="1"/>
          </p:nvPr>
        </p:nvSpPr>
        <p:spPr>
          <a:xfrm>
            <a:off x="331304" y="4589463"/>
            <a:ext cx="115293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6335C-52C4-51AE-5DF4-AE2F1986AA1F}"/>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5" name="Footer Placeholder 4">
            <a:extLst>
              <a:ext uri="{FF2B5EF4-FFF2-40B4-BE49-F238E27FC236}">
                <a16:creationId xmlns:a16="http://schemas.microsoft.com/office/drawing/2014/main" id="{EA9A54FD-0E88-0609-6CA0-66DB5B73E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56142E-1782-EEF6-5B8B-387E36077A09}"/>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406370613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AAEA-0B8B-BC3B-BE82-6566065A148E}"/>
              </a:ext>
            </a:extLst>
          </p:cNvPr>
          <p:cNvSpPr>
            <a:spLocks noGrp="1"/>
          </p:cNvSpPr>
          <p:nvPr>
            <p:ph type="title"/>
          </p:nvPr>
        </p:nvSpPr>
        <p:spPr>
          <a:xfrm>
            <a:off x="344557" y="365125"/>
            <a:ext cx="11502885"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B41F9E-09A2-DFBE-2347-FB927EBA950D}"/>
              </a:ext>
            </a:extLst>
          </p:cNvPr>
          <p:cNvSpPr>
            <a:spLocks noGrp="1"/>
          </p:cNvSpPr>
          <p:nvPr>
            <p:ph sz="half" idx="1"/>
          </p:nvPr>
        </p:nvSpPr>
        <p:spPr>
          <a:xfrm>
            <a:off x="344557" y="1825625"/>
            <a:ext cx="567524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008A04-5130-916B-0887-49926B83387F}"/>
              </a:ext>
            </a:extLst>
          </p:cNvPr>
          <p:cNvSpPr>
            <a:spLocks noGrp="1"/>
          </p:cNvSpPr>
          <p:nvPr>
            <p:ph sz="half" idx="2"/>
          </p:nvPr>
        </p:nvSpPr>
        <p:spPr>
          <a:xfrm>
            <a:off x="6172199" y="1825625"/>
            <a:ext cx="567524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7E4F0D-08F4-C32A-A46B-D108424805B4}"/>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6" name="Footer Placeholder 5">
            <a:extLst>
              <a:ext uri="{FF2B5EF4-FFF2-40B4-BE49-F238E27FC236}">
                <a16:creationId xmlns:a16="http://schemas.microsoft.com/office/drawing/2014/main" id="{6BBC022B-7BF5-E50B-9952-8ED5C51E88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2DEF3F-DC31-016D-B37A-20C5C251EE2C}"/>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277291770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5224-F776-B1DE-E8BA-493D167231C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FE5684-DDD2-7012-EC39-A9CF8E9627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C6F242-B415-CAF0-9CB9-52D4E6D9FC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1CB801-702B-F1E5-4F3A-78E42D20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478C68-DBEB-F3E1-0BB7-2EB2F454C9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E839D2-CE39-3153-CBCF-C8BC11A0DBB5}"/>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8" name="Footer Placeholder 7">
            <a:extLst>
              <a:ext uri="{FF2B5EF4-FFF2-40B4-BE49-F238E27FC236}">
                <a16:creationId xmlns:a16="http://schemas.microsoft.com/office/drawing/2014/main" id="{1A508DD9-C0F6-CE34-2628-5C216FBF6D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2A9D74-E6ED-86BA-5411-B2A319E7C16E}"/>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195972544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151A-392E-40F3-5B8F-5B1C3417CB71}"/>
              </a:ext>
            </a:extLst>
          </p:cNvPr>
          <p:cNvSpPr>
            <a:spLocks noGrp="1"/>
          </p:cNvSpPr>
          <p:nvPr>
            <p:ph type="title"/>
          </p:nvPr>
        </p:nvSpPr>
        <p:spPr>
          <a:xfrm>
            <a:off x="357809" y="365125"/>
            <a:ext cx="11489634"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BA3A70-CE80-2C8B-5AA4-F7E8F4CDDF12}"/>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4" name="Footer Placeholder 3">
            <a:extLst>
              <a:ext uri="{FF2B5EF4-FFF2-40B4-BE49-F238E27FC236}">
                <a16:creationId xmlns:a16="http://schemas.microsoft.com/office/drawing/2014/main" id="{4A7AFAAA-7CF4-C63F-0698-EB4E4678A5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BF0A02-74C2-23D6-6C14-D4709DE6C5D2}"/>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119722672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D6F5B-87CF-0BB7-E0A3-58AB5055DF8C}"/>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3" name="Footer Placeholder 2">
            <a:extLst>
              <a:ext uri="{FF2B5EF4-FFF2-40B4-BE49-F238E27FC236}">
                <a16:creationId xmlns:a16="http://schemas.microsoft.com/office/drawing/2014/main" id="{D3A0A070-3EFD-0B25-34A9-225E3573C2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187E60-DF7A-199A-61F9-D5B9C8341B97}"/>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379989982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BE18-FEAB-FA5E-D811-8C622A9CB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E48525-A29A-2CAE-2D4C-FFE130545B22}"/>
              </a:ext>
            </a:extLst>
          </p:cNvPr>
          <p:cNvSpPr>
            <a:spLocks noGrp="1"/>
          </p:cNvSpPr>
          <p:nvPr>
            <p:ph idx="1"/>
          </p:nvPr>
        </p:nvSpPr>
        <p:spPr>
          <a:xfrm>
            <a:off x="5183187" y="987425"/>
            <a:ext cx="666425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17BEA2-944D-CAC7-FC63-D916A0664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D0E1B-B0D9-60BB-6ACB-99CEA9B64594}"/>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6" name="Footer Placeholder 5">
            <a:extLst>
              <a:ext uri="{FF2B5EF4-FFF2-40B4-BE49-F238E27FC236}">
                <a16:creationId xmlns:a16="http://schemas.microsoft.com/office/drawing/2014/main" id="{BA699FE2-A4F7-C1C4-375E-09AB1F3E67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13D760-A272-B95C-B953-ABC68075CF6B}"/>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111664596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265F-04D7-524C-9163-8C1F4F2F4C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E7AA9-578F-1F90-E4D1-D192C99F2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744DC-5737-A617-43D2-40ADAE685219}"/>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026897F3-C7C4-D957-7135-8CF43CD17D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DD961-6B3E-9325-A5EC-A8FC54EAE9D6}"/>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15575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BD27-7EEA-2AB6-5968-9CDDA3D7C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CE72CD-9B1B-23AB-DA67-3DB8EF10B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26E807-F2E8-EA0C-30EB-F613E6048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E94DF-9A41-91B1-C7D9-406DC5C333E8}"/>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6" name="Footer Placeholder 5">
            <a:extLst>
              <a:ext uri="{FF2B5EF4-FFF2-40B4-BE49-F238E27FC236}">
                <a16:creationId xmlns:a16="http://schemas.microsoft.com/office/drawing/2014/main" id="{7EA4FE68-5284-66DC-D3B1-C596439FC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60D6A-35B5-128B-27D1-392623028CC4}"/>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4057745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F4FA-21A6-92A4-DC91-E6EF3C1985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B5B4C9-F2D8-DE98-637E-6C6D2986F0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5FEBD-6904-E8CC-49E1-58B9627C0C1E}"/>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5" name="Footer Placeholder 4">
            <a:extLst>
              <a:ext uri="{FF2B5EF4-FFF2-40B4-BE49-F238E27FC236}">
                <a16:creationId xmlns:a16="http://schemas.microsoft.com/office/drawing/2014/main" id="{E2C0CC72-8204-1574-04EF-2937261664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99E8EF-5720-2C86-ADE2-58A70A0B6988}"/>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86282392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2"/>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82471C-7F14-75D5-4F5B-0269A2AC26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D434D7-204A-6A09-7DEC-80295B16C7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D759B0-A4E5-E0DD-79E8-360DC4A51F13}"/>
              </a:ext>
            </a:extLst>
          </p:cNvPr>
          <p:cNvSpPr>
            <a:spLocks noGrp="1"/>
          </p:cNvSpPr>
          <p:nvPr>
            <p:ph type="dt" sz="half" idx="10"/>
          </p:nvPr>
        </p:nvSpPr>
        <p:spPr/>
        <p:txBody>
          <a:bodyPr/>
          <a:lstStyle/>
          <a:p>
            <a:fld id="{7FA9AE1A-BCEA-40A7-83DA-62691C376DEC}" type="datetimeFigureOut">
              <a:rPr lang="en-GB" smtClean="0"/>
              <a:t>10/01/2025</a:t>
            </a:fld>
            <a:endParaRPr lang="en-GB"/>
          </a:p>
        </p:txBody>
      </p:sp>
      <p:sp>
        <p:nvSpPr>
          <p:cNvPr id="5" name="Footer Placeholder 4">
            <a:extLst>
              <a:ext uri="{FF2B5EF4-FFF2-40B4-BE49-F238E27FC236}">
                <a16:creationId xmlns:a16="http://schemas.microsoft.com/office/drawing/2014/main" id="{800BB30A-DDAD-95BE-0F96-6902E356DC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13AB02-5095-95F3-7BCC-E1907C8A937E}"/>
              </a:ext>
            </a:extLst>
          </p:cNvPr>
          <p:cNvSpPr>
            <a:spLocks noGrp="1"/>
          </p:cNvSpPr>
          <p:nvPr>
            <p:ph type="sldNum" sz="quarter" idx="12"/>
          </p:nvPr>
        </p:nvSpPr>
        <p:spPr/>
        <p:txBody>
          <a:bodyPr/>
          <a:lstStyle/>
          <a:p>
            <a:fld id="{A1EEABF4-58F0-41F9-AD15-33B87E0C498B}" type="slidenum">
              <a:rPr lang="en-GB" smtClean="0"/>
              <a:t>‹#›</a:t>
            </a:fld>
            <a:endParaRPr lang="en-GB"/>
          </a:p>
        </p:txBody>
      </p:sp>
    </p:spTree>
    <p:extLst>
      <p:ext uri="{BB962C8B-B14F-4D97-AF65-F5344CB8AC3E}">
        <p14:creationId xmlns:p14="http://schemas.microsoft.com/office/powerpoint/2010/main" val="341741595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D88D5F2-D258-4221-9E52-DAE5B4F252E4}"/>
              </a:ext>
            </a:extLst>
          </p:cNvPr>
          <p:cNvSpPr/>
          <p:nvPr/>
        </p:nvSpPr>
        <p:spPr>
          <a:xfrm>
            <a:off x="0" y="5600700"/>
            <a:ext cx="121920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Slide Number Placeholder 6">
            <a:extLst>
              <a:ext uri="{FF2B5EF4-FFF2-40B4-BE49-F238E27FC236}">
                <a16:creationId xmlns:a16="http://schemas.microsoft.com/office/drawing/2014/main" id="{AC45B8A5-66D8-4FC1-A896-EDFDD15787FC}"/>
              </a:ext>
            </a:extLst>
          </p:cNvPr>
          <p:cNvSpPr>
            <a:spLocks noGrp="1"/>
          </p:cNvSpPr>
          <p:nvPr>
            <p:ph type="sldNum" sz="quarter" idx="10"/>
          </p:nvPr>
        </p:nvSpPr>
        <p:spPr/>
        <p:txBody>
          <a:bodyPr/>
          <a:lstStyle/>
          <a:p>
            <a:fld id="{961FDFF3-09F3-4B48-A0F3-AE2314ADC9EB}" type="slidenum">
              <a:rPr lang="en-GB" smtClean="0"/>
              <a:pPr/>
              <a:t>‹#›</a:t>
            </a:fld>
            <a:endParaRPr lang="en-GB" dirty="0"/>
          </a:p>
        </p:txBody>
      </p:sp>
      <p:grpSp>
        <p:nvGrpSpPr>
          <p:cNvPr id="20" name="Group 19" hidden="1">
            <a:extLst>
              <a:ext uri="{FF2B5EF4-FFF2-40B4-BE49-F238E27FC236}">
                <a16:creationId xmlns:a16="http://schemas.microsoft.com/office/drawing/2014/main" id="{B29945F6-E9D1-43EB-A490-93A18854C3EF}"/>
              </a:ext>
            </a:extLst>
          </p:cNvPr>
          <p:cNvGrpSpPr/>
          <p:nvPr/>
        </p:nvGrpSpPr>
        <p:grpSpPr>
          <a:xfrm>
            <a:off x="6543908" y="0"/>
            <a:ext cx="5648092" cy="6858000"/>
            <a:chOff x="13081000" y="0"/>
            <a:chExt cx="11290300" cy="13716000"/>
          </a:xfrm>
        </p:grpSpPr>
        <p:pic>
          <p:nvPicPr>
            <p:cNvPr id="19" name="Slice 2" descr="A picture containing drawing&#10;&#10;Description automatically generated">
              <a:extLst>
                <a:ext uri="{FF2B5EF4-FFF2-40B4-BE49-F238E27FC236}">
                  <a16:creationId xmlns:a16="http://schemas.microsoft.com/office/drawing/2014/main" id="{9D514D15-BC37-43AB-AE9A-33AF51651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444" y="0"/>
              <a:ext cx="11279856" cy="13716000"/>
            </a:xfrm>
            <a:prstGeom prst="rect">
              <a:avLst/>
            </a:prstGeom>
          </p:spPr>
        </p:pic>
        <p:pic>
          <p:nvPicPr>
            <p:cNvPr id="11" name="Tint" descr="A picture containing drawing&#10;&#10;Description automatically generated">
              <a:extLst>
                <a:ext uri="{FF2B5EF4-FFF2-40B4-BE49-F238E27FC236}">
                  <a16:creationId xmlns:a16="http://schemas.microsoft.com/office/drawing/2014/main" id="{9B2C2C39-AEEE-41F4-AA97-6D8DE80194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1000" y="0"/>
              <a:ext cx="11290300" cy="13716000"/>
            </a:xfrm>
            <a:prstGeom prst="rect">
              <a:avLst/>
            </a:prstGeom>
          </p:spPr>
        </p:pic>
      </p:grpSp>
      <p:pic>
        <p:nvPicPr>
          <p:cNvPr id="5" name="New Main" descr="A close up of a screen&#10;&#10;Description automatically generated">
            <a:extLst>
              <a:ext uri="{FF2B5EF4-FFF2-40B4-BE49-F238E27FC236}">
                <a16:creationId xmlns:a16="http://schemas.microsoft.com/office/drawing/2014/main" id="{FD415127-4B54-49E7-B0A4-9764E3306764}"/>
              </a:ext>
            </a:extLst>
          </p:cNvPr>
          <p:cNvPicPr>
            <a:picLocks noChangeAspect="1"/>
          </p:cNvPicPr>
          <p:nvPr/>
        </p:nvPicPr>
        <p:blipFill rotWithShape="1">
          <a:blip r:embed="rId4">
            <a:extLst>
              <a:ext uri="{28A0092B-C50C-407E-A947-70E740481C1C}">
                <a14:useLocalDpi xmlns:a14="http://schemas.microsoft.com/office/drawing/2010/main" val="0"/>
              </a:ext>
            </a:extLst>
          </a:blip>
          <a:srcRect l="20173" t="29456" r="20493" b="29433"/>
          <a:stretch/>
        </p:blipFill>
        <p:spPr>
          <a:xfrm>
            <a:off x="-15806" y="0"/>
            <a:ext cx="10033924" cy="6858000"/>
          </a:xfrm>
          <a:prstGeom prst="rect">
            <a:avLst/>
          </a:prstGeom>
        </p:spPr>
      </p:pic>
      <p:pic>
        <p:nvPicPr>
          <p:cNvPr id="8" name="New Slice" descr="A picture containing lamp, black, flower&#10;&#10;Description automatically generated">
            <a:extLst>
              <a:ext uri="{FF2B5EF4-FFF2-40B4-BE49-F238E27FC236}">
                <a16:creationId xmlns:a16="http://schemas.microsoft.com/office/drawing/2014/main" id="{4480AB62-8A26-43FC-AD3C-6B2BD9A8D2E4}"/>
              </a:ext>
            </a:extLst>
          </p:cNvPr>
          <p:cNvPicPr>
            <a:picLocks noChangeAspect="1"/>
          </p:cNvPicPr>
          <p:nvPr/>
        </p:nvPicPr>
        <p:blipFill rotWithShape="1">
          <a:blip r:embed="rId5">
            <a:extLst>
              <a:ext uri="{28A0092B-C50C-407E-A947-70E740481C1C}">
                <a14:useLocalDpi xmlns:a14="http://schemas.microsoft.com/office/drawing/2010/main" val="0"/>
              </a:ext>
            </a:extLst>
          </a:blip>
          <a:srcRect l="30080" t="20531" r="30496" b="20803"/>
          <a:stretch/>
        </p:blipFill>
        <p:spPr>
          <a:xfrm>
            <a:off x="5427981" y="0"/>
            <a:ext cx="4631562" cy="6858000"/>
          </a:xfrm>
          <a:prstGeom prst="rect">
            <a:avLst/>
          </a:prstGeom>
        </p:spPr>
      </p:pic>
      <p:pic>
        <p:nvPicPr>
          <p:cNvPr id="10" name="Slice 2" descr="A picture containing clock&#10;&#10;Description automatically generated">
            <a:extLst>
              <a:ext uri="{FF2B5EF4-FFF2-40B4-BE49-F238E27FC236}">
                <a16:creationId xmlns:a16="http://schemas.microsoft.com/office/drawing/2014/main" id="{64877743-1356-43F6-842A-781748B8577B}"/>
              </a:ext>
            </a:extLst>
          </p:cNvPr>
          <p:cNvPicPr>
            <a:picLocks noChangeAspect="1"/>
          </p:cNvPicPr>
          <p:nvPr/>
        </p:nvPicPr>
        <p:blipFill rotWithShape="1">
          <a:blip r:embed="rId6">
            <a:extLst>
              <a:ext uri="{28A0092B-C50C-407E-A947-70E740481C1C}">
                <a14:useLocalDpi xmlns:a14="http://schemas.microsoft.com/office/drawing/2010/main" val="0"/>
              </a:ext>
            </a:extLst>
          </a:blip>
          <a:srcRect l="26534" t="21593" r="26440" b="21455"/>
          <a:stretch/>
        </p:blipFill>
        <p:spPr>
          <a:xfrm>
            <a:off x="6531159" y="0"/>
            <a:ext cx="5605415" cy="6858000"/>
          </a:xfrm>
          <a:prstGeom prst="rect">
            <a:avLst/>
          </a:prstGeom>
        </p:spPr>
      </p:pic>
      <p:sp>
        <p:nvSpPr>
          <p:cNvPr id="3" name="Subtitle 2"/>
          <p:cNvSpPr>
            <a:spLocks noGrp="1"/>
          </p:cNvSpPr>
          <p:nvPr>
            <p:ph type="subTitle" idx="1" hasCustomPrompt="1"/>
          </p:nvPr>
        </p:nvSpPr>
        <p:spPr>
          <a:xfrm>
            <a:off x="1190725" y="3351751"/>
            <a:ext cx="4951337" cy="1770615"/>
          </a:xfrm>
        </p:spPr>
        <p:txBody>
          <a:bodyPr/>
          <a:lstStyle>
            <a:lvl1pPr marL="0" indent="0" algn="l">
              <a:lnSpc>
                <a:spcPts val="3000"/>
              </a:lnSpc>
              <a:spcBef>
                <a:spcPts val="0"/>
              </a:spcBef>
              <a:buNone/>
              <a:defRPr sz="2700">
                <a:solidFill>
                  <a:schemeClr val="bg1"/>
                </a:solidFill>
              </a:defRPr>
            </a:lvl1pPr>
            <a:lvl2pPr marL="456972"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9" indent="0" algn="ctr">
              <a:buNone/>
              <a:defRPr sz="1599"/>
            </a:lvl7pPr>
            <a:lvl8pPr marL="3198800" indent="0" algn="ctr">
              <a:buNone/>
              <a:defRPr sz="1599"/>
            </a:lvl8pPr>
            <a:lvl9pPr marL="3655771" indent="0" algn="ctr">
              <a:buNone/>
              <a:defRPr sz="1599"/>
            </a:lvl9pPr>
          </a:lstStyle>
          <a:p>
            <a:r>
              <a:rPr lang="en-GB" dirty="0"/>
              <a:t>Click to add Subtitle</a:t>
            </a:r>
            <a:endParaRPr lang="en-US" dirty="0"/>
          </a:p>
        </p:txBody>
      </p:sp>
      <p:sp>
        <p:nvSpPr>
          <p:cNvPr id="2" name="Title 1"/>
          <p:cNvSpPr>
            <a:spLocks noGrp="1"/>
          </p:cNvSpPr>
          <p:nvPr>
            <p:ph type="ctrTitle" hasCustomPrompt="1"/>
          </p:nvPr>
        </p:nvSpPr>
        <p:spPr>
          <a:xfrm>
            <a:off x="1190725" y="1366838"/>
            <a:ext cx="4951337" cy="1770615"/>
          </a:xfrm>
        </p:spPr>
        <p:txBody>
          <a:bodyPr anchor="b"/>
          <a:lstStyle>
            <a:lvl1pPr algn="l">
              <a:lnSpc>
                <a:spcPts val="4000"/>
              </a:lnSpc>
              <a:defRPr sz="4000" baseline="0">
                <a:solidFill>
                  <a:schemeClr val="bg1"/>
                </a:solidFill>
              </a:defRPr>
            </a:lvl1pPr>
          </a:lstStyle>
          <a:p>
            <a:r>
              <a:rPr lang="en-US" dirty="0"/>
              <a:t>Click to </a:t>
            </a:r>
            <a:br>
              <a:rPr lang="en-US" dirty="0"/>
            </a:br>
            <a:r>
              <a:rPr lang="en-US" dirty="0"/>
              <a:t>add Title</a:t>
            </a:r>
          </a:p>
        </p:txBody>
      </p:sp>
      <p:pic>
        <p:nvPicPr>
          <p:cNvPr id="6" name="Picture 5" descr="A picture containing photo, sitting, dark, food&#10;&#10;Description automatically generated">
            <a:extLst>
              <a:ext uri="{FF2B5EF4-FFF2-40B4-BE49-F238E27FC236}">
                <a16:creationId xmlns:a16="http://schemas.microsoft.com/office/drawing/2014/main" id="{41FCBE1D-B2C2-41AB-843B-C457FC27A606}"/>
              </a:ext>
            </a:extLst>
          </p:cNvPr>
          <p:cNvPicPr>
            <a:picLocks noChangeAspect="1"/>
          </p:cNvPicPr>
          <p:nvPr/>
        </p:nvPicPr>
        <p:blipFill rotWithShape="1">
          <a:blip r:embed="rId7">
            <a:extLst>
              <a:ext uri="{28A0092B-C50C-407E-A947-70E740481C1C}">
                <a14:useLocalDpi xmlns:a14="http://schemas.microsoft.com/office/drawing/2010/main" val="0"/>
              </a:ext>
            </a:extLst>
          </a:blip>
          <a:srcRect l="1472" t="9560" r="45047" b="23041"/>
          <a:stretch/>
        </p:blipFill>
        <p:spPr>
          <a:xfrm>
            <a:off x="7186108" y="0"/>
            <a:ext cx="5017164" cy="6858000"/>
          </a:xfrm>
          <a:prstGeom prst="rect">
            <a:avLst/>
          </a:prstGeom>
        </p:spPr>
      </p:pic>
      <p:grpSp>
        <p:nvGrpSpPr>
          <p:cNvPr id="13" name="Group 12">
            <a:extLst>
              <a:ext uri="{FF2B5EF4-FFF2-40B4-BE49-F238E27FC236}">
                <a16:creationId xmlns:a16="http://schemas.microsoft.com/office/drawing/2014/main" id="{B136DCC9-042E-454B-B9DE-7BD5C176A164}"/>
              </a:ext>
            </a:extLst>
          </p:cNvPr>
          <p:cNvGrpSpPr/>
          <p:nvPr userDrawn="1"/>
        </p:nvGrpSpPr>
        <p:grpSpPr>
          <a:xfrm>
            <a:off x="400258" y="5979507"/>
            <a:ext cx="1805363" cy="528450"/>
            <a:chOff x="2146617" y="1664132"/>
            <a:chExt cx="5862003" cy="1716767"/>
          </a:xfrm>
        </p:grpSpPr>
        <p:pic>
          <p:nvPicPr>
            <p:cNvPr id="14" name="Picture 13" descr="A picture containing drawing&#10;&#10;Description automatically generated">
              <a:extLst>
                <a:ext uri="{FF2B5EF4-FFF2-40B4-BE49-F238E27FC236}">
                  <a16:creationId xmlns:a16="http://schemas.microsoft.com/office/drawing/2014/main" id="{1488419A-B75C-4788-868D-C31754BC4D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15" name="Oval 14">
              <a:extLst>
                <a:ext uri="{FF2B5EF4-FFF2-40B4-BE49-F238E27FC236}">
                  <a16:creationId xmlns:a16="http://schemas.microsoft.com/office/drawing/2014/main" id="{522130F9-41D7-46C2-97A0-F467BBC913E0}"/>
                </a:ext>
              </a:extLst>
            </p:cNvPr>
            <p:cNvSpPr/>
            <p:nvPr/>
          </p:nvSpPr>
          <p:spPr>
            <a:xfrm>
              <a:off x="2492694" y="2085499"/>
              <a:ext cx="1295400" cy="12954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spTree>
    <p:extLst>
      <p:ext uri="{BB962C8B-B14F-4D97-AF65-F5344CB8AC3E}">
        <p14:creationId xmlns:p14="http://schemas.microsoft.com/office/powerpoint/2010/main" val="37417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63" presetClass="path" presetSubtype="0" decel="100000" fill="hold" nodeType="withEffect">
                                  <p:stCondLst>
                                    <p:cond delay="500"/>
                                  </p:stCondLst>
                                  <p:childTnLst>
                                    <p:animMotion origin="layout" path="M -0.00951 -1.85185E-6 L 3.33333E-6 -1.85185E-6 " pathEditMode="relative" rAng="0" ptsTypes="AA">
                                      <p:cBhvr>
                                        <p:cTn id="9" dur="250" fill="hold"/>
                                        <p:tgtEl>
                                          <p:spTgt spid="20"/>
                                        </p:tgtEl>
                                        <p:attrNameLst>
                                          <p:attrName>ppt_x</p:attrName>
                                          <p:attrName>ppt_y</p:attrName>
                                        </p:attrNameLst>
                                      </p:cBhvr>
                                      <p:rCtr x="469" y="0"/>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63" presetClass="path" presetSubtype="0" decel="100000" fill="hold" nodeType="withEffect">
                                  <p:stCondLst>
                                    <p:cond delay="0"/>
                                  </p:stCondLst>
                                  <p:childTnLst>
                                    <p:animMotion origin="layout" path="M -0.00951 -1.85185E-6 L 3.33333E-6 -1.85185E-6 " pathEditMode="relative" rAng="0" ptsTypes="AA">
                                      <p:cBhvr>
                                        <p:cTn id="14" dur="250" fill="hold"/>
                                        <p:tgtEl>
                                          <p:spTgt spid="5"/>
                                        </p:tgtEl>
                                        <p:attrNameLst>
                                          <p:attrName>ppt_x</p:attrName>
                                          <p:attrName>ppt_y</p:attrName>
                                        </p:attrNameLst>
                                      </p:cBhvr>
                                      <p:rCtr x="469" y="0"/>
                                    </p:animMotion>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63" presetClass="path" presetSubtype="0" decel="100000" fill="hold" nodeType="withEffect">
                                  <p:stCondLst>
                                    <p:cond delay="250"/>
                                  </p:stCondLst>
                                  <p:childTnLst>
                                    <p:animMotion origin="layout" path="M -0.00951 -1.85185E-6 L 3.33333E-6 -1.85185E-6 " pathEditMode="relative" rAng="0" ptsTypes="AA">
                                      <p:cBhvr>
                                        <p:cTn id="19" dur="250" fill="hold"/>
                                        <p:tgtEl>
                                          <p:spTgt spid="8"/>
                                        </p:tgtEl>
                                        <p:attrNameLst>
                                          <p:attrName>ppt_x</p:attrName>
                                          <p:attrName>ppt_y</p:attrName>
                                        </p:attrNameLst>
                                      </p:cBhvr>
                                      <p:rCtr x="469" y="0"/>
                                    </p:animMotion>
                                  </p:childTnLst>
                                </p:cTn>
                              </p:par>
                              <p:par>
                                <p:cTn id="20" presetID="10"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63" presetClass="path" presetSubtype="0" decel="100000" fill="hold" nodeType="withEffect">
                                  <p:stCondLst>
                                    <p:cond delay="500"/>
                                  </p:stCondLst>
                                  <p:childTnLst>
                                    <p:animMotion origin="layout" path="M -0.00951 -1.85185E-6 L 3.33333E-6 -1.85185E-6 " pathEditMode="relative" rAng="0" ptsTypes="AA">
                                      <p:cBhvr>
                                        <p:cTn id="24" dur="250" fill="hold"/>
                                        <p:tgtEl>
                                          <p:spTgt spid="10"/>
                                        </p:tgtEl>
                                        <p:attrNameLst>
                                          <p:attrName>ppt_x</p:attrName>
                                          <p:attrName>ppt_y</p:attrName>
                                        </p:attrNameLst>
                                      </p:cBhvr>
                                      <p:rCtr x="469" y="0"/>
                                    </p:animMotion>
                                  </p:childTnLst>
                                </p:cTn>
                              </p:par>
                              <p:par>
                                <p:cTn id="25" presetID="2" presetClass="entr" presetSubtype="2" decel="10000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D88D5F2-D258-4221-9E52-DAE5B4F252E4}"/>
              </a:ext>
            </a:extLst>
          </p:cNvPr>
          <p:cNvSpPr/>
          <p:nvPr/>
        </p:nvSpPr>
        <p:spPr>
          <a:xfrm>
            <a:off x="0" y="5600700"/>
            <a:ext cx="121920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Slide Number Placeholder 6">
            <a:extLst>
              <a:ext uri="{FF2B5EF4-FFF2-40B4-BE49-F238E27FC236}">
                <a16:creationId xmlns:a16="http://schemas.microsoft.com/office/drawing/2014/main" id="{AC45B8A5-66D8-4FC1-A896-EDFDD15787FC}"/>
              </a:ext>
            </a:extLst>
          </p:cNvPr>
          <p:cNvSpPr>
            <a:spLocks noGrp="1"/>
          </p:cNvSpPr>
          <p:nvPr>
            <p:ph type="sldNum" sz="quarter" idx="10"/>
          </p:nvPr>
        </p:nvSpPr>
        <p:spPr>
          <a:xfrm>
            <a:off x="11407367" y="6561138"/>
            <a:ext cx="327632" cy="296862"/>
          </a:xfrm>
        </p:spPr>
        <p:txBody>
          <a:bodyPr/>
          <a:lstStyle/>
          <a:p>
            <a:fld id="{961FDFF3-09F3-4B48-A0F3-AE2314ADC9EB}" type="slidenum">
              <a:rPr lang="en-GB" smtClean="0"/>
              <a:pPr/>
              <a:t>‹#›</a:t>
            </a:fld>
            <a:endParaRPr lang="en-GB" dirty="0"/>
          </a:p>
        </p:txBody>
      </p:sp>
      <p:grpSp>
        <p:nvGrpSpPr>
          <p:cNvPr id="20" name="Group 19" hidden="1">
            <a:extLst>
              <a:ext uri="{FF2B5EF4-FFF2-40B4-BE49-F238E27FC236}">
                <a16:creationId xmlns:a16="http://schemas.microsoft.com/office/drawing/2014/main" id="{B29945F6-E9D1-43EB-A490-93A18854C3EF}"/>
              </a:ext>
            </a:extLst>
          </p:cNvPr>
          <p:cNvGrpSpPr/>
          <p:nvPr/>
        </p:nvGrpSpPr>
        <p:grpSpPr>
          <a:xfrm>
            <a:off x="6543908" y="0"/>
            <a:ext cx="5648092" cy="6858000"/>
            <a:chOff x="13081000" y="0"/>
            <a:chExt cx="11290300" cy="13716000"/>
          </a:xfrm>
        </p:grpSpPr>
        <p:pic>
          <p:nvPicPr>
            <p:cNvPr id="19" name="Slice 2" descr="A picture containing drawing&#10;&#10;Description automatically generated">
              <a:extLst>
                <a:ext uri="{FF2B5EF4-FFF2-40B4-BE49-F238E27FC236}">
                  <a16:creationId xmlns:a16="http://schemas.microsoft.com/office/drawing/2014/main" id="{9D514D15-BC37-43AB-AE9A-33AF51651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444" y="0"/>
              <a:ext cx="11279856" cy="13716000"/>
            </a:xfrm>
            <a:prstGeom prst="rect">
              <a:avLst/>
            </a:prstGeom>
          </p:spPr>
        </p:pic>
        <p:pic>
          <p:nvPicPr>
            <p:cNvPr id="11" name="Tint" descr="A picture containing drawing&#10;&#10;Description automatically generated">
              <a:extLst>
                <a:ext uri="{FF2B5EF4-FFF2-40B4-BE49-F238E27FC236}">
                  <a16:creationId xmlns:a16="http://schemas.microsoft.com/office/drawing/2014/main" id="{9B2C2C39-AEEE-41F4-AA97-6D8DE80194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1000" y="0"/>
              <a:ext cx="11290300" cy="13716000"/>
            </a:xfrm>
            <a:prstGeom prst="rect">
              <a:avLst/>
            </a:prstGeom>
          </p:spPr>
        </p:pic>
      </p:grpSp>
      <p:pic>
        <p:nvPicPr>
          <p:cNvPr id="10" name="Slice 2" descr="A picture containing clock&#10;&#10;Description automatically generated">
            <a:extLst>
              <a:ext uri="{FF2B5EF4-FFF2-40B4-BE49-F238E27FC236}">
                <a16:creationId xmlns:a16="http://schemas.microsoft.com/office/drawing/2014/main" id="{64877743-1356-43F6-842A-781748B8577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534" t="21593" r="26440" b="21455"/>
          <a:stretch/>
        </p:blipFill>
        <p:spPr>
          <a:xfrm>
            <a:off x="6531159" y="0"/>
            <a:ext cx="5605415" cy="6858000"/>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31159" y="-2855"/>
            <a:ext cx="5668942" cy="3288980"/>
          </a:xfrm>
          <a:prstGeom prst="rect">
            <a:avLst/>
          </a:prstGeom>
        </p:spPr>
      </p:pic>
      <p:pic>
        <p:nvPicPr>
          <p:cNvPr id="17" name="Picture 16"/>
          <p:cNvPicPr>
            <a:picLocks noChangeAspect="1"/>
          </p:cNvPicPr>
          <p:nvPr userDrawn="1"/>
        </p:nvPicPr>
        <p:blipFill rotWithShape="1">
          <a:blip r:embed="rId6">
            <a:extLst>
              <a:ext uri="{28A0092B-C50C-407E-A947-70E740481C1C}">
                <a14:useLocalDpi xmlns:a14="http://schemas.microsoft.com/office/drawing/2010/main" val="0"/>
              </a:ext>
            </a:extLst>
          </a:blip>
          <a:srcRect r="9993"/>
          <a:stretch/>
        </p:blipFill>
        <p:spPr>
          <a:xfrm>
            <a:off x="6562620" y="3211273"/>
            <a:ext cx="5641833" cy="3646727"/>
          </a:xfrm>
          <a:prstGeom prst="rect">
            <a:avLst/>
          </a:prstGeom>
        </p:spPr>
      </p:pic>
      <p:pic>
        <p:nvPicPr>
          <p:cNvPr id="5" name="New Main" descr="A close up of a screen&#10;&#10;Description automatically generated">
            <a:extLst>
              <a:ext uri="{FF2B5EF4-FFF2-40B4-BE49-F238E27FC236}">
                <a16:creationId xmlns:a16="http://schemas.microsoft.com/office/drawing/2014/main" id="{FD415127-4B54-49E7-B0A4-9764E3306764}"/>
              </a:ext>
            </a:extLst>
          </p:cNvPr>
          <p:cNvPicPr>
            <a:picLocks noChangeAspect="1"/>
          </p:cNvPicPr>
          <p:nvPr/>
        </p:nvPicPr>
        <p:blipFill rotWithShape="1">
          <a:blip r:embed="rId7">
            <a:extLst>
              <a:ext uri="{28A0092B-C50C-407E-A947-70E740481C1C}">
                <a14:useLocalDpi xmlns:a14="http://schemas.microsoft.com/office/drawing/2010/main" val="0"/>
              </a:ext>
            </a:extLst>
          </a:blip>
          <a:srcRect l="20173" t="29456" r="20493" b="29433"/>
          <a:stretch/>
        </p:blipFill>
        <p:spPr>
          <a:xfrm>
            <a:off x="-15806" y="0"/>
            <a:ext cx="10033924" cy="6858000"/>
          </a:xfrm>
          <a:prstGeom prst="rect">
            <a:avLst/>
          </a:prstGeom>
        </p:spPr>
      </p:pic>
      <p:pic>
        <p:nvPicPr>
          <p:cNvPr id="8" name="New Slice" descr="A picture containing lamp, black, flower&#10;&#10;Description automatically generated">
            <a:extLst>
              <a:ext uri="{FF2B5EF4-FFF2-40B4-BE49-F238E27FC236}">
                <a16:creationId xmlns:a16="http://schemas.microsoft.com/office/drawing/2014/main" id="{4480AB62-8A26-43FC-AD3C-6B2BD9A8D2E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0080" t="20531" r="30496" b="20803"/>
          <a:stretch/>
        </p:blipFill>
        <p:spPr>
          <a:xfrm>
            <a:off x="5427981" y="0"/>
            <a:ext cx="4631562" cy="6858000"/>
          </a:xfrm>
          <a:prstGeom prst="rect">
            <a:avLst/>
          </a:prstGeom>
          <a:effectLst>
            <a:outerShdw blurRad="228600" dist="76200" dir="1200000" algn="ctr" rotWithShape="0">
              <a:srgbClr val="000000">
                <a:alpha val="30000"/>
              </a:srgbClr>
            </a:outerShdw>
          </a:effectLst>
        </p:spPr>
      </p:pic>
      <p:sp>
        <p:nvSpPr>
          <p:cNvPr id="3" name="Subtitle 2"/>
          <p:cNvSpPr>
            <a:spLocks noGrp="1"/>
          </p:cNvSpPr>
          <p:nvPr>
            <p:ph type="subTitle" idx="1" hasCustomPrompt="1"/>
          </p:nvPr>
        </p:nvSpPr>
        <p:spPr>
          <a:xfrm>
            <a:off x="1190725" y="3351751"/>
            <a:ext cx="4951337" cy="1770615"/>
          </a:xfrm>
        </p:spPr>
        <p:txBody>
          <a:bodyPr/>
          <a:lstStyle>
            <a:lvl1pPr marL="0" indent="0" algn="l">
              <a:lnSpc>
                <a:spcPts val="3000"/>
              </a:lnSpc>
              <a:spcBef>
                <a:spcPts val="0"/>
              </a:spcBef>
              <a:buNone/>
              <a:defRPr sz="2700">
                <a:solidFill>
                  <a:schemeClr val="bg1"/>
                </a:solidFill>
              </a:defRPr>
            </a:lvl1pPr>
            <a:lvl2pPr marL="456972"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9" indent="0" algn="ctr">
              <a:buNone/>
              <a:defRPr sz="1599"/>
            </a:lvl7pPr>
            <a:lvl8pPr marL="3198800" indent="0" algn="ctr">
              <a:buNone/>
              <a:defRPr sz="1599"/>
            </a:lvl8pPr>
            <a:lvl9pPr marL="3655771" indent="0" algn="ctr">
              <a:buNone/>
              <a:defRPr sz="1599"/>
            </a:lvl9pPr>
          </a:lstStyle>
          <a:p>
            <a:r>
              <a:rPr lang="en-GB" dirty="0"/>
              <a:t>Click to add Subtitle</a:t>
            </a:r>
            <a:endParaRPr lang="en-US" dirty="0"/>
          </a:p>
        </p:txBody>
      </p:sp>
      <p:sp>
        <p:nvSpPr>
          <p:cNvPr id="2" name="Title 1"/>
          <p:cNvSpPr>
            <a:spLocks noGrp="1"/>
          </p:cNvSpPr>
          <p:nvPr>
            <p:ph type="ctrTitle" hasCustomPrompt="1"/>
          </p:nvPr>
        </p:nvSpPr>
        <p:spPr>
          <a:xfrm>
            <a:off x="1190725" y="1366838"/>
            <a:ext cx="4951337" cy="1770615"/>
          </a:xfrm>
        </p:spPr>
        <p:txBody>
          <a:bodyPr anchor="b"/>
          <a:lstStyle>
            <a:lvl1pPr algn="l">
              <a:lnSpc>
                <a:spcPts val="4000"/>
              </a:lnSpc>
              <a:defRPr sz="4000" baseline="0">
                <a:solidFill>
                  <a:schemeClr val="bg1"/>
                </a:solidFill>
              </a:defRPr>
            </a:lvl1pPr>
          </a:lstStyle>
          <a:p>
            <a:r>
              <a:rPr lang="en-US" dirty="0"/>
              <a:t>Click to </a:t>
            </a:r>
            <a:br>
              <a:rPr lang="en-US" dirty="0"/>
            </a:br>
            <a:r>
              <a:rPr lang="en-US" dirty="0"/>
              <a:t>add Title</a:t>
            </a:r>
          </a:p>
        </p:txBody>
      </p:sp>
      <p:grpSp>
        <p:nvGrpSpPr>
          <p:cNvPr id="13" name="Group 12">
            <a:extLst>
              <a:ext uri="{FF2B5EF4-FFF2-40B4-BE49-F238E27FC236}">
                <a16:creationId xmlns:a16="http://schemas.microsoft.com/office/drawing/2014/main" id="{B136DCC9-042E-454B-B9DE-7BD5C176A164}"/>
              </a:ext>
            </a:extLst>
          </p:cNvPr>
          <p:cNvGrpSpPr/>
          <p:nvPr userDrawn="1"/>
        </p:nvGrpSpPr>
        <p:grpSpPr>
          <a:xfrm>
            <a:off x="400258" y="5979507"/>
            <a:ext cx="1805363" cy="528450"/>
            <a:chOff x="2146617" y="1664132"/>
            <a:chExt cx="5862003" cy="1716767"/>
          </a:xfrm>
        </p:grpSpPr>
        <p:pic>
          <p:nvPicPr>
            <p:cNvPr id="14" name="Picture 13" descr="A picture containing drawing&#10;&#10;Description automatically generated">
              <a:extLst>
                <a:ext uri="{FF2B5EF4-FFF2-40B4-BE49-F238E27FC236}">
                  <a16:creationId xmlns:a16="http://schemas.microsoft.com/office/drawing/2014/main" id="{1488419A-B75C-4788-868D-C31754BC4D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15" name="Oval 14">
              <a:extLst>
                <a:ext uri="{FF2B5EF4-FFF2-40B4-BE49-F238E27FC236}">
                  <a16:creationId xmlns:a16="http://schemas.microsoft.com/office/drawing/2014/main" id="{522130F9-41D7-46C2-97A0-F467BBC913E0}"/>
                </a:ext>
              </a:extLst>
            </p:cNvPr>
            <p:cNvSpPr/>
            <p:nvPr/>
          </p:nvSpPr>
          <p:spPr>
            <a:xfrm>
              <a:off x="2492694" y="2085499"/>
              <a:ext cx="1295400" cy="12954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sp>
        <p:nvSpPr>
          <p:cNvPr id="21" name="TextBox 20"/>
          <p:cNvSpPr txBox="1"/>
          <p:nvPr userDrawn="1"/>
        </p:nvSpPr>
        <p:spPr>
          <a:xfrm>
            <a:off x="10703897" y="6591300"/>
            <a:ext cx="1496204" cy="266700"/>
          </a:xfrm>
          <a:prstGeom prst="rect">
            <a:avLst/>
          </a:prstGeom>
          <a:solidFill>
            <a:schemeClr val="bg2">
              <a:lumMod val="25000"/>
            </a:schemeClr>
          </a:solidFill>
        </p:spPr>
        <p:txBody>
          <a:bodyPr wrap="square" lIns="0" tIns="0" rIns="0" bIns="0" rtlCol="0">
            <a:noAutofit/>
          </a:bodyPr>
          <a:lstStyle/>
          <a:p>
            <a:pPr algn="ctr"/>
            <a:r>
              <a:rPr lang="en-GB" sz="1800" dirty="0">
                <a:solidFill>
                  <a:schemeClr val="bg1"/>
                </a:solidFill>
                <a:latin typeface="Arial" panose="020B0604020202020204" pitchFamily="34" charset="0"/>
                <a:cs typeface="Arial" panose="020B0604020202020204" pitchFamily="34" charset="0"/>
              </a:rPr>
              <a:t>Peter Evans</a:t>
            </a:r>
          </a:p>
        </p:txBody>
      </p:sp>
    </p:spTree>
    <p:extLst>
      <p:ext uri="{BB962C8B-B14F-4D97-AF65-F5344CB8AC3E}">
        <p14:creationId xmlns:p14="http://schemas.microsoft.com/office/powerpoint/2010/main" val="251241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63" presetClass="path" presetSubtype="0" decel="100000" fill="hold" nodeType="withEffect">
                                  <p:stCondLst>
                                    <p:cond delay="500"/>
                                  </p:stCondLst>
                                  <p:childTnLst>
                                    <p:animMotion origin="layout" path="M -0.00951 -1.85185E-6 L 3.33333E-6 -1.85185E-6 " pathEditMode="relative" rAng="0" ptsTypes="AA">
                                      <p:cBhvr>
                                        <p:cTn id="9" dur="250" fill="hold"/>
                                        <p:tgtEl>
                                          <p:spTgt spid="20"/>
                                        </p:tgtEl>
                                        <p:attrNameLst>
                                          <p:attrName>ppt_x</p:attrName>
                                          <p:attrName>ppt_y</p:attrName>
                                        </p:attrNameLst>
                                      </p:cBhvr>
                                      <p:rCtr x="469" y="0"/>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63" presetClass="path" presetSubtype="0" decel="100000" fill="hold" nodeType="withEffect">
                                  <p:stCondLst>
                                    <p:cond delay="0"/>
                                  </p:stCondLst>
                                  <p:childTnLst>
                                    <p:animMotion origin="layout" path="M -0.00951 -1.85185E-6 L 3.33333E-6 -1.85185E-6 " pathEditMode="relative" rAng="0" ptsTypes="AA">
                                      <p:cBhvr>
                                        <p:cTn id="14" dur="250" fill="hold"/>
                                        <p:tgtEl>
                                          <p:spTgt spid="5"/>
                                        </p:tgtEl>
                                        <p:attrNameLst>
                                          <p:attrName>ppt_x</p:attrName>
                                          <p:attrName>ppt_y</p:attrName>
                                        </p:attrNameLst>
                                      </p:cBhvr>
                                      <p:rCtr x="469" y="0"/>
                                    </p:animMotion>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63" presetClass="path" presetSubtype="0" decel="100000" fill="hold" nodeType="withEffect">
                                  <p:stCondLst>
                                    <p:cond delay="250"/>
                                  </p:stCondLst>
                                  <p:childTnLst>
                                    <p:animMotion origin="layout" path="M -0.00951 -1.85185E-6 L 3.33333E-6 -1.85185E-6 " pathEditMode="relative" rAng="0" ptsTypes="AA">
                                      <p:cBhvr>
                                        <p:cTn id="19" dur="250" fill="hold"/>
                                        <p:tgtEl>
                                          <p:spTgt spid="8"/>
                                        </p:tgtEl>
                                        <p:attrNameLst>
                                          <p:attrName>ppt_x</p:attrName>
                                          <p:attrName>ppt_y</p:attrName>
                                        </p:attrNameLst>
                                      </p:cBhvr>
                                      <p:rCtr x="469" y="0"/>
                                    </p:animMotion>
                                  </p:childTnLst>
                                </p:cTn>
                              </p:par>
                              <p:par>
                                <p:cTn id="20" presetID="10"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63" presetClass="path" presetSubtype="0" decel="100000" fill="hold" nodeType="withEffect">
                                  <p:stCondLst>
                                    <p:cond delay="500"/>
                                  </p:stCondLst>
                                  <p:childTnLst>
                                    <p:animMotion origin="layout" path="M -0.00951 -1.85185E-6 L 3.33333E-6 -1.85185E-6 " pathEditMode="relative" rAng="0" ptsTypes="AA">
                                      <p:cBhvr>
                                        <p:cTn id="24" dur="250" fill="hold"/>
                                        <p:tgtEl>
                                          <p:spTgt spid="10"/>
                                        </p:tgtEl>
                                        <p:attrNameLst>
                                          <p:attrName>ppt_x</p:attrName>
                                          <p:attrName>ppt_y</p:attrName>
                                        </p:attrNameLst>
                                      </p:cBhvr>
                                      <p:rCtr x="469" y="0"/>
                                    </p:animMotion>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358141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1245" y="1162051"/>
            <a:ext cx="4904755" cy="1755382"/>
          </a:xfrm>
        </p:spPr>
        <p:txBody>
          <a:bodyPr anchor="b" anchorCtr="0"/>
          <a:lstStyle>
            <a:lvl1pPr>
              <a:defRPr>
                <a:solidFill>
                  <a:schemeClr val="tx2"/>
                </a:solidFill>
              </a:defRPr>
            </a:lvl1pPr>
          </a:lstStyle>
          <a:p>
            <a:r>
              <a:rPr lang="en-US" dirty="0"/>
              <a:t>Click to add Title</a:t>
            </a:r>
          </a:p>
        </p:txBody>
      </p:sp>
      <p:sp>
        <p:nvSpPr>
          <p:cNvPr id="3" name="Content Placeholder 2"/>
          <p:cNvSpPr>
            <a:spLocks noGrp="1"/>
          </p:cNvSpPr>
          <p:nvPr>
            <p:ph idx="1"/>
          </p:nvPr>
        </p:nvSpPr>
        <p:spPr>
          <a:xfrm>
            <a:off x="1191245" y="3107698"/>
            <a:ext cx="4904755" cy="2473953"/>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735238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1245" y="485775"/>
            <a:ext cx="4904755" cy="1269607"/>
          </a:xfrm>
        </p:spPr>
        <p:txBody>
          <a:bodyPr anchor="b" anchorCtr="0"/>
          <a:lstStyle>
            <a:lvl1pPr>
              <a:defRPr>
                <a:solidFill>
                  <a:schemeClr val="tx2"/>
                </a:solidFill>
              </a:defRPr>
            </a:lvl1pPr>
          </a:lstStyle>
          <a:p>
            <a:r>
              <a:rPr lang="en-US" dirty="0"/>
              <a:t>Click to add Title</a:t>
            </a:r>
          </a:p>
        </p:txBody>
      </p:sp>
      <p:sp>
        <p:nvSpPr>
          <p:cNvPr id="3" name="Content Placeholder 2"/>
          <p:cNvSpPr>
            <a:spLocks noGrp="1"/>
          </p:cNvSpPr>
          <p:nvPr>
            <p:ph idx="1"/>
          </p:nvPr>
        </p:nvSpPr>
        <p:spPr>
          <a:xfrm>
            <a:off x="1191245" y="1993273"/>
            <a:ext cx="4904755" cy="2473953"/>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2361525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1246" y="1819275"/>
            <a:ext cx="4999929" cy="37957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
        <p:nvSpPr>
          <p:cNvPr id="5" name="Content Placeholder 2">
            <a:extLst>
              <a:ext uri="{FF2B5EF4-FFF2-40B4-BE49-F238E27FC236}">
                <a16:creationId xmlns:a16="http://schemas.microsoft.com/office/drawing/2014/main" id="{D57F7AA1-9319-41DE-9B7D-746A8ECAC6F1}"/>
              </a:ext>
            </a:extLst>
          </p:cNvPr>
          <p:cNvSpPr>
            <a:spLocks noGrp="1"/>
          </p:cNvSpPr>
          <p:nvPr>
            <p:ph idx="11"/>
          </p:nvPr>
        </p:nvSpPr>
        <p:spPr>
          <a:xfrm>
            <a:off x="6731457" y="1819275"/>
            <a:ext cx="4999929" cy="37957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8D7365CB-F398-40D7-A23A-AECCDA284796}"/>
              </a:ext>
            </a:extLst>
          </p:cNvPr>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3258195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w P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D4DFD-E6A1-4FAA-B7B3-36E77E773234}"/>
              </a:ext>
            </a:extLst>
          </p:cNvPr>
          <p:cNvSpPr/>
          <p:nvPr/>
        </p:nvSpPr>
        <p:spPr>
          <a:xfrm>
            <a:off x="362139" y="5619750"/>
            <a:ext cx="11645615"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Picture Placeholder 8">
            <a:extLst>
              <a:ext uri="{FF2B5EF4-FFF2-40B4-BE49-F238E27FC236}">
                <a16:creationId xmlns:a16="http://schemas.microsoft.com/office/drawing/2014/main" id="{2FD36CB0-2CAE-4982-8087-9F48E17C3C27}"/>
              </a:ext>
            </a:extLst>
          </p:cNvPr>
          <p:cNvSpPr>
            <a:spLocks noGrp="1"/>
          </p:cNvSpPr>
          <p:nvPr>
            <p:ph type="pic" sz="quarter" idx="11"/>
          </p:nvPr>
        </p:nvSpPr>
        <p:spPr>
          <a:xfrm>
            <a:off x="6179047" y="-1"/>
            <a:ext cx="6012953" cy="6858001"/>
          </a:xfrm>
        </p:spPr>
        <p:txBody>
          <a:bodyPr anchor="ctr" anchorCtr="0"/>
          <a:lstStyle>
            <a:lvl1pPr algn="ctr">
              <a:defRPr/>
            </a:lvl1pPr>
          </a:lstStyle>
          <a:p>
            <a:r>
              <a:rPr lang="en-US"/>
              <a:t>Click icon to add picture</a:t>
            </a:r>
            <a:endParaRPr lang="en-GB"/>
          </a:p>
        </p:txBody>
      </p:sp>
      <p:sp>
        <p:nvSpPr>
          <p:cNvPr id="2" name="Title 1"/>
          <p:cNvSpPr>
            <a:spLocks noGrp="1"/>
          </p:cNvSpPr>
          <p:nvPr>
            <p:ph type="title" hasCustomPrompt="1"/>
          </p:nvPr>
        </p:nvSpPr>
        <p:spPr>
          <a:xfrm>
            <a:off x="1191245" y="838200"/>
            <a:ext cx="4730726" cy="2050680"/>
          </a:xfrm>
        </p:spPr>
        <p:txBody>
          <a:bodyPr anchor="b" anchorCtr="0"/>
          <a:lstStyle>
            <a:lvl1pPr>
              <a:defRPr>
                <a:solidFill>
                  <a:schemeClr val="tx2"/>
                </a:solidFill>
              </a:defRPr>
            </a:lvl1pPr>
          </a:lstStyle>
          <a:p>
            <a:r>
              <a:rPr lang="en-US" dirty="0"/>
              <a:t>Click to add Title</a:t>
            </a:r>
          </a:p>
        </p:txBody>
      </p:sp>
      <p:sp>
        <p:nvSpPr>
          <p:cNvPr id="3" name="Content Placeholder 2"/>
          <p:cNvSpPr>
            <a:spLocks noGrp="1"/>
          </p:cNvSpPr>
          <p:nvPr>
            <p:ph idx="1"/>
          </p:nvPr>
        </p:nvSpPr>
        <p:spPr>
          <a:xfrm>
            <a:off x="1191245" y="3122240"/>
            <a:ext cx="4730726" cy="2473953"/>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230412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9187-F7A5-A6DA-73A2-FEAE72D3F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3237C4-300F-3B02-EA6A-3D2266EBD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57353-7355-9859-ED9A-C941DC435A8E}"/>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D9B2C8D7-DDA0-0C96-0356-7DE4F80CF8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652646-8613-3E04-BB72-C2F2549F3CBB}"/>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4273088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w 6 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D4DFD-E6A1-4FAA-B7B3-36E77E773234}"/>
              </a:ext>
            </a:extLst>
          </p:cNvPr>
          <p:cNvSpPr/>
          <p:nvPr/>
        </p:nvSpPr>
        <p:spPr>
          <a:xfrm>
            <a:off x="362139" y="5619750"/>
            <a:ext cx="11645615"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Picture Placeholder 8">
            <a:extLst>
              <a:ext uri="{FF2B5EF4-FFF2-40B4-BE49-F238E27FC236}">
                <a16:creationId xmlns:a16="http://schemas.microsoft.com/office/drawing/2014/main" id="{2FD36CB0-2CAE-4982-8087-9F48E17C3C27}"/>
              </a:ext>
            </a:extLst>
          </p:cNvPr>
          <p:cNvSpPr>
            <a:spLocks noGrp="1"/>
          </p:cNvSpPr>
          <p:nvPr>
            <p:ph type="pic" sz="quarter" idx="11"/>
          </p:nvPr>
        </p:nvSpPr>
        <p:spPr>
          <a:xfrm>
            <a:off x="6095999" y="-1"/>
            <a:ext cx="3048001" cy="2286000"/>
          </a:xfrm>
        </p:spPr>
        <p:txBody>
          <a:bodyPr anchor="ctr" anchorCtr="0"/>
          <a:lstStyle>
            <a:lvl1pPr algn="ctr">
              <a:defRPr/>
            </a:lvl1pPr>
          </a:lstStyle>
          <a:p>
            <a:r>
              <a:rPr lang="en-US"/>
              <a:t>Click icon to add picture</a:t>
            </a:r>
            <a:endParaRPr lang="en-GB"/>
          </a:p>
        </p:txBody>
      </p:sp>
      <p:sp>
        <p:nvSpPr>
          <p:cNvPr id="2" name="Title 1"/>
          <p:cNvSpPr>
            <a:spLocks noGrp="1"/>
          </p:cNvSpPr>
          <p:nvPr>
            <p:ph type="title" hasCustomPrompt="1"/>
          </p:nvPr>
        </p:nvSpPr>
        <p:spPr>
          <a:xfrm>
            <a:off x="1191245" y="838200"/>
            <a:ext cx="4730726" cy="2050680"/>
          </a:xfrm>
        </p:spPr>
        <p:txBody>
          <a:bodyPr anchor="b" anchorCtr="0"/>
          <a:lstStyle>
            <a:lvl1pPr>
              <a:defRPr>
                <a:solidFill>
                  <a:schemeClr val="tx2"/>
                </a:solidFill>
              </a:defRPr>
            </a:lvl1pPr>
          </a:lstStyle>
          <a:p>
            <a:r>
              <a:rPr lang="en-US" dirty="0"/>
              <a:t>Click to add Title</a:t>
            </a:r>
          </a:p>
        </p:txBody>
      </p:sp>
      <p:sp>
        <p:nvSpPr>
          <p:cNvPr id="3" name="Content Placeholder 2"/>
          <p:cNvSpPr>
            <a:spLocks noGrp="1"/>
          </p:cNvSpPr>
          <p:nvPr>
            <p:ph idx="1"/>
          </p:nvPr>
        </p:nvSpPr>
        <p:spPr>
          <a:xfrm>
            <a:off x="1191245" y="3122240"/>
            <a:ext cx="4730726" cy="2473953"/>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8">
            <a:extLst>
              <a:ext uri="{FF2B5EF4-FFF2-40B4-BE49-F238E27FC236}">
                <a16:creationId xmlns:a16="http://schemas.microsoft.com/office/drawing/2014/main" id="{11D504AC-B19F-431F-BDC7-943A6B044CF2}"/>
              </a:ext>
            </a:extLst>
          </p:cNvPr>
          <p:cNvSpPr>
            <a:spLocks noGrp="1"/>
          </p:cNvSpPr>
          <p:nvPr>
            <p:ph type="pic" sz="quarter" idx="12"/>
          </p:nvPr>
        </p:nvSpPr>
        <p:spPr>
          <a:xfrm>
            <a:off x="9143999" y="-1"/>
            <a:ext cx="3048001" cy="2286000"/>
          </a:xfrm>
        </p:spPr>
        <p:txBody>
          <a:bodyPr anchor="ctr" anchorCtr="0"/>
          <a:lstStyle>
            <a:lvl1pPr algn="ctr">
              <a:defRPr/>
            </a:lvl1pPr>
          </a:lstStyle>
          <a:p>
            <a:r>
              <a:rPr lang="en-US"/>
              <a:t>Click icon to add picture</a:t>
            </a:r>
            <a:endParaRPr lang="en-GB"/>
          </a:p>
        </p:txBody>
      </p:sp>
      <p:sp>
        <p:nvSpPr>
          <p:cNvPr id="16" name="Picture Placeholder 8">
            <a:extLst>
              <a:ext uri="{FF2B5EF4-FFF2-40B4-BE49-F238E27FC236}">
                <a16:creationId xmlns:a16="http://schemas.microsoft.com/office/drawing/2014/main" id="{19371FE4-2D6C-47B0-90A3-DA401AB938B0}"/>
              </a:ext>
            </a:extLst>
          </p:cNvPr>
          <p:cNvSpPr>
            <a:spLocks noGrp="1"/>
          </p:cNvSpPr>
          <p:nvPr>
            <p:ph type="pic" sz="quarter" idx="13"/>
          </p:nvPr>
        </p:nvSpPr>
        <p:spPr>
          <a:xfrm>
            <a:off x="6095999" y="2286000"/>
            <a:ext cx="3048001" cy="2286000"/>
          </a:xfrm>
        </p:spPr>
        <p:txBody>
          <a:bodyPr anchor="ctr" anchorCtr="0"/>
          <a:lstStyle>
            <a:lvl1pPr algn="ctr">
              <a:defRPr/>
            </a:lvl1pPr>
          </a:lstStyle>
          <a:p>
            <a:r>
              <a:rPr lang="en-US"/>
              <a:t>Click icon to add picture</a:t>
            </a:r>
            <a:endParaRPr lang="en-GB"/>
          </a:p>
        </p:txBody>
      </p:sp>
      <p:sp>
        <p:nvSpPr>
          <p:cNvPr id="17" name="Picture Placeholder 8">
            <a:extLst>
              <a:ext uri="{FF2B5EF4-FFF2-40B4-BE49-F238E27FC236}">
                <a16:creationId xmlns:a16="http://schemas.microsoft.com/office/drawing/2014/main" id="{31D27F0F-96B4-46D3-8AC5-994E7828A8A9}"/>
              </a:ext>
            </a:extLst>
          </p:cNvPr>
          <p:cNvSpPr>
            <a:spLocks noGrp="1"/>
          </p:cNvSpPr>
          <p:nvPr>
            <p:ph type="pic" sz="quarter" idx="14"/>
          </p:nvPr>
        </p:nvSpPr>
        <p:spPr>
          <a:xfrm>
            <a:off x="9143999" y="2286000"/>
            <a:ext cx="3048001" cy="2286000"/>
          </a:xfrm>
        </p:spPr>
        <p:txBody>
          <a:bodyPr anchor="ctr" anchorCtr="0"/>
          <a:lstStyle>
            <a:lvl1pPr algn="ctr">
              <a:defRPr/>
            </a:lvl1pPr>
          </a:lstStyle>
          <a:p>
            <a:r>
              <a:rPr lang="en-US"/>
              <a:t>Click icon to add picture</a:t>
            </a:r>
            <a:endParaRPr lang="en-GB"/>
          </a:p>
        </p:txBody>
      </p:sp>
      <p:sp>
        <p:nvSpPr>
          <p:cNvPr id="18" name="Picture Placeholder 8">
            <a:extLst>
              <a:ext uri="{FF2B5EF4-FFF2-40B4-BE49-F238E27FC236}">
                <a16:creationId xmlns:a16="http://schemas.microsoft.com/office/drawing/2014/main" id="{05DA84DF-89E4-413A-8F3A-CE3E18AE200D}"/>
              </a:ext>
            </a:extLst>
          </p:cNvPr>
          <p:cNvSpPr>
            <a:spLocks noGrp="1"/>
          </p:cNvSpPr>
          <p:nvPr>
            <p:ph type="pic" sz="quarter" idx="15"/>
          </p:nvPr>
        </p:nvSpPr>
        <p:spPr>
          <a:xfrm>
            <a:off x="6095999" y="4572000"/>
            <a:ext cx="3048001" cy="2286000"/>
          </a:xfrm>
        </p:spPr>
        <p:txBody>
          <a:bodyPr anchor="ctr" anchorCtr="0"/>
          <a:lstStyle>
            <a:lvl1pPr algn="ctr">
              <a:defRPr/>
            </a:lvl1pPr>
          </a:lstStyle>
          <a:p>
            <a:r>
              <a:rPr lang="en-US"/>
              <a:t>Click icon to add picture</a:t>
            </a:r>
            <a:endParaRPr lang="en-GB"/>
          </a:p>
        </p:txBody>
      </p:sp>
      <p:sp>
        <p:nvSpPr>
          <p:cNvPr id="19" name="Picture Placeholder 8">
            <a:extLst>
              <a:ext uri="{FF2B5EF4-FFF2-40B4-BE49-F238E27FC236}">
                <a16:creationId xmlns:a16="http://schemas.microsoft.com/office/drawing/2014/main" id="{28E52865-F297-4216-B967-7DBBB07B58D0}"/>
              </a:ext>
            </a:extLst>
          </p:cNvPr>
          <p:cNvSpPr>
            <a:spLocks noGrp="1"/>
          </p:cNvSpPr>
          <p:nvPr>
            <p:ph type="pic" sz="quarter" idx="16"/>
          </p:nvPr>
        </p:nvSpPr>
        <p:spPr>
          <a:xfrm>
            <a:off x="9143999" y="4572000"/>
            <a:ext cx="3048001" cy="2286000"/>
          </a:xfrm>
        </p:spPr>
        <p:txBody>
          <a:bodyPr anchor="ctr" anchorCtr="0"/>
          <a:lstStyle>
            <a:lvl1pPr algn="ctr">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1235066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BB036-03BE-4730-990F-2EB8755F5894}"/>
              </a:ext>
            </a:extLst>
          </p:cNvPr>
          <p:cNvSpPr/>
          <p:nvPr/>
        </p:nvSpPr>
        <p:spPr>
          <a:xfrm>
            <a:off x="132805" y="5368413"/>
            <a:ext cx="1190815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 name="Picture Placeholder 3">
            <a:extLst>
              <a:ext uri="{FF2B5EF4-FFF2-40B4-BE49-F238E27FC236}">
                <a16:creationId xmlns:a16="http://schemas.microsoft.com/office/drawing/2014/main" id="{B1FC80CE-8220-4779-A7B6-C29AEB51C7A3}"/>
              </a:ext>
            </a:extLst>
          </p:cNvPr>
          <p:cNvSpPr>
            <a:spLocks noGrp="1"/>
          </p:cNvSpPr>
          <p:nvPr>
            <p:ph type="pic" sz="quarter" idx="11"/>
          </p:nvPr>
        </p:nvSpPr>
        <p:spPr>
          <a:xfrm>
            <a:off x="0" y="0"/>
            <a:ext cx="12192000" cy="6858000"/>
          </a:xfrm>
        </p:spPr>
        <p:txBody>
          <a:bodyPr anchor="ctr" anchorCtr="0"/>
          <a:lstStyle>
            <a:lvl1pPr algn="ctr">
              <a:defRPr/>
            </a:lvl1pPr>
          </a:lstStyle>
          <a:p>
            <a:r>
              <a:rPr lang="en-US"/>
              <a:t>Click icon to add picture</a:t>
            </a:r>
            <a:endParaRPr lang="en-GB"/>
          </a:p>
        </p:txBody>
      </p:sp>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lvl1pPr>
              <a:defRPr>
                <a:solidFill>
                  <a:schemeClr val="bg1"/>
                </a:solidFill>
              </a:defRPr>
            </a:lvl1p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3532636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Pic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BB036-03BE-4730-990F-2EB8755F5894}"/>
              </a:ext>
            </a:extLst>
          </p:cNvPr>
          <p:cNvSpPr/>
          <p:nvPr/>
        </p:nvSpPr>
        <p:spPr>
          <a:xfrm>
            <a:off x="132805" y="5368413"/>
            <a:ext cx="1190815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 name="Picture Placeholder 3">
            <a:extLst>
              <a:ext uri="{FF2B5EF4-FFF2-40B4-BE49-F238E27FC236}">
                <a16:creationId xmlns:a16="http://schemas.microsoft.com/office/drawing/2014/main" id="{B1FC80CE-8220-4779-A7B6-C29AEB51C7A3}"/>
              </a:ext>
            </a:extLst>
          </p:cNvPr>
          <p:cNvSpPr>
            <a:spLocks noGrp="1"/>
          </p:cNvSpPr>
          <p:nvPr>
            <p:ph type="pic" sz="quarter" idx="11"/>
          </p:nvPr>
        </p:nvSpPr>
        <p:spPr>
          <a:xfrm>
            <a:off x="-1" y="0"/>
            <a:ext cx="6096001" cy="3429000"/>
          </a:xfrm>
        </p:spPr>
        <p:txBody>
          <a:bodyPr anchor="ctr" anchorCtr="0"/>
          <a:lstStyle>
            <a:lvl1pPr algn="ctr">
              <a:defRPr/>
            </a:lvl1pPr>
          </a:lstStyle>
          <a:p>
            <a:r>
              <a:rPr lang="en-US"/>
              <a:t>Click icon to add picture</a:t>
            </a:r>
            <a:endParaRPr lang="en-GB"/>
          </a:p>
        </p:txBody>
      </p:sp>
      <p:sp>
        <p:nvSpPr>
          <p:cNvPr id="6" name="Picture Placeholder 3">
            <a:extLst>
              <a:ext uri="{FF2B5EF4-FFF2-40B4-BE49-F238E27FC236}">
                <a16:creationId xmlns:a16="http://schemas.microsoft.com/office/drawing/2014/main" id="{87FB87C3-CBD0-4191-8B84-1F6A021FB858}"/>
              </a:ext>
            </a:extLst>
          </p:cNvPr>
          <p:cNvSpPr>
            <a:spLocks noGrp="1"/>
          </p:cNvSpPr>
          <p:nvPr>
            <p:ph type="pic" sz="quarter" idx="12"/>
          </p:nvPr>
        </p:nvSpPr>
        <p:spPr>
          <a:xfrm>
            <a:off x="6096000" y="0"/>
            <a:ext cx="6096001" cy="3429000"/>
          </a:xfrm>
        </p:spPr>
        <p:txBody>
          <a:bodyPr anchor="ctr" anchorCtr="0"/>
          <a:lstStyle>
            <a:lvl1pPr algn="ctr">
              <a:defRPr/>
            </a:lvl1pPr>
          </a:lstStyle>
          <a:p>
            <a:r>
              <a:rPr lang="en-US"/>
              <a:t>Click icon to add picture</a:t>
            </a:r>
            <a:endParaRPr lang="en-GB"/>
          </a:p>
        </p:txBody>
      </p:sp>
      <p:sp>
        <p:nvSpPr>
          <p:cNvPr id="7" name="Picture Placeholder 3">
            <a:extLst>
              <a:ext uri="{FF2B5EF4-FFF2-40B4-BE49-F238E27FC236}">
                <a16:creationId xmlns:a16="http://schemas.microsoft.com/office/drawing/2014/main" id="{70B74F12-0F39-4717-A212-533403A371C1}"/>
              </a:ext>
            </a:extLst>
          </p:cNvPr>
          <p:cNvSpPr>
            <a:spLocks noGrp="1"/>
          </p:cNvSpPr>
          <p:nvPr>
            <p:ph type="pic" sz="quarter" idx="13"/>
          </p:nvPr>
        </p:nvSpPr>
        <p:spPr>
          <a:xfrm>
            <a:off x="-1" y="3429000"/>
            <a:ext cx="6096001" cy="3429000"/>
          </a:xfrm>
        </p:spPr>
        <p:txBody>
          <a:bodyPr anchor="ctr" anchorCtr="0"/>
          <a:lstStyle>
            <a:lvl1pPr algn="ctr">
              <a:defRPr/>
            </a:lvl1pPr>
          </a:lstStyle>
          <a:p>
            <a:r>
              <a:rPr lang="en-US"/>
              <a:t>Click icon to add picture</a:t>
            </a:r>
            <a:endParaRPr lang="en-GB"/>
          </a:p>
        </p:txBody>
      </p:sp>
      <p:sp>
        <p:nvSpPr>
          <p:cNvPr id="8" name="Picture Placeholder 3">
            <a:extLst>
              <a:ext uri="{FF2B5EF4-FFF2-40B4-BE49-F238E27FC236}">
                <a16:creationId xmlns:a16="http://schemas.microsoft.com/office/drawing/2014/main" id="{9EEC8FE5-F62B-4006-BD63-2E8E5D2D088A}"/>
              </a:ext>
            </a:extLst>
          </p:cNvPr>
          <p:cNvSpPr>
            <a:spLocks noGrp="1"/>
          </p:cNvSpPr>
          <p:nvPr>
            <p:ph type="pic" sz="quarter" idx="14"/>
          </p:nvPr>
        </p:nvSpPr>
        <p:spPr>
          <a:xfrm>
            <a:off x="6096000" y="3429000"/>
            <a:ext cx="6096001" cy="3429000"/>
          </a:xfrm>
        </p:spPr>
        <p:txBody>
          <a:bodyPr anchor="ctr" anchorCtr="0"/>
          <a:lstStyle>
            <a:lvl1pPr algn="ctr">
              <a:defRPr/>
            </a:lvl1pPr>
          </a:lstStyle>
          <a:p>
            <a:r>
              <a:rPr lang="en-US"/>
              <a:t>Click icon to add picture</a:t>
            </a:r>
            <a:endParaRPr lang="en-GB"/>
          </a:p>
        </p:txBody>
      </p:sp>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lvl1pPr>
              <a:defRPr>
                <a:solidFill>
                  <a:schemeClr val="bg1"/>
                </a:solidFill>
              </a:defRPr>
            </a:lvl1p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724011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89387B-CDF4-477E-B1F7-B90291E4F8E8}"/>
              </a:ext>
            </a:extLst>
          </p:cNvPr>
          <p:cNvSpPr>
            <a:spLocks noGrp="1"/>
          </p:cNvSpPr>
          <p:nvPr>
            <p:ph type="sldNum" sz="quarter" idx="10"/>
          </p:nvPr>
        </p:nvSpPr>
        <p:spPr/>
        <p:txBody>
          <a:bodyPr/>
          <a:lstStyle/>
          <a:p>
            <a:fld id="{961FDFF3-09F3-4B48-A0F3-AE2314ADC9EB}" type="slidenum">
              <a:rPr lang="en-GB" smtClean="0"/>
              <a:pPr/>
              <a:t>‹#›</a:t>
            </a:fld>
            <a:endParaRPr lang="en-GB" dirty="0"/>
          </a:p>
        </p:txBody>
      </p:sp>
      <p:sp>
        <p:nvSpPr>
          <p:cNvPr id="3" name="Title 2">
            <a:extLst>
              <a:ext uri="{FF2B5EF4-FFF2-40B4-BE49-F238E27FC236}">
                <a16:creationId xmlns:a16="http://schemas.microsoft.com/office/drawing/2014/main" id="{E48793F1-ED80-4A12-8782-C473F6D7E695}"/>
              </a:ext>
            </a:extLst>
          </p:cNvPr>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2667568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278282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BB036-03BE-4730-990F-2EB8755F5894}"/>
              </a:ext>
            </a:extLst>
          </p:cNvPr>
          <p:cNvSpPr/>
          <p:nvPr/>
        </p:nvSpPr>
        <p:spPr>
          <a:xfrm>
            <a:off x="132805" y="5368413"/>
            <a:ext cx="1190815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1584908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D88D5F2-D258-4221-9E52-DAE5B4F252E4}"/>
              </a:ext>
            </a:extLst>
          </p:cNvPr>
          <p:cNvSpPr/>
          <p:nvPr/>
        </p:nvSpPr>
        <p:spPr>
          <a:xfrm>
            <a:off x="0" y="5600700"/>
            <a:ext cx="121920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nvGrpSpPr>
          <p:cNvPr id="20" name="Group 19" hidden="1">
            <a:extLst>
              <a:ext uri="{FF2B5EF4-FFF2-40B4-BE49-F238E27FC236}">
                <a16:creationId xmlns:a16="http://schemas.microsoft.com/office/drawing/2014/main" id="{B29945F6-E9D1-43EB-A490-93A18854C3EF}"/>
              </a:ext>
            </a:extLst>
          </p:cNvPr>
          <p:cNvGrpSpPr/>
          <p:nvPr/>
        </p:nvGrpSpPr>
        <p:grpSpPr>
          <a:xfrm>
            <a:off x="6543908" y="0"/>
            <a:ext cx="5648092" cy="6858000"/>
            <a:chOff x="13081000" y="0"/>
            <a:chExt cx="11290300" cy="13716000"/>
          </a:xfrm>
        </p:grpSpPr>
        <p:pic>
          <p:nvPicPr>
            <p:cNvPr id="19" name="Slice 2" descr="A picture containing drawing&#10;&#10;Description automatically generated">
              <a:extLst>
                <a:ext uri="{FF2B5EF4-FFF2-40B4-BE49-F238E27FC236}">
                  <a16:creationId xmlns:a16="http://schemas.microsoft.com/office/drawing/2014/main" id="{9D514D15-BC37-43AB-AE9A-33AF51651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444" y="0"/>
              <a:ext cx="11279856" cy="13716000"/>
            </a:xfrm>
            <a:prstGeom prst="rect">
              <a:avLst/>
            </a:prstGeom>
          </p:spPr>
        </p:pic>
        <p:pic>
          <p:nvPicPr>
            <p:cNvPr id="11" name="Tint" descr="A picture containing drawing&#10;&#10;Description automatically generated">
              <a:extLst>
                <a:ext uri="{FF2B5EF4-FFF2-40B4-BE49-F238E27FC236}">
                  <a16:creationId xmlns:a16="http://schemas.microsoft.com/office/drawing/2014/main" id="{9B2C2C39-AEEE-41F4-AA97-6D8DE80194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1000" y="0"/>
              <a:ext cx="11290300" cy="13716000"/>
            </a:xfrm>
            <a:prstGeom prst="rect">
              <a:avLst/>
            </a:prstGeom>
          </p:spPr>
        </p:pic>
      </p:grpSp>
      <p:sp>
        <p:nvSpPr>
          <p:cNvPr id="13" name="Rectangle 12">
            <a:extLst>
              <a:ext uri="{FF2B5EF4-FFF2-40B4-BE49-F238E27FC236}">
                <a16:creationId xmlns:a16="http://schemas.microsoft.com/office/drawing/2014/main" id="{751518DC-D99E-4EAE-B140-AA59BD010F54}"/>
              </a:ext>
            </a:extLst>
          </p:cNvPr>
          <p:cNvSpPr>
            <a:spLocks/>
          </p:cNvSpPr>
          <p:nvPr/>
        </p:nvSpPr>
        <p:spPr>
          <a:xfrm>
            <a:off x="0" y="-1"/>
            <a:ext cx="12192000" cy="6894513"/>
          </a:xfrm>
          <a:prstGeom prst="rect">
            <a:avLst/>
          </a:prstGeom>
          <a: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l="-516" r="-5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4" name="AutoShape 3">
            <a:extLst>
              <a:ext uri="{FF2B5EF4-FFF2-40B4-BE49-F238E27FC236}">
                <a16:creationId xmlns:a16="http://schemas.microsoft.com/office/drawing/2014/main" id="{5307EEF1-CAF6-439C-9514-E3C1617CED76}"/>
              </a:ext>
            </a:extLst>
          </p:cNvPr>
          <p:cNvSpPr>
            <a:spLocks noChangeAspect="1" noChangeArrowheads="1" noTextEdit="1"/>
          </p:cNvSpPr>
          <p:nvPr/>
        </p:nvSpPr>
        <p:spPr bwMode="auto">
          <a:xfrm>
            <a:off x="0" y="0"/>
            <a:ext cx="9964371"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GB" sz="900"/>
          </a:p>
        </p:txBody>
      </p:sp>
      <p:sp>
        <p:nvSpPr>
          <p:cNvPr id="15" name="Main">
            <a:extLst>
              <a:ext uri="{FF2B5EF4-FFF2-40B4-BE49-F238E27FC236}">
                <a16:creationId xmlns:a16="http://schemas.microsoft.com/office/drawing/2014/main" id="{624A0382-0970-450B-B9DE-924DF2507DB8}"/>
              </a:ext>
            </a:extLst>
          </p:cNvPr>
          <p:cNvSpPr>
            <a:spLocks/>
          </p:cNvSpPr>
          <p:nvPr/>
        </p:nvSpPr>
        <p:spPr bwMode="auto">
          <a:xfrm>
            <a:off x="-1588" y="0"/>
            <a:ext cx="9964371" cy="6883400"/>
          </a:xfrm>
          <a:custGeom>
            <a:avLst/>
            <a:gdLst>
              <a:gd name="T0" fmla="*/ 0 w 6258"/>
              <a:gd name="T1" fmla="*/ 2 h 4320"/>
              <a:gd name="T2" fmla="*/ 1 w 6258"/>
              <a:gd name="T3" fmla="*/ 4320 h 4320"/>
              <a:gd name="T4" fmla="*/ 3429 w 6258"/>
              <a:gd name="T5" fmla="*/ 4319 h 4320"/>
              <a:gd name="T6" fmla="*/ 3664 w 6258"/>
              <a:gd name="T7" fmla="*/ 2612 h 4320"/>
              <a:gd name="T8" fmla="*/ 6240 w 6258"/>
              <a:gd name="T9" fmla="*/ 8 h 4320"/>
              <a:gd name="T10" fmla="*/ 6258 w 6258"/>
              <a:gd name="T11" fmla="*/ 0 h 4320"/>
              <a:gd name="T12" fmla="*/ 0 w 6258"/>
              <a:gd name="T13" fmla="*/ 2 h 4320"/>
            </a:gdLst>
            <a:ahLst/>
            <a:cxnLst>
              <a:cxn ang="0">
                <a:pos x="T0" y="T1"/>
              </a:cxn>
              <a:cxn ang="0">
                <a:pos x="T2" y="T3"/>
              </a:cxn>
              <a:cxn ang="0">
                <a:pos x="T4" y="T5"/>
              </a:cxn>
              <a:cxn ang="0">
                <a:pos x="T6" y="T7"/>
              </a:cxn>
              <a:cxn ang="0">
                <a:pos x="T8" y="T9"/>
              </a:cxn>
              <a:cxn ang="0">
                <a:pos x="T10" y="T11"/>
              </a:cxn>
              <a:cxn ang="0">
                <a:pos x="T12" y="T13"/>
              </a:cxn>
            </a:cxnLst>
            <a:rect l="0" t="0" r="r" b="b"/>
            <a:pathLst>
              <a:path w="6258" h="4320">
                <a:moveTo>
                  <a:pt x="0" y="2"/>
                </a:moveTo>
                <a:cubicBezTo>
                  <a:pt x="1" y="4320"/>
                  <a:pt x="1" y="4320"/>
                  <a:pt x="1" y="4320"/>
                </a:cubicBezTo>
                <a:cubicBezTo>
                  <a:pt x="3429" y="4319"/>
                  <a:pt x="3429" y="4319"/>
                  <a:pt x="3429" y="4319"/>
                </a:cubicBezTo>
                <a:cubicBezTo>
                  <a:pt x="3396" y="3777"/>
                  <a:pt x="3470" y="3194"/>
                  <a:pt x="3664" y="2612"/>
                </a:cubicBezTo>
                <a:cubicBezTo>
                  <a:pt x="4132" y="1215"/>
                  <a:pt x="5166" y="225"/>
                  <a:pt x="6240" y="8"/>
                </a:cubicBezTo>
                <a:cubicBezTo>
                  <a:pt x="6246" y="5"/>
                  <a:pt x="6252" y="3"/>
                  <a:pt x="6258" y="0"/>
                </a:cubicBezTo>
                <a:lnTo>
                  <a:pt x="0" y="2"/>
                </a:lnTo>
                <a:close/>
              </a:path>
            </a:pathLst>
          </a:custGeom>
          <a:gradFill>
            <a:gsLst>
              <a:gs pos="0">
                <a:schemeClr val="tx2">
                  <a:lumMod val="75000"/>
                  <a:alpha val="60000"/>
                </a:schemeClr>
              </a:gs>
              <a:gs pos="100000">
                <a:schemeClr val="tx1">
                  <a:lumMod val="50000"/>
                  <a:alpha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GB" sz="900">
              <a:solidFill>
                <a:schemeClr val="lt1"/>
              </a:solidFill>
            </a:endParaRPr>
          </a:p>
        </p:txBody>
      </p:sp>
      <p:sp>
        <p:nvSpPr>
          <p:cNvPr id="16" name="Slice">
            <a:extLst>
              <a:ext uri="{FF2B5EF4-FFF2-40B4-BE49-F238E27FC236}">
                <a16:creationId xmlns:a16="http://schemas.microsoft.com/office/drawing/2014/main" id="{67B32793-0C53-4E45-B249-90D8E1CE515B}"/>
              </a:ext>
            </a:extLst>
          </p:cNvPr>
          <p:cNvSpPr>
            <a:spLocks/>
          </p:cNvSpPr>
          <p:nvPr/>
        </p:nvSpPr>
        <p:spPr bwMode="auto">
          <a:xfrm>
            <a:off x="5405872" y="12700"/>
            <a:ext cx="4528321" cy="6869113"/>
          </a:xfrm>
          <a:custGeom>
            <a:avLst/>
            <a:gdLst>
              <a:gd name="T0" fmla="*/ 268 w 2844"/>
              <a:gd name="T1" fmla="*/ 2604 h 4311"/>
              <a:gd name="T2" fmla="*/ 33 w 2844"/>
              <a:gd name="T3" fmla="*/ 4311 h 4311"/>
              <a:gd name="T4" fmla="*/ 889 w 2844"/>
              <a:gd name="T5" fmla="*/ 4311 h 4311"/>
              <a:gd name="T6" fmla="*/ 836 w 2844"/>
              <a:gd name="T7" fmla="*/ 2389 h 4311"/>
              <a:gd name="T8" fmla="*/ 2702 w 2844"/>
              <a:gd name="T9" fmla="*/ 67 h 4311"/>
              <a:gd name="T10" fmla="*/ 2844 w 2844"/>
              <a:gd name="T11" fmla="*/ 0 h 4311"/>
              <a:gd name="T12" fmla="*/ 268 w 2844"/>
              <a:gd name="T13" fmla="*/ 2604 h 4311"/>
            </a:gdLst>
            <a:ahLst/>
            <a:cxnLst>
              <a:cxn ang="0">
                <a:pos x="T0" y="T1"/>
              </a:cxn>
              <a:cxn ang="0">
                <a:pos x="T2" y="T3"/>
              </a:cxn>
              <a:cxn ang="0">
                <a:pos x="T4" y="T5"/>
              </a:cxn>
              <a:cxn ang="0">
                <a:pos x="T6" y="T7"/>
              </a:cxn>
              <a:cxn ang="0">
                <a:pos x="T8" y="T9"/>
              </a:cxn>
              <a:cxn ang="0">
                <a:pos x="T10" y="T11"/>
              </a:cxn>
              <a:cxn ang="0">
                <a:pos x="T12" y="T13"/>
              </a:cxn>
            </a:cxnLst>
            <a:rect l="0" t="0" r="r" b="b"/>
            <a:pathLst>
              <a:path w="2844" h="4311">
                <a:moveTo>
                  <a:pt x="268" y="2604"/>
                </a:moveTo>
                <a:cubicBezTo>
                  <a:pt x="74" y="3186"/>
                  <a:pt x="0" y="3769"/>
                  <a:pt x="33" y="4311"/>
                </a:cubicBezTo>
                <a:cubicBezTo>
                  <a:pt x="889" y="4311"/>
                  <a:pt x="889" y="4311"/>
                  <a:pt x="889" y="4311"/>
                </a:cubicBezTo>
                <a:cubicBezTo>
                  <a:pt x="704" y="3737"/>
                  <a:pt x="673" y="3068"/>
                  <a:pt x="836" y="2389"/>
                </a:cubicBezTo>
                <a:cubicBezTo>
                  <a:pt x="1106" y="1261"/>
                  <a:pt x="1842" y="398"/>
                  <a:pt x="2702" y="67"/>
                </a:cubicBezTo>
                <a:cubicBezTo>
                  <a:pt x="2749" y="43"/>
                  <a:pt x="2796" y="21"/>
                  <a:pt x="2844" y="0"/>
                </a:cubicBezTo>
                <a:cubicBezTo>
                  <a:pt x="1770" y="217"/>
                  <a:pt x="736" y="1207"/>
                  <a:pt x="268" y="2604"/>
                </a:cubicBezTo>
                <a:close/>
              </a:path>
            </a:pathLst>
          </a:custGeom>
          <a:gradFill>
            <a:gsLst>
              <a:gs pos="0">
                <a:schemeClr val="tx2">
                  <a:lumMod val="75000"/>
                  <a:alpha val="50000"/>
                </a:schemeClr>
              </a:gs>
              <a:gs pos="100000">
                <a:schemeClr val="tx1">
                  <a:lumMod val="50000"/>
                  <a:alpha val="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GB" sz="900">
              <a:solidFill>
                <a:schemeClr val="lt1"/>
              </a:solidFill>
            </a:endParaRPr>
          </a:p>
        </p:txBody>
      </p:sp>
      <p:sp>
        <p:nvSpPr>
          <p:cNvPr id="17" name="Slice2">
            <a:extLst>
              <a:ext uri="{FF2B5EF4-FFF2-40B4-BE49-F238E27FC236}">
                <a16:creationId xmlns:a16="http://schemas.microsoft.com/office/drawing/2014/main" id="{EF391CDE-A05F-401A-BDDE-CF4C78088D2E}"/>
              </a:ext>
            </a:extLst>
          </p:cNvPr>
          <p:cNvSpPr>
            <a:spLocks/>
          </p:cNvSpPr>
          <p:nvPr/>
        </p:nvSpPr>
        <p:spPr bwMode="auto">
          <a:xfrm>
            <a:off x="6477198" y="119857"/>
            <a:ext cx="3230658" cy="6761957"/>
          </a:xfrm>
          <a:custGeom>
            <a:avLst/>
            <a:gdLst>
              <a:gd name="T0" fmla="*/ 163 w 2029"/>
              <a:gd name="T1" fmla="*/ 2322 h 4244"/>
              <a:gd name="T2" fmla="*/ 216 w 2029"/>
              <a:gd name="T3" fmla="*/ 4244 h 4244"/>
              <a:gd name="T4" fmla="*/ 1068 w 2029"/>
              <a:gd name="T5" fmla="*/ 4243 h 4244"/>
              <a:gd name="T6" fmla="*/ 482 w 2029"/>
              <a:gd name="T7" fmla="*/ 2521 h 4244"/>
              <a:gd name="T8" fmla="*/ 2029 w 2029"/>
              <a:gd name="T9" fmla="*/ 0 h 4244"/>
              <a:gd name="T10" fmla="*/ 163 w 2029"/>
              <a:gd name="T11" fmla="*/ 2322 h 4244"/>
            </a:gdLst>
            <a:ahLst/>
            <a:cxnLst>
              <a:cxn ang="0">
                <a:pos x="T0" y="T1"/>
              </a:cxn>
              <a:cxn ang="0">
                <a:pos x="T2" y="T3"/>
              </a:cxn>
              <a:cxn ang="0">
                <a:pos x="T4" y="T5"/>
              </a:cxn>
              <a:cxn ang="0">
                <a:pos x="T6" y="T7"/>
              </a:cxn>
              <a:cxn ang="0">
                <a:pos x="T8" y="T9"/>
              </a:cxn>
              <a:cxn ang="0">
                <a:pos x="T10" y="T11"/>
              </a:cxn>
            </a:cxnLst>
            <a:rect l="0" t="0" r="r" b="b"/>
            <a:pathLst>
              <a:path w="2029" h="4244">
                <a:moveTo>
                  <a:pt x="163" y="2322"/>
                </a:moveTo>
                <a:cubicBezTo>
                  <a:pt x="0" y="3001"/>
                  <a:pt x="31" y="3670"/>
                  <a:pt x="216" y="4244"/>
                </a:cubicBezTo>
                <a:cubicBezTo>
                  <a:pt x="1068" y="4243"/>
                  <a:pt x="1068" y="4243"/>
                  <a:pt x="1068" y="4243"/>
                </a:cubicBezTo>
                <a:cubicBezTo>
                  <a:pt x="700" y="3767"/>
                  <a:pt x="482" y="3170"/>
                  <a:pt x="482" y="2521"/>
                </a:cubicBezTo>
                <a:cubicBezTo>
                  <a:pt x="481" y="1421"/>
                  <a:pt x="1110" y="467"/>
                  <a:pt x="2029" y="0"/>
                </a:cubicBezTo>
                <a:cubicBezTo>
                  <a:pt x="1169" y="331"/>
                  <a:pt x="433" y="1194"/>
                  <a:pt x="163" y="2322"/>
                </a:cubicBezTo>
                <a:close/>
              </a:path>
            </a:pathLst>
          </a:custGeom>
          <a:gradFill>
            <a:gsLst>
              <a:gs pos="0">
                <a:schemeClr val="tx2">
                  <a:lumMod val="75000"/>
                  <a:alpha val="40000"/>
                </a:schemeClr>
              </a:gs>
              <a:gs pos="100000">
                <a:schemeClr val="tx1">
                  <a:lumMod val="50000"/>
                  <a:alpha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GB" sz="900">
              <a:solidFill>
                <a:schemeClr val="lt1"/>
              </a:solidFill>
            </a:endParaRPr>
          </a:p>
        </p:txBody>
      </p:sp>
      <p:sp>
        <p:nvSpPr>
          <p:cNvPr id="3" name="Subtitle 2"/>
          <p:cNvSpPr>
            <a:spLocks noGrp="1"/>
          </p:cNvSpPr>
          <p:nvPr>
            <p:ph type="subTitle" idx="1" hasCustomPrompt="1"/>
          </p:nvPr>
        </p:nvSpPr>
        <p:spPr>
          <a:xfrm>
            <a:off x="1190725" y="2932651"/>
            <a:ext cx="4951337" cy="1770615"/>
          </a:xfrm>
        </p:spPr>
        <p:txBody>
          <a:bodyPr/>
          <a:lstStyle>
            <a:lvl1pPr marL="0" indent="0" algn="l">
              <a:lnSpc>
                <a:spcPts val="3000"/>
              </a:lnSpc>
              <a:spcBef>
                <a:spcPts val="0"/>
              </a:spcBef>
              <a:buNone/>
              <a:defRPr sz="2700">
                <a:solidFill>
                  <a:schemeClr val="bg1"/>
                </a:solidFill>
              </a:defRPr>
            </a:lvl1pPr>
            <a:lvl2pPr marL="456972"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9" indent="0" algn="ctr">
              <a:buNone/>
              <a:defRPr sz="1599"/>
            </a:lvl7pPr>
            <a:lvl8pPr marL="3198800" indent="0" algn="ctr">
              <a:buNone/>
              <a:defRPr sz="1599"/>
            </a:lvl8pPr>
            <a:lvl9pPr marL="3655771" indent="0" algn="ctr">
              <a:buNone/>
              <a:defRPr sz="1599"/>
            </a:lvl9pPr>
          </a:lstStyle>
          <a:p>
            <a:r>
              <a:rPr lang="en-GB" dirty="0"/>
              <a:t>Click to add Subtitle</a:t>
            </a:r>
            <a:endParaRPr lang="en-US" dirty="0"/>
          </a:p>
        </p:txBody>
      </p:sp>
      <p:sp>
        <p:nvSpPr>
          <p:cNvPr id="2" name="Title 1"/>
          <p:cNvSpPr>
            <a:spLocks noGrp="1"/>
          </p:cNvSpPr>
          <p:nvPr>
            <p:ph type="ctrTitle" hasCustomPrompt="1"/>
          </p:nvPr>
        </p:nvSpPr>
        <p:spPr>
          <a:xfrm>
            <a:off x="1190725" y="938212"/>
            <a:ext cx="4951337" cy="1770615"/>
          </a:xfrm>
        </p:spPr>
        <p:txBody>
          <a:bodyPr anchor="b"/>
          <a:lstStyle>
            <a:lvl1pPr algn="l">
              <a:lnSpc>
                <a:spcPts val="4000"/>
              </a:lnSpc>
              <a:defRPr sz="4000" baseline="0">
                <a:solidFill>
                  <a:schemeClr val="bg1"/>
                </a:solidFill>
              </a:defRPr>
            </a:lvl1pPr>
          </a:lstStyle>
          <a:p>
            <a:r>
              <a:rPr lang="en-US" dirty="0"/>
              <a:t>Click to </a:t>
            </a:r>
            <a:br>
              <a:rPr lang="en-US" dirty="0"/>
            </a:br>
            <a:r>
              <a:rPr lang="en-US" dirty="0"/>
              <a:t>add Title</a:t>
            </a:r>
          </a:p>
        </p:txBody>
      </p:sp>
      <p:cxnSp>
        <p:nvCxnSpPr>
          <p:cNvPr id="21" name="Straight Connector 20">
            <a:extLst>
              <a:ext uri="{FF2B5EF4-FFF2-40B4-BE49-F238E27FC236}">
                <a16:creationId xmlns:a16="http://schemas.microsoft.com/office/drawing/2014/main" id="{AA3D62D2-210E-4334-8B4D-9D6B6D9C84AF}"/>
              </a:ext>
            </a:extLst>
          </p:cNvPr>
          <p:cNvCxnSpPr>
            <a:cxnSpLocks/>
          </p:cNvCxnSpPr>
          <p:nvPr/>
        </p:nvCxnSpPr>
        <p:spPr>
          <a:xfrm>
            <a:off x="501276" y="5900738"/>
            <a:ext cx="1123372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C45B8A5-66D8-4FC1-A896-EDFDD15787FC}"/>
              </a:ext>
            </a:extLst>
          </p:cNvPr>
          <p:cNvSpPr>
            <a:spLocks noGrp="1"/>
          </p:cNvSpPr>
          <p:nvPr>
            <p:ph type="sldNum" sz="quarter" idx="10"/>
          </p:nvPr>
        </p:nvSpPr>
        <p:spPr/>
        <p:txBody>
          <a:bodyPr/>
          <a:lstStyle>
            <a:lvl1pPr>
              <a:defRPr>
                <a:solidFill>
                  <a:schemeClr val="bg1"/>
                </a:solidFill>
              </a:defRPr>
            </a:lvl1pPr>
          </a:lstStyle>
          <a:p>
            <a:fld id="{961FDFF3-09F3-4B48-A0F3-AE2314ADC9EB}" type="slidenum">
              <a:rPr lang="en-GB" smtClean="0"/>
              <a:pPr/>
              <a:t>‹#›</a:t>
            </a:fld>
            <a:endParaRPr lang="en-GB" dirty="0"/>
          </a:p>
        </p:txBody>
      </p:sp>
      <p:grpSp>
        <p:nvGrpSpPr>
          <p:cNvPr id="18" name="Group 17">
            <a:extLst>
              <a:ext uri="{FF2B5EF4-FFF2-40B4-BE49-F238E27FC236}">
                <a16:creationId xmlns:a16="http://schemas.microsoft.com/office/drawing/2014/main" id="{B136DCC9-042E-454B-B9DE-7BD5C176A164}"/>
              </a:ext>
            </a:extLst>
          </p:cNvPr>
          <p:cNvGrpSpPr/>
          <p:nvPr/>
        </p:nvGrpSpPr>
        <p:grpSpPr>
          <a:xfrm>
            <a:off x="400258" y="5979507"/>
            <a:ext cx="1805363" cy="528450"/>
            <a:chOff x="2146617" y="1664132"/>
            <a:chExt cx="5862003" cy="1716767"/>
          </a:xfrm>
        </p:grpSpPr>
        <p:pic>
          <p:nvPicPr>
            <p:cNvPr id="22" name="Picture 21" descr="A picture containing drawing&#10;&#10;Description automatically generated">
              <a:extLst>
                <a:ext uri="{FF2B5EF4-FFF2-40B4-BE49-F238E27FC236}">
                  <a16:creationId xmlns:a16="http://schemas.microsoft.com/office/drawing/2014/main" id="{1488419A-B75C-4788-868D-C31754BC4D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23" name="Oval 22">
              <a:extLst>
                <a:ext uri="{FF2B5EF4-FFF2-40B4-BE49-F238E27FC236}">
                  <a16:creationId xmlns:a16="http://schemas.microsoft.com/office/drawing/2014/main" id="{522130F9-41D7-46C2-97A0-F467BBC913E0}"/>
                </a:ext>
              </a:extLst>
            </p:cNvPr>
            <p:cNvSpPr/>
            <p:nvPr/>
          </p:nvSpPr>
          <p:spPr>
            <a:xfrm>
              <a:off x="2492694" y="2085499"/>
              <a:ext cx="1295400" cy="12954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spTree>
    <p:extLst>
      <p:ext uri="{BB962C8B-B14F-4D97-AF65-F5344CB8AC3E}">
        <p14:creationId xmlns:p14="http://schemas.microsoft.com/office/powerpoint/2010/main" val="27139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63" presetClass="path" presetSubtype="0" decel="100000" fill="hold" nodeType="withEffect">
                                  <p:stCondLst>
                                    <p:cond delay="500"/>
                                  </p:stCondLst>
                                  <p:childTnLst>
                                    <p:animMotion origin="layout" path="M -0.00951 -1.85185E-6 L 3.33333E-6 -1.85185E-6 " pathEditMode="relative" rAng="0" ptsTypes="AA">
                                      <p:cBhvr>
                                        <p:cTn id="9" dur="250" fill="hold"/>
                                        <p:tgtEl>
                                          <p:spTgt spid="20"/>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63" presetClass="path" presetSubtype="0" decel="100000" fill="hold" grpId="1" nodeType="withEffect">
                                  <p:stCondLst>
                                    <p:cond delay="0"/>
                                  </p:stCondLst>
                                  <p:childTnLst>
                                    <p:animMotion origin="layout" path="M -0.00951 -1.85185E-6 L -9.79677E-7 -1.85185E-6 " pathEditMode="relative" rAng="0" ptsTypes="AA">
                                      <p:cBhvr>
                                        <p:cTn id="14" dur="500" fill="hold"/>
                                        <p:tgtEl>
                                          <p:spTgt spid="15"/>
                                        </p:tgtEl>
                                        <p:attrNameLst>
                                          <p:attrName>ppt_x</p:attrName>
                                          <p:attrName>ppt_y</p:attrName>
                                        </p:attrNameLst>
                                      </p:cBhvr>
                                      <p:rCtr x="476" y="0"/>
                                    </p:animMotion>
                                  </p:childTnLst>
                                </p:cTn>
                              </p:par>
                              <p:par>
                                <p:cTn id="15" presetID="10" presetClass="entr" presetSubtype="0" fill="hold" grpId="0" nodeType="with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63" presetClass="path" presetSubtype="0" decel="100000" fill="hold" grpId="1" nodeType="withEffect">
                                  <p:stCondLst>
                                    <p:cond delay="250"/>
                                  </p:stCondLst>
                                  <p:childTnLst>
                                    <p:animMotion origin="layout" path="M -0.00951 1.11111E-6 L 9.37989E-7 1.11111E-6 " pathEditMode="relative" rAng="0" ptsTypes="AA">
                                      <p:cBhvr>
                                        <p:cTn id="19" dur="500" fill="hold"/>
                                        <p:tgtEl>
                                          <p:spTgt spid="16"/>
                                        </p:tgtEl>
                                        <p:attrNameLst>
                                          <p:attrName>ppt_x</p:attrName>
                                          <p:attrName>ppt_y</p:attrName>
                                        </p:attrNameLst>
                                      </p:cBhvr>
                                      <p:rCtr x="476" y="0"/>
                                    </p:animMotion>
                                  </p:childTnLst>
                                </p:cTn>
                              </p:par>
                              <p:par>
                                <p:cTn id="20" presetID="10"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63" presetClass="path" presetSubtype="0" decel="100000" fill="hold" grpId="1" nodeType="withEffect">
                                  <p:stCondLst>
                                    <p:cond delay="500"/>
                                  </p:stCondLst>
                                  <p:childTnLst>
                                    <p:animMotion origin="layout" path="M -0.00951 1.11111E-6 L 9.37989E-7 1.11111E-6 " pathEditMode="relative" rAng="0" ptsTypes="AA">
                                      <p:cBhvr>
                                        <p:cTn id="24" dur="500" fill="hold"/>
                                        <p:tgtEl>
                                          <p:spTgt spid="17"/>
                                        </p:tgtEl>
                                        <p:attrNameLst>
                                          <p:attrName>ppt_x</p:attrName>
                                          <p:attrName>ppt_y</p:attrName>
                                        </p:attrNameLst>
                                      </p:cBhvr>
                                      <p:rCtr x="476" y="0"/>
                                    </p:animMotion>
                                  </p:childTnLst>
                                </p:cTn>
                              </p:par>
                              <p:par>
                                <p:cTn id="25" presetID="10" presetClass="entr" presetSubtype="0"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3" grpId="0">
        <p:tmplLst>
          <p:tmpl>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7E6DF1-4221-045B-DDFD-A0EAB76572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5558" cy="6858000"/>
          </a:xfrm>
          <a:prstGeom prst="rect">
            <a:avLst/>
          </a:prstGeom>
        </p:spPr>
      </p:pic>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539751" y="1692275"/>
            <a:ext cx="5376862" cy="1342259"/>
          </a:xfrm>
        </p:spPr>
        <p:txBody>
          <a:bodyPr anchor="t"/>
          <a:lstStyle>
            <a:lvl1pPr algn="l">
              <a:defRPr sz="3199">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539750" y="3312000"/>
            <a:ext cx="5376862" cy="921933"/>
          </a:xfrm>
        </p:spPr>
        <p:txBody>
          <a:bodyPr/>
          <a:lstStyle>
            <a:lvl1pPr marL="0" indent="0" algn="l">
              <a:buNone/>
              <a:defRPr sz="2599">
                <a:solidFill>
                  <a:schemeClr val="bg1"/>
                </a:solidFill>
              </a:defRPr>
            </a:lvl1pPr>
            <a:lvl2pPr marL="456972"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9" indent="0" algn="ctr">
              <a:buNone/>
              <a:defRPr sz="1599"/>
            </a:lvl7pPr>
            <a:lvl8pPr marL="3198800" indent="0" algn="ctr">
              <a:buNone/>
              <a:defRPr sz="1599"/>
            </a:lvl8pPr>
            <a:lvl9pPr marL="3655771" indent="0" algn="ctr">
              <a:buNone/>
              <a:defRPr sz="1599"/>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9993A8A7-5CEE-40E0-964B-B7F64F24593F}"/>
              </a:ext>
            </a:extLst>
          </p:cNvPr>
          <p:cNvSpPr>
            <a:spLocks noGrp="1"/>
          </p:cNvSpPr>
          <p:nvPr>
            <p:ph type="body" sz="quarter" idx="13"/>
          </p:nvPr>
        </p:nvSpPr>
        <p:spPr>
          <a:xfrm>
            <a:off x="539750" y="4417200"/>
            <a:ext cx="5376861" cy="754062"/>
          </a:xfrm>
        </p:spPr>
        <p:txBody>
          <a:bodyPr/>
          <a:lstStyle>
            <a:lvl1pPr>
              <a:defRPr sz="2199">
                <a:solidFill>
                  <a:schemeClr val="bg1"/>
                </a:solidFill>
              </a:defRPr>
            </a:lvl1pPr>
            <a:lvl2pPr>
              <a:defRPr sz="2199"/>
            </a:lvl2pPr>
            <a:lvl3pPr>
              <a:defRPr sz="2199"/>
            </a:lvl3pPr>
            <a:lvl4pPr>
              <a:defRPr sz="2199"/>
            </a:lvl4pPr>
            <a:lvl5pPr>
              <a:defRPr sz="2199"/>
            </a:lvl5pPr>
          </a:lstStyle>
          <a:p>
            <a:pPr lvl="0"/>
            <a:r>
              <a:rPr lang="en-US"/>
              <a:t>Click to edit Master text styles</a:t>
            </a:r>
          </a:p>
        </p:txBody>
      </p:sp>
      <p:pic>
        <p:nvPicPr>
          <p:cNvPr id="12" name="Picture 11">
            <a:extLst>
              <a:ext uri="{FF2B5EF4-FFF2-40B4-BE49-F238E27FC236}">
                <a16:creationId xmlns:a16="http://schemas.microsoft.com/office/drawing/2014/main" id="{49E7C057-38C0-6AAC-2F2D-5C0B239287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751" y="6120001"/>
            <a:ext cx="2310389" cy="554737"/>
          </a:xfrm>
          <a:prstGeom prst="rect">
            <a:avLst/>
          </a:prstGeom>
        </p:spPr>
      </p:pic>
      <p:sp>
        <p:nvSpPr>
          <p:cNvPr id="16" name="Freeform 5">
            <a:extLst>
              <a:ext uri="{FF2B5EF4-FFF2-40B4-BE49-F238E27FC236}">
                <a16:creationId xmlns:a16="http://schemas.microsoft.com/office/drawing/2014/main" id="{628AFB53-8FE5-F68F-7ADF-1C7297190781}"/>
              </a:ext>
            </a:extLst>
          </p:cNvPr>
          <p:cNvSpPr>
            <a:spLocks noGrp="1" noChangeAspect="1"/>
          </p:cNvSpPr>
          <p:nvPr>
            <p:ph type="pic" sz="quarter" idx="14"/>
          </p:nvPr>
        </p:nvSpPr>
        <p:spPr bwMode="auto">
          <a:xfrm>
            <a:off x="7465200" y="0"/>
            <a:ext cx="4726800" cy="6858000"/>
          </a:xfrm>
          <a:custGeom>
            <a:avLst/>
            <a:gdLst>
              <a:gd name="T0" fmla="*/ 1001 w 11328"/>
              <a:gd name="T1" fmla="*/ 0 h 16432"/>
              <a:gd name="T2" fmla="*/ 0 w 11328"/>
              <a:gd name="T3" fmla="*/ 5258 h 16432"/>
              <a:gd name="T4" fmla="*/ 5627 w 11328"/>
              <a:gd name="T5" fmla="*/ 16140 h 16432"/>
              <a:gd name="T6" fmla="*/ 6144 w 11328"/>
              <a:gd name="T7" fmla="*/ 16430 h 16432"/>
              <a:gd name="T8" fmla="*/ 6147 w 11328"/>
              <a:gd name="T9" fmla="*/ 16432 h 16432"/>
              <a:gd name="T10" fmla="*/ 11328 w 11328"/>
              <a:gd name="T11" fmla="*/ 16432 h 16432"/>
              <a:gd name="T12" fmla="*/ 11328 w 11328"/>
              <a:gd name="T13" fmla="*/ 0 h 16432"/>
              <a:gd name="T14" fmla="*/ 1001 w 11328"/>
              <a:gd name="T15" fmla="*/ 0 h 16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28" h="16432">
                <a:moveTo>
                  <a:pt x="1001" y="0"/>
                </a:moveTo>
                <a:cubicBezTo>
                  <a:pt x="359" y="1592"/>
                  <a:pt x="0" y="3375"/>
                  <a:pt x="0" y="5258"/>
                </a:cubicBezTo>
                <a:cubicBezTo>
                  <a:pt x="0" y="10011"/>
                  <a:pt x="2289" y="14127"/>
                  <a:pt x="5627" y="16140"/>
                </a:cubicBezTo>
                <a:cubicBezTo>
                  <a:pt x="5797" y="16242"/>
                  <a:pt x="5969" y="16339"/>
                  <a:pt x="6144" y="16430"/>
                </a:cubicBezTo>
                <a:cubicBezTo>
                  <a:pt x="6145" y="16431"/>
                  <a:pt x="6146" y="16431"/>
                  <a:pt x="6147" y="16432"/>
                </a:cubicBezTo>
                <a:cubicBezTo>
                  <a:pt x="11328" y="16432"/>
                  <a:pt x="11328" y="16432"/>
                  <a:pt x="11328" y="16432"/>
                </a:cubicBezTo>
                <a:cubicBezTo>
                  <a:pt x="11328" y="0"/>
                  <a:pt x="11328" y="0"/>
                  <a:pt x="11328" y="0"/>
                </a:cubicBezTo>
                <a:lnTo>
                  <a:pt x="1001" y="0"/>
                </a:lnTo>
                <a:close/>
              </a:path>
            </a:pathLst>
          </a:custGeom>
          <a:solidFill>
            <a:schemeClr val="bg1">
              <a:lumMod val="85000"/>
            </a:schemeClr>
          </a:solidFill>
          <a:ln>
            <a:noFill/>
          </a:ln>
        </p:spPr>
        <p:txBody>
          <a:bodyPr vert="horz" wrap="square" lIns="540000" tIns="540000" rIns="540000" bIns="540000" numCol="1" anchor="t" anchorCtr="0" compatLnSpc="1">
            <a:prstTxWarp prst="textNoShape">
              <a:avLst/>
            </a:prstTxWarp>
          </a:bodyPr>
          <a:lstStyle>
            <a:lvl1pPr algn="r">
              <a:defRPr/>
            </a:lvl1pPr>
          </a:lstStyle>
          <a:p>
            <a:r>
              <a:rPr lang="en-US"/>
              <a:t>Click icon to add picture</a:t>
            </a:r>
            <a:endParaRPr lang="en-GB"/>
          </a:p>
        </p:txBody>
      </p:sp>
      <p:cxnSp>
        <p:nvCxnSpPr>
          <p:cNvPr id="18" name="Straight Connector 17">
            <a:extLst>
              <a:ext uri="{FF2B5EF4-FFF2-40B4-BE49-F238E27FC236}">
                <a16:creationId xmlns:a16="http://schemas.microsoft.com/office/drawing/2014/main" id="{58DE6753-D732-C260-A1C3-97CFC8C87EEB}"/>
              </a:ext>
            </a:extLst>
          </p:cNvPr>
          <p:cNvCxnSpPr/>
          <p:nvPr userDrawn="1"/>
        </p:nvCxnSpPr>
        <p:spPr>
          <a:xfrm>
            <a:off x="539749" y="3103200"/>
            <a:ext cx="468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4997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4"/>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4"/>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4"/>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2274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548640" y="1704340"/>
            <a:ext cx="6217920" cy="117602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097280" y="3108960"/>
            <a:ext cx="5120640" cy="1402080"/>
          </a:xfrm>
          <a:prstGeom prst="rect">
            <a:avLst/>
          </a:prstGeom>
          <a:noFill/>
          <a:ln>
            <a:noFill/>
          </a:ln>
        </p:spPr>
        <p:txBody>
          <a:bodyPr spcFirstLastPara="1" wrap="square" lIns="91425" tIns="45700" rIns="91425" bIns="45700" anchor="t" anchorCtr="0">
            <a:normAutofit/>
          </a:bodyPr>
          <a:lstStyle>
            <a:lvl1pPr lvl="0" algn="ctr">
              <a:spcBef>
                <a:spcPts val="512"/>
              </a:spcBef>
              <a:spcAft>
                <a:spcPts val="0"/>
              </a:spcAft>
              <a:buClr>
                <a:srgbClr val="888888"/>
              </a:buClr>
              <a:buSzPts val="3200"/>
              <a:buNone/>
              <a:defRPr>
                <a:solidFill>
                  <a:srgbClr val="888888"/>
                </a:solidFill>
              </a:defRPr>
            </a:lvl1pPr>
            <a:lvl2pPr lvl="1" algn="ctr">
              <a:spcBef>
                <a:spcPts val="448"/>
              </a:spcBef>
              <a:spcAft>
                <a:spcPts val="0"/>
              </a:spcAft>
              <a:buClr>
                <a:srgbClr val="888888"/>
              </a:buClr>
              <a:buSzPts val="2800"/>
              <a:buNone/>
              <a:defRPr>
                <a:solidFill>
                  <a:srgbClr val="888888"/>
                </a:solidFill>
              </a:defRPr>
            </a:lvl2pPr>
            <a:lvl3pPr lvl="2" algn="ctr">
              <a:spcBef>
                <a:spcPts val="384"/>
              </a:spcBef>
              <a:spcAft>
                <a:spcPts val="0"/>
              </a:spcAft>
              <a:buClr>
                <a:srgbClr val="888888"/>
              </a:buClr>
              <a:buSzPts val="2400"/>
              <a:buNone/>
              <a:defRPr>
                <a:solidFill>
                  <a:srgbClr val="888888"/>
                </a:solidFill>
              </a:defRPr>
            </a:lvl3pPr>
            <a:lvl4pPr lvl="3" algn="ctr">
              <a:spcBef>
                <a:spcPts val="320"/>
              </a:spcBef>
              <a:spcAft>
                <a:spcPts val="0"/>
              </a:spcAft>
              <a:buClr>
                <a:srgbClr val="888888"/>
              </a:buClr>
              <a:buSzPts val="2000"/>
              <a:buNone/>
              <a:defRPr>
                <a:solidFill>
                  <a:srgbClr val="888888"/>
                </a:solidFill>
              </a:defRPr>
            </a:lvl4pPr>
            <a:lvl5pPr lvl="4" algn="ctr">
              <a:spcBef>
                <a:spcPts val="320"/>
              </a:spcBef>
              <a:spcAft>
                <a:spcPts val="0"/>
              </a:spcAft>
              <a:buClr>
                <a:srgbClr val="888888"/>
              </a:buClr>
              <a:buSzPts val="2000"/>
              <a:buNone/>
              <a:defRPr>
                <a:solidFill>
                  <a:srgbClr val="888888"/>
                </a:solidFill>
              </a:defRPr>
            </a:lvl5pPr>
            <a:lvl6pPr lvl="5" algn="ctr">
              <a:spcBef>
                <a:spcPts val="320"/>
              </a:spcBef>
              <a:spcAft>
                <a:spcPts val="0"/>
              </a:spcAft>
              <a:buClr>
                <a:srgbClr val="888888"/>
              </a:buClr>
              <a:buSzPts val="2000"/>
              <a:buNone/>
              <a:defRPr>
                <a:solidFill>
                  <a:srgbClr val="888888"/>
                </a:solidFill>
              </a:defRPr>
            </a:lvl6pPr>
            <a:lvl7pPr lvl="6" algn="ctr">
              <a:spcBef>
                <a:spcPts val="320"/>
              </a:spcBef>
              <a:spcAft>
                <a:spcPts val="0"/>
              </a:spcAft>
              <a:buClr>
                <a:srgbClr val="888888"/>
              </a:buClr>
              <a:buSzPts val="2000"/>
              <a:buNone/>
              <a:defRPr>
                <a:solidFill>
                  <a:srgbClr val="888888"/>
                </a:solidFill>
              </a:defRPr>
            </a:lvl7pPr>
            <a:lvl8pPr lvl="7" algn="ctr">
              <a:spcBef>
                <a:spcPts val="320"/>
              </a:spcBef>
              <a:spcAft>
                <a:spcPts val="0"/>
              </a:spcAft>
              <a:buClr>
                <a:srgbClr val="888888"/>
              </a:buClr>
              <a:buSzPts val="2000"/>
              <a:buNone/>
              <a:defRPr>
                <a:solidFill>
                  <a:srgbClr val="888888"/>
                </a:solidFill>
              </a:defRPr>
            </a:lvl8pPr>
            <a:lvl9pPr lvl="8" algn="ctr">
              <a:spcBef>
                <a:spcPts val="320"/>
              </a:spcBef>
              <a:spcAft>
                <a:spcPts val="0"/>
              </a:spcAft>
              <a:buClr>
                <a:srgbClr val="888888"/>
              </a:buClr>
              <a:buSzPts val="2000"/>
              <a:buNone/>
              <a:defRPr>
                <a:solidFill>
                  <a:srgbClr val="888888"/>
                </a:solidFill>
              </a:defRPr>
            </a:lvl9pPr>
          </a:lstStyle>
          <a:p>
            <a:endParaRPr/>
          </a:p>
        </p:txBody>
      </p:sp>
      <p:sp>
        <p:nvSpPr>
          <p:cNvPr id="18" name="Google Shape;18;p15"/>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311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98F3-7DD5-DC50-5A30-2FF4B493D1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EE3F07-A1F0-D7DF-98AD-51B5A1F0E9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15E094-3EBA-7A5E-9559-A15505BC4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402D5E-F224-450F-E6EC-014991E74F75}"/>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CF109B6C-0C57-9FD3-2A02-11C5C48378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1432AC-78EF-880F-15C8-58D616891AA9}"/>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427221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365760" y="1280161"/>
            <a:ext cx="6583680" cy="3620770"/>
          </a:xfrm>
          <a:prstGeom prst="rect">
            <a:avLst/>
          </a:prstGeom>
          <a:noFill/>
          <a:ln>
            <a:noFill/>
          </a:ln>
        </p:spPr>
        <p:txBody>
          <a:bodyPr spcFirstLastPara="1" wrap="square" lIns="91425" tIns="45700" rIns="91425" bIns="45700" anchor="t" anchorCtr="0">
            <a:normAutofit/>
          </a:bodyPr>
          <a:lstStyle>
            <a:lvl1pPr marL="365760" lvl="0" indent="-274320" algn="l">
              <a:spcBef>
                <a:spcPts val="288"/>
              </a:spcBef>
              <a:spcAft>
                <a:spcPts val="0"/>
              </a:spcAft>
              <a:buClr>
                <a:schemeClr val="dk1"/>
              </a:buClr>
              <a:buSzPts val="1800"/>
              <a:buChar char="•"/>
              <a:defRPr/>
            </a:lvl1pPr>
            <a:lvl2pPr marL="731520" lvl="1" indent="-274320" algn="l">
              <a:spcBef>
                <a:spcPts val="288"/>
              </a:spcBef>
              <a:spcAft>
                <a:spcPts val="0"/>
              </a:spcAft>
              <a:buClr>
                <a:schemeClr val="dk1"/>
              </a:buClr>
              <a:buSzPts val="1800"/>
              <a:buChar char="–"/>
              <a:defRPr/>
            </a:lvl2pPr>
            <a:lvl3pPr marL="1097280" lvl="2" indent="-274320" algn="l">
              <a:spcBef>
                <a:spcPts val="288"/>
              </a:spcBef>
              <a:spcAft>
                <a:spcPts val="0"/>
              </a:spcAft>
              <a:buClr>
                <a:schemeClr val="dk1"/>
              </a:buClr>
              <a:buSzPts val="1800"/>
              <a:buChar char="•"/>
              <a:defRPr/>
            </a:lvl3pPr>
            <a:lvl4pPr marL="1463040" lvl="3" indent="-274320" algn="l">
              <a:spcBef>
                <a:spcPts val="288"/>
              </a:spcBef>
              <a:spcAft>
                <a:spcPts val="0"/>
              </a:spcAft>
              <a:buClr>
                <a:schemeClr val="dk1"/>
              </a:buClr>
              <a:buSzPts val="1800"/>
              <a:buChar char="–"/>
              <a:defRPr/>
            </a:lvl4pPr>
            <a:lvl5pPr marL="1828800" lvl="4" indent="-274320" algn="l">
              <a:spcBef>
                <a:spcPts val="288"/>
              </a:spcBef>
              <a:spcAft>
                <a:spcPts val="0"/>
              </a:spcAft>
              <a:buClr>
                <a:schemeClr val="dk1"/>
              </a:buClr>
              <a:buSzPts val="1800"/>
              <a:buChar char="»"/>
              <a:defRPr/>
            </a:lvl5pPr>
            <a:lvl6pPr marL="2194560" lvl="5" indent="-274320" algn="l">
              <a:spcBef>
                <a:spcPts val="288"/>
              </a:spcBef>
              <a:spcAft>
                <a:spcPts val="0"/>
              </a:spcAft>
              <a:buClr>
                <a:schemeClr val="dk1"/>
              </a:buClr>
              <a:buSzPts val="1800"/>
              <a:buChar char="•"/>
              <a:defRPr/>
            </a:lvl6pPr>
            <a:lvl7pPr marL="2560320" lvl="6" indent="-274320" algn="l">
              <a:spcBef>
                <a:spcPts val="288"/>
              </a:spcBef>
              <a:spcAft>
                <a:spcPts val="0"/>
              </a:spcAft>
              <a:buClr>
                <a:schemeClr val="dk1"/>
              </a:buClr>
              <a:buSzPts val="1800"/>
              <a:buChar char="•"/>
              <a:defRPr/>
            </a:lvl7pPr>
            <a:lvl8pPr marL="2926080" lvl="7" indent="-274320" algn="l">
              <a:spcBef>
                <a:spcPts val="288"/>
              </a:spcBef>
              <a:spcAft>
                <a:spcPts val="0"/>
              </a:spcAft>
              <a:buClr>
                <a:schemeClr val="dk1"/>
              </a:buClr>
              <a:buSzPts val="1800"/>
              <a:buChar char="•"/>
              <a:defRPr/>
            </a:lvl8pPr>
            <a:lvl9pPr marL="3291840" lvl="8" indent="-274320" algn="l">
              <a:spcBef>
                <a:spcPts val="288"/>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111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577850" y="3525520"/>
            <a:ext cx="6217920" cy="108966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577850" y="2325371"/>
            <a:ext cx="6217920" cy="1200150"/>
          </a:xfrm>
          <a:prstGeom prst="rect">
            <a:avLst/>
          </a:prstGeom>
          <a:noFill/>
          <a:ln>
            <a:noFill/>
          </a:ln>
        </p:spPr>
        <p:txBody>
          <a:bodyPr spcFirstLastPara="1" wrap="square" lIns="91425" tIns="45700" rIns="91425" bIns="45700" anchor="b" anchorCtr="0">
            <a:normAutofit/>
          </a:bodyPr>
          <a:lstStyle>
            <a:lvl1pPr marL="365760" lvl="0" indent="-182880" algn="l">
              <a:spcBef>
                <a:spcPts val="320"/>
              </a:spcBef>
              <a:spcAft>
                <a:spcPts val="0"/>
              </a:spcAft>
              <a:buClr>
                <a:srgbClr val="888888"/>
              </a:buClr>
              <a:buSzPts val="2000"/>
              <a:buNone/>
              <a:defRPr sz="1600">
                <a:solidFill>
                  <a:srgbClr val="888888"/>
                </a:solidFill>
              </a:defRPr>
            </a:lvl1pPr>
            <a:lvl2pPr marL="731520" lvl="1" indent="-182880" algn="l">
              <a:spcBef>
                <a:spcPts val="288"/>
              </a:spcBef>
              <a:spcAft>
                <a:spcPts val="0"/>
              </a:spcAft>
              <a:buClr>
                <a:srgbClr val="888888"/>
              </a:buClr>
              <a:buSzPts val="1800"/>
              <a:buNone/>
              <a:defRPr sz="1440">
                <a:solidFill>
                  <a:srgbClr val="888888"/>
                </a:solidFill>
              </a:defRPr>
            </a:lvl2pPr>
            <a:lvl3pPr marL="1097280" lvl="2" indent="-182880" algn="l">
              <a:spcBef>
                <a:spcPts val="256"/>
              </a:spcBef>
              <a:spcAft>
                <a:spcPts val="0"/>
              </a:spcAft>
              <a:buClr>
                <a:srgbClr val="888888"/>
              </a:buClr>
              <a:buSzPts val="1600"/>
              <a:buNone/>
              <a:defRPr sz="1280">
                <a:solidFill>
                  <a:srgbClr val="888888"/>
                </a:solidFill>
              </a:defRPr>
            </a:lvl3pPr>
            <a:lvl4pPr marL="1463040" lvl="3" indent="-182880" algn="l">
              <a:spcBef>
                <a:spcPts val="224"/>
              </a:spcBef>
              <a:spcAft>
                <a:spcPts val="0"/>
              </a:spcAft>
              <a:buClr>
                <a:srgbClr val="888888"/>
              </a:buClr>
              <a:buSzPts val="1400"/>
              <a:buNone/>
              <a:defRPr sz="1120">
                <a:solidFill>
                  <a:srgbClr val="888888"/>
                </a:solidFill>
              </a:defRPr>
            </a:lvl4pPr>
            <a:lvl5pPr marL="1828800" lvl="4" indent="-182880" algn="l">
              <a:spcBef>
                <a:spcPts val="224"/>
              </a:spcBef>
              <a:spcAft>
                <a:spcPts val="0"/>
              </a:spcAft>
              <a:buClr>
                <a:srgbClr val="888888"/>
              </a:buClr>
              <a:buSzPts val="1400"/>
              <a:buNone/>
              <a:defRPr sz="1120">
                <a:solidFill>
                  <a:srgbClr val="888888"/>
                </a:solidFill>
              </a:defRPr>
            </a:lvl5pPr>
            <a:lvl6pPr marL="2194560" lvl="5" indent="-182880" algn="l">
              <a:spcBef>
                <a:spcPts val="224"/>
              </a:spcBef>
              <a:spcAft>
                <a:spcPts val="0"/>
              </a:spcAft>
              <a:buClr>
                <a:srgbClr val="888888"/>
              </a:buClr>
              <a:buSzPts val="1400"/>
              <a:buNone/>
              <a:defRPr sz="1120">
                <a:solidFill>
                  <a:srgbClr val="888888"/>
                </a:solidFill>
              </a:defRPr>
            </a:lvl6pPr>
            <a:lvl7pPr marL="2560320" lvl="6" indent="-182880" algn="l">
              <a:spcBef>
                <a:spcPts val="224"/>
              </a:spcBef>
              <a:spcAft>
                <a:spcPts val="0"/>
              </a:spcAft>
              <a:buClr>
                <a:srgbClr val="888888"/>
              </a:buClr>
              <a:buSzPts val="1400"/>
              <a:buNone/>
              <a:defRPr sz="1120">
                <a:solidFill>
                  <a:srgbClr val="888888"/>
                </a:solidFill>
              </a:defRPr>
            </a:lvl7pPr>
            <a:lvl8pPr marL="2926080" lvl="7" indent="-182880" algn="l">
              <a:spcBef>
                <a:spcPts val="224"/>
              </a:spcBef>
              <a:spcAft>
                <a:spcPts val="0"/>
              </a:spcAft>
              <a:buClr>
                <a:srgbClr val="888888"/>
              </a:buClr>
              <a:buSzPts val="1400"/>
              <a:buNone/>
              <a:defRPr sz="1120">
                <a:solidFill>
                  <a:srgbClr val="888888"/>
                </a:solidFill>
              </a:defRPr>
            </a:lvl8pPr>
            <a:lvl9pPr marL="3291840" lvl="8" indent="-182880" algn="l">
              <a:spcBef>
                <a:spcPts val="224"/>
              </a:spcBef>
              <a:spcAft>
                <a:spcPts val="0"/>
              </a:spcAft>
              <a:buClr>
                <a:srgbClr val="888888"/>
              </a:buClr>
              <a:buSzPts val="1400"/>
              <a:buNone/>
              <a:defRPr sz="1120">
                <a:solidFill>
                  <a:srgbClr val="888888"/>
                </a:solidFill>
              </a:defRPr>
            </a:lvl9pPr>
          </a:lstStyle>
          <a:p>
            <a:endParaRPr/>
          </a:p>
        </p:txBody>
      </p:sp>
      <p:sp>
        <p:nvSpPr>
          <p:cNvPr id="30" name="Google Shape;30;p17"/>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7930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365760" y="1280161"/>
            <a:ext cx="3230880" cy="3620770"/>
          </a:xfrm>
          <a:prstGeom prst="rect">
            <a:avLst/>
          </a:prstGeom>
          <a:noFill/>
          <a:ln>
            <a:noFill/>
          </a:ln>
        </p:spPr>
        <p:txBody>
          <a:bodyPr spcFirstLastPara="1" wrap="square" lIns="91425" tIns="45700" rIns="91425" bIns="45700" anchor="t" anchorCtr="0">
            <a:normAutofit/>
          </a:bodyPr>
          <a:lstStyle>
            <a:lvl1pPr marL="365760" lvl="0" indent="-325120" algn="l">
              <a:spcBef>
                <a:spcPts val="448"/>
              </a:spcBef>
              <a:spcAft>
                <a:spcPts val="0"/>
              </a:spcAft>
              <a:buClr>
                <a:schemeClr val="dk1"/>
              </a:buClr>
              <a:buSzPts val="2800"/>
              <a:buChar char="•"/>
              <a:defRPr sz="2240"/>
            </a:lvl1pPr>
            <a:lvl2pPr marL="731520" lvl="1" indent="-304800" algn="l">
              <a:spcBef>
                <a:spcPts val="384"/>
              </a:spcBef>
              <a:spcAft>
                <a:spcPts val="0"/>
              </a:spcAft>
              <a:buClr>
                <a:schemeClr val="dk1"/>
              </a:buClr>
              <a:buSzPts val="2400"/>
              <a:buChar char="–"/>
              <a:defRPr sz="1920"/>
            </a:lvl2pPr>
            <a:lvl3pPr marL="1097280" lvl="2" indent="-284480" algn="l">
              <a:spcBef>
                <a:spcPts val="320"/>
              </a:spcBef>
              <a:spcAft>
                <a:spcPts val="0"/>
              </a:spcAft>
              <a:buClr>
                <a:schemeClr val="dk1"/>
              </a:buClr>
              <a:buSzPts val="2000"/>
              <a:buChar char="•"/>
              <a:defRPr sz="1600"/>
            </a:lvl3pPr>
            <a:lvl4pPr marL="1463040" lvl="3" indent="-274320" algn="l">
              <a:spcBef>
                <a:spcPts val="288"/>
              </a:spcBef>
              <a:spcAft>
                <a:spcPts val="0"/>
              </a:spcAft>
              <a:buClr>
                <a:schemeClr val="dk1"/>
              </a:buClr>
              <a:buSzPts val="1800"/>
              <a:buChar char="–"/>
              <a:defRPr sz="1440"/>
            </a:lvl4pPr>
            <a:lvl5pPr marL="1828800" lvl="4" indent="-274320" algn="l">
              <a:spcBef>
                <a:spcPts val="288"/>
              </a:spcBef>
              <a:spcAft>
                <a:spcPts val="0"/>
              </a:spcAft>
              <a:buClr>
                <a:schemeClr val="dk1"/>
              </a:buClr>
              <a:buSzPts val="1800"/>
              <a:buChar char="»"/>
              <a:defRPr sz="1440"/>
            </a:lvl5pPr>
            <a:lvl6pPr marL="2194560" lvl="5" indent="-274320" algn="l">
              <a:spcBef>
                <a:spcPts val="288"/>
              </a:spcBef>
              <a:spcAft>
                <a:spcPts val="0"/>
              </a:spcAft>
              <a:buClr>
                <a:schemeClr val="dk1"/>
              </a:buClr>
              <a:buSzPts val="1800"/>
              <a:buChar char="•"/>
              <a:defRPr sz="1440"/>
            </a:lvl6pPr>
            <a:lvl7pPr marL="2560320" lvl="6" indent="-274320" algn="l">
              <a:spcBef>
                <a:spcPts val="288"/>
              </a:spcBef>
              <a:spcAft>
                <a:spcPts val="0"/>
              </a:spcAft>
              <a:buClr>
                <a:schemeClr val="dk1"/>
              </a:buClr>
              <a:buSzPts val="1800"/>
              <a:buChar char="•"/>
              <a:defRPr sz="1440"/>
            </a:lvl7pPr>
            <a:lvl8pPr marL="2926080" lvl="7" indent="-274320" algn="l">
              <a:spcBef>
                <a:spcPts val="288"/>
              </a:spcBef>
              <a:spcAft>
                <a:spcPts val="0"/>
              </a:spcAft>
              <a:buClr>
                <a:schemeClr val="dk1"/>
              </a:buClr>
              <a:buSzPts val="1800"/>
              <a:buChar char="•"/>
              <a:defRPr sz="1440"/>
            </a:lvl8pPr>
            <a:lvl9pPr marL="3291840" lvl="8" indent="-274320" algn="l">
              <a:spcBef>
                <a:spcPts val="288"/>
              </a:spcBef>
              <a:spcAft>
                <a:spcPts val="0"/>
              </a:spcAft>
              <a:buClr>
                <a:schemeClr val="dk1"/>
              </a:buClr>
              <a:buSzPts val="1800"/>
              <a:buChar char="•"/>
              <a:defRPr sz="1440"/>
            </a:lvl9pPr>
          </a:lstStyle>
          <a:p>
            <a:endParaRPr/>
          </a:p>
        </p:txBody>
      </p:sp>
      <p:sp>
        <p:nvSpPr>
          <p:cNvPr id="36" name="Google Shape;36;p18"/>
          <p:cNvSpPr txBox="1">
            <a:spLocks noGrp="1"/>
          </p:cNvSpPr>
          <p:nvPr>
            <p:ph type="body" idx="2"/>
          </p:nvPr>
        </p:nvSpPr>
        <p:spPr>
          <a:xfrm>
            <a:off x="3718560" y="1280161"/>
            <a:ext cx="3230880" cy="3620770"/>
          </a:xfrm>
          <a:prstGeom prst="rect">
            <a:avLst/>
          </a:prstGeom>
          <a:noFill/>
          <a:ln>
            <a:noFill/>
          </a:ln>
        </p:spPr>
        <p:txBody>
          <a:bodyPr spcFirstLastPara="1" wrap="square" lIns="91425" tIns="45700" rIns="91425" bIns="45700" anchor="t" anchorCtr="0">
            <a:normAutofit/>
          </a:bodyPr>
          <a:lstStyle>
            <a:lvl1pPr marL="365760" lvl="0" indent="-325120" algn="l">
              <a:spcBef>
                <a:spcPts val="448"/>
              </a:spcBef>
              <a:spcAft>
                <a:spcPts val="0"/>
              </a:spcAft>
              <a:buClr>
                <a:schemeClr val="dk1"/>
              </a:buClr>
              <a:buSzPts val="2800"/>
              <a:buChar char="•"/>
              <a:defRPr sz="2240"/>
            </a:lvl1pPr>
            <a:lvl2pPr marL="731520" lvl="1" indent="-304800" algn="l">
              <a:spcBef>
                <a:spcPts val="384"/>
              </a:spcBef>
              <a:spcAft>
                <a:spcPts val="0"/>
              </a:spcAft>
              <a:buClr>
                <a:schemeClr val="dk1"/>
              </a:buClr>
              <a:buSzPts val="2400"/>
              <a:buChar char="–"/>
              <a:defRPr sz="1920"/>
            </a:lvl2pPr>
            <a:lvl3pPr marL="1097280" lvl="2" indent="-284480" algn="l">
              <a:spcBef>
                <a:spcPts val="320"/>
              </a:spcBef>
              <a:spcAft>
                <a:spcPts val="0"/>
              </a:spcAft>
              <a:buClr>
                <a:schemeClr val="dk1"/>
              </a:buClr>
              <a:buSzPts val="2000"/>
              <a:buChar char="•"/>
              <a:defRPr sz="1600"/>
            </a:lvl3pPr>
            <a:lvl4pPr marL="1463040" lvl="3" indent="-274320" algn="l">
              <a:spcBef>
                <a:spcPts val="288"/>
              </a:spcBef>
              <a:spcAft>
                <a:spcPts val="0"/>
              </a:spcAft>
              <a:buClr>
                <a:schemeClr val="dk1"/>
              </a:buClr>
              <a:buSzPts val="1800"/>
              <a:buChar char="–"/>
              <a:defRPr sz="1440"/>
            </a:lvl4pPr>
            <a:lvl5pPr marL="1828800" lvl="4" indent="-274320" algn="l">
              <a:spcBef>
                <a:spcPts val="288"/>
              </a:spcBef>
              <a:spcAft>
                <a:spcPts val="0"/>
              </a:spcAft>
              <a:buClr>
                <a:schemeClr val="dk1"/>
              </a:buClr>
              <a:buSzPts val="1800"/>
              <a:buChar char="»"/>
              <a:defRPr sz="1440"/>
            </a:lvl5pPr>
            <a:lvl6pPr marL="2194560" lvl="5" indent="-274320" algn="l">
              <a:spcBef>
                <a:spcPts val="288"/>
              </a:spcBef>
              <a:spcAft>
                <a:spcPts val="0"/>
              </a:spcAft>
              <a:buClr>
                <a:schemeClr val="dk1"/>
              </a:buClr>
              <a:buSzPts val="1800"/>
              <a:buChar char="•"/>
              <a:defRPr sz="1440"/>
            </a:lvl6pPr>
            <a:lvl7pPr marL="2560320" lvl="6" indent="-274320" algn="l">
              <a:spcBef>
                <a:spcPts val="288"/>
              </a:spcBef>
              <a:spcAft>
                <a:spcPts val="0"/>
              </a:spcAft>
              <a:buClr>
                <a:schemeClr val="dk1"/>
              </a:buClr>
              <a:buSzPts val="1800"/>
              <a:buChar char="•"/>
              <a:defRPr sz="1440"/>
            </a:lvl7pPr>
            <a:lvl8pPr marL="2926080" lvl="7" indent="-274320" algn="l">
              <a:spcBef>
                <a:spcPts val="288"/>
              </a:spcBef>
              <a:spcAft>
                <a:spcPts val="0"/>
              </a:spcAft>
              <a:buClr>
                <a:schemeClr val="dk1"/>
              </a:buClr>
              <a:buSzPts val="1800"/>
              <a:buChar char="•"/>
              <a:defRPr sz="1440"/>
            </a:lvl8pPr>
            <a:lvl9pPr marL="3291840" lvl="8" indent="-274320" algn="l">
              <a:spcBef>
                <a:spcPts val="288"/>
              </a:spcBef>
              <a:spcAft>
                <a:spcPts val="0"/>
              </a:spcAft>
              <a:buClr>
                <a:schemeClr val="dk1"/>
              </a:buClr>
              <a:buSzPts val="1800"/>
              <a:buChar char="•"/>
              <a:defRPr sz="1440"/>
            </a:lvl9pPr>
          </a:lstStyle>
          <a:p>
            <a:endParaRPr/>
          </a:p>
        </p:txBody>
      </p:sp>
      <p:sp>
        <p:nvSpPr>
          <p:cNvPr id="37" name="Google Shape;37;p18"/>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2678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365760" y="1228090"/>
            <a:ext cx="3232150" cy="511810"/>
          </a:xfrm>
          <a:prstGeom prst="rect">
            <a:avLst/>
          </a:prstGeom>
          <a:noFill/>
          <a:ln>
            <a:noFill/>
          </a:ln>
        </p:spPr>
        <p:txBody>
          <a:bodyPr spcFirstLastPara="1" wrap="square" lIns="91425" tIns="45700" rIns="91425" bIns="45700" anchor="b" anchorCtr="0">
            <a:normAutofit/>
          </a:bodyPr>
          <a:lstStyle>
            <a:lvl1pPr marL="365760" lvl="0" indent="-182880" algn="l">
              <a:spcBef>
                <a:spcPts val="384"/>
              </a:spcBef>
              <a:spcAft>
                <a:spcPts val="0"/>
              </a:spcAft>
              <a:buClr>
                <a:schemeClr val="dk1"/>
              </a:buClr>
              <a:buSzPts val="2400"/>
              <a:buNone/>
              <a:defRPr sz="1920" b="1"/>
            </a:lvl1pPr>
            <a:lvl2pPr marL="731520" lvl="1" indent="-182880" algn="l">
              <a:spcBef>
                <a:spcPts val="320"/>
              </a:spcBef>
              <a:spcAft>
                <a:spcPts val="0"/>
              </a:spcAft>
              <a:buClr>
                <a:schemeClr val="dk1"/>
              </a:buClr>
              <a:buSzPts val="2000"/>
              <a:buNone/>
              <a:defRPr sz="1600" b="1"/>
            </a:lvl2pPr>
            <a:lvl3pPr marL="1097280" lvl="2" indent="-182880" algn="l">
              <a:spcBef>
                <a:spcPts val="288"/>
              </a:spcBef>
              <a:spcAft>
                <a:spcPts val="0"/>
              </a:spcAft>
              <a:buClr>
                <a:schemeClr val="dk1"/>
              </a:buClr>
              <a:buSzPts val="1800"/>
              <a:buNone/>
              <a:defRPr sz="1440" b="1"/>
            </a:lvl3pPr>
            <a:lvl4pPr marL="1463040" lvl="3" indent="-182880" algn="l">
              <a:spcBef>
                <a:spcPts val="256"/>
              </a:spcBef>
              <a:spcAft>
                <a:spcPts val="0"/>
              </a:spcAft>
              <a:buClr>
                <a:schemeClr val="dk1"/>
              </a:buClr>
              <a:buSzPts val="1600"/>
              <a:buNone/>
              <a:defRPr sz="1280" b="1"/>
            </a:lvl4pPr>
            <a:lvl5pPr marL="1828800" lvl="4" indent="-182880" algn="l">
              <a:spcBef>
                <a:spcPts val="256"/>
              </a:spcBef>
              <a:spcAft>
                <a:spcPts val="0"/>
              </a:spcAft>
              <a:buClr>
                <a:schemeClr val="dk1"/>
              </a:buClr>
              <a:buSzPts val="1600"/>
              <a:buNone/>
              <a:defRPr sz="1280" b="1"/>
            </a:lvl5pPr>
            <a:lvl6pPr marL="2194560" lvl="5" indent="-182880" algn="l">
              <a:spcBef>
                <a:spcPts val="256"/>
              </a:spcBef>
              <a:spcAft>
                <a:spcPts val="0"/>
              </a:spcAft>
              <a:buClr>
                <a:schemeClr val="dk1"/>
              </a:buClr>
              <a:buSzPts val="1600"/>
              <a:buNone/>
              <a:defRPr sz="1280" b="1"/>
            </a:lvl6pPr>
            <a:lvl7pPr marL="2560320" lvl="6" indent="-182880" algn="l">
              <a:spcBef>
                <a:spcPts val="256"/>
              </a:spcBef>
              <a:spcAft>
                <a:spcPts val="0"/>
              </a:spcAft>
              <a:buClr>
                <a:schemeClr val="dk1"/>
              </a:buClr>
              <a:buSzPts val="1600"/>
              <a:buNone/>
              <a:defRPr sz="1280" b="1"/>
            </a:lvl7pPr>
            <a:lvl8pPr marL="2926080" lvl="7" indent="-182880" algn="l">
              <a:spcBef>
                <a:spcPts val="256"/>
              </a:spcBef>
              <a:spcAft>
                <a:spcPts val="0"/>
              </a:spcAft>
              <a:buClr>
                <a:schemeClr val="dk1"/>
              </a:buClr>
              <a:buSzPts val="1600"/>
              <a:buNone/>
              <a:defRPr sz="1280" b="1"/>
            </a:lvl8pPr>
            <a:lvl9pPr marL="3291840" lvl="8" indent="-182880" algn="l">
              <a:spcBef>
                <a:spcPts val="256"/>
              </a:spcBef>
              <a:spcAft>
                <a:spcPts val="0"/>
              </a:spcAft>
              <a:buClr>
                <a:schemeClr val="dk1"/>
              </a:buClr>
              <a:buSzPts val="1600"/>
              <a:buNone/>
              <a:defRPr sz="1280" b="1"/>
            </a:lvl9pPr>
          </a:lstStyle>
          <a:p>
            <a:endParaRPr/>
          </a:p>
        </p:txBody>
      </p:sp>
      <p:sp>
        <p:nvSpPr>
          <p:cNvPr id="43" name="Google Shape;43;p19"/>
          <p:cNvSpPr txBox="1">
            <a:spLocks noGrp="1"/>
          </p:cNvSpPr>
          <p:nvPr>
            <p:ph type="body" idx="2"/>
          </p:nvPr>
        </p:nvSpPr>
        <p:spPr>
          <a:xfrm>
            <a:off x="365760" y="1739900"/>
            <a:ext cx="3232150" cy="3161030"/>
          </a:xfrm>
          <a:prstGeom prst="rect">
            <a:avLst/>
          </a:prstGeom>
          <a:noFill/>
          <a:ln>
            <a:noFill/>
          </a:ln>
        </p:spPr>
        <p:txBody>
          <a:bodyPr spcFirstLastPara="1" wrap="square" lIns="91425" tIns="45700" rIns="91425" bIns="45700" anchor="t" anchorCtr="0">
            <a:normAutofit/>
          </a:bodyPr>
          <a:lstStyle>
            <a:lvl1pPr marL="365760" lvl="0" indent="-304800" algn="l">
              <a:spcBef>
                <a:spcPts val="384"/>
              </a:spcBef>
              <a:spcAft>
                <a:spcPts val="0"/>
              </a:spcAft>
              <a:buClr>
                <a:schemeClr val="dk1"/>
              </a:buClr>
              <a:buSzPts val="2400"/>
              <a:buChar char="•"/>
              <a:defRPr sz="1920"/>
            </a:lvl1pPr>
            <a:lvl2pPr marL="731520" lvl="1" indent="-284480" algn="l">
              <a:spcBef>
                <a:spcPts val="320"/>
              </a:spcBef>
              <a:spcAft>
                <a:spcPts val="0"/>
              </a:spcAft>
              <a:buClr>
                <a:schemeClr val="dk1"/>
              </a:buClr>
              <a:buSzPts val="2000"/>
              <a:buChar char="–"/>
              <a:defRPr sz="1600"/>
            </a:lvl2pPr>
            <a:lvl3pPr marL="1097280" lvl="2" indent="-274320" algn="l">
              <a:spcBef>
                <a:spcPts val="288"/>
              </a:spcBef>
              <a:spcAft>
                <a:spcPts val="0"/>
              </a:spcAft>
              <a:buClr>
                <a:schemeClr val="dk1"/>
              </a:buClr>
              <a:buSzPts val="1800"/>
              <a:buChar char="•"/>
              <a:defRPr sz="1440"/>
            </a:lvl3pPr>
            <a:lvl4pPr marL="1463040" lvl="3" indent="-264160" algn="l">
              <a:spcBef>
                <a:spcPts val="256"/>
              </a:spcBef>
              <a:spcAft>
                <a:spcPts val="0"/>
              </a:spcAft>
              <a:buClr>
                <a:schemeClr val="dk1"/>
              </a:buClr>
              <a:buSzPts val="1600"/>
              <a:buChar char="–"/>
              <a:defRPr sz="1280"/>
            </a:lvl4pPr>
            <a:lvl5pPr marL="1828800" lvl="4" indent="-264160" algn="l">
              <a:spcBef>
                <a:spcPts val="256"/>
              </a:spcBef>
              <a:spcAft>
                <a:spcPts val="0"/>
              </a:spcAft>
              <a:buClr>
                <a:schemeClr val="dk1"/>
              </a:buClr>
              <a:buSzPts val="1600"/>
              <a:buChar char="»"/>
              <a:defRPr sz="1280"/>
            </a:lvl5pPr>
            <a:lvl6pPr marL="2194560" lvl="5" indent="-264160" algn="l">
              <a:spcBef>
                <a:spcPts val="256"/>
              </a:spcBef>
              <a:spcAft>
                <a:spcPts val="0"/>
              </a:spcAft>
              <a:buClr>
                <a:schemeClr val="dk1"/>
              </a:buClr>
              <a:buSzPts val="1600"/>
              <a:buChar char="•"/>
              <a:defRPr sz="1280"/>
            </a:lvl6pPr>
            <a:lvl7pPr marL="2560320" lvl="6" indent="-264160" algn="l">
              <a:spcBef>
                <a:spcPts val="256"/>
              </a:spcBef>
              <a:spcAft>
                <a:spcPts val="0"/>
              </a:spcAft>
              <a:buClr>
                <a:schemeClr val="dk1"/>
              </a:buClr>
              <a:buSzPts val="1600"/>
              <a:buChar char="•"/>
              <a:defRPr sz="1280"/>
            </a:lvl7pPr>
            <a:lvl8pPr marL="2926080" lvl="7" indent="-264160" algn="l">
              <a:spcBef>
                <a:spcPts val="256"/>
              </a:spcBef>
              <a:spcAft>
                <a:spcPts val="0"/>
              </a:spcAft>
              <a:buClr>
                <a:schemeClr val="dk1"/>
              </a:buClr>
              <a:buSzPts val="1600"/>
              <a:buChar char="•"/>
              <a:defRPr sz="1280"/>
            </a:lvl8pPr>
            <a:lvl9pPr marL="3291840" lvl="8" indent="-264160" algn="l">
              <a:spcBef>
                <a:spcPts val="256"/>
              </a:spcBef>
              <a:spcAft>
                <a:spcPts val="0"/>
              </a:spcAft>
              <a:buClr>
                <a:schemeClr val="dk1"/>
              </a:buClr>
              <a:buSzPts val="1600"/>
              <a:buChar char="•"/>
              <a:defRPr sz="1280"/>
            </a:lvl9pPr>
          </a:lstStyle>
          <a:p>
            <a:endParaRPr/>
          </a:p>
        </p:txBody>
      </p:sp>
      <p:sp>
        <p:nvSpPr>
          <p:cNvPr id="44" name="Google Shape;44;p19"/>
          <p:cNvSpPr txBox="1">
            <a:spLocks noGrp="1"/>
          </p:cNvSpPr>
          <p:nvPr>
            <p:ph type="body" idx="3"/>
          </p:nvPr>
        </p:nvSpPr>
        <p:spPr>
          <a:xfrm>
            <a:off x="3716020" y="1228090"/>
            <a:ext cx="3233420" cy="511810"/>
          </a:xfrm>
          <a:prstGeom prst="rect">
            <a:avLst/>
          </a:prstGeom>
          <a:noFill/>
          <a:ln>
            <a:noFill/>
          </a:ln>
        </p:spPr>
        <p:txBody>
          <a:bodyPr spcFirstLastPara="1" wrap="square" lIns="91425" tIns="45700" rIns="91425" bIns="45700" anchor="b" anchorCtr="0">
            <a:normAutofit/>
          </a:bodyPr>
          <a:lstStyle>
            <a:lvl1pPr marL="365760" lvl="0" indent="-182880" algn="l">
              <a:spcBef>
                <a:spcPts val="384"/>
              </a:spcBef>
              <a:spcAft>
                <a:spcPts val="0"/>
              </a:spcAft>
              <a:buClr>
                <a:schemeClr val="dk1"/>
              </a:buClr>
              <a:buSzPts val="2400"/>
              <a:buNone/>
              <a:defRPr sz="1920" b="1"/>
            </a:lvl1pPr>
            <a:lvl2pPr marL="731520" lvl="1" indent="-182880" algn="l">
              <a:spcBef>
                <a:spcPts val="320"/>
              </a:spcBef>
              <a:spcAft>
                <a:spcPts val="0"/>
              </a:spcAft>
              <a:buClr>
                <a:schemeClr val="dk1"/>
              </a:buClr>
              <a:buSzPts val="2000"/>
              <a:buNone/>
              <a:defRPr sz="1600" b="1"/>
            </a:lvl2pPr>
            <a:lvl3pPr marL="1097280" lvl="2" indent="-182880" algn="l">
              <a:spcBef>
                <a:spcPts val="288"/>
              </a:spcBef>
              <a:spcAft>
                <a:spcPts val="0"/>
              </a:spcAft>
              <a:buClr>
                <a:schemeClr val="dk1"/>
              </a:buClr>
              <a:buSzPts val="1800"/>
              <a:buNone/>
              <a:defRPr sz="1440" b="1"/>
            </a:lvl3pPr>
            <a:lvl4pPr marL="1463040" lvl="3" indent="-182880" algn="l">
              <a:spcBef>
                <a:spcPts val="256"/>
              </a:spcBef>
              <a:spcAft>
                <a:spcPts val="0"/>
              </a:spcAft>
              <a:buClr>
                <a:schemeClr val="dk1"/>
              </a:buClr>
              <a:buSzPts val="1600"/>
              <a:buNone/>
              <a:defRPr sz="1280" b="1"/>
            </a:lvl4pPr>
            <a:lvl5pPr marL="1828800" lvl="4" indent="-182880" algn="l">
              <a:spcBef>
                <a:spcPts val="256"/>
              </a:spcBef>
              <a:spcAft>
                <a:spcPts val="0"/>
              </a:spcAft>
              <a:buClr>
                <a:schemeClr val="dk1"/>
              </a:buClr>
              <a:buSzPts val="1600"/>
              <a:buNone/>
              <a:defRPr sz="1280" b="1"/>
            </a:lvl5pPr>
            <a:lvl6pPr marL="2194560" lvl="5" indent="-182880" algn="l">
              <a:spcBef>
                <a:spcPts val="256"/>
              </a:spcBef>
              <a:spcAft>
                <a:spcPts val="0"/>
              </a:spcAft>
              <a:buClr>
                <a:schemeClr val="dk1"/>
              </a:buClr>
              <a:buSzPts val="1600"/>
              <a:buNone/>
              <a:defRPr sz="1280" b="1"/>
            </a:lvl6pPr>
            <a:lvl7pPr marL="2560320" lvl="6" indent="-182880" algn="l">
              <a:spcBef>
                <a:spcPts val="256"/>
              </a:spcBef>
              <a:spcAft>
                <a:spcPts val="0"/>
              </a:spcAft>
              <a:buClr>
                <a:schemeClr val="dk1"/>
              </a:buClr>
              <a:buSzPts val="1600"/>
              <a:buNone/>
              <a:defRPr sz="1280" b="1"/>
            </a:lvl7pPr>
            <a:lvl8pPr marL="2926080" lvl="7" indent="-182880" algn="l">
              <a:spcBef>
                <a:spcPts val="256"/>
              </a:spcBef>
              <a:spcAft>
                <a:spcPts val="0"/>
              </a:spcAft>
              <a:buClr>
                <a:schemeClr val="dk1"/>
              </a:buClr>
              <a:buSzPts val="1600"/>
              <a:buNone/>
              <a:defRPr sz="1280" b="1"/>
            </a:lvl8pPr>
            <a:lvl9pPr marL="3291840" lvl="8" indent="-182880" algn="l">
              <a:spcBef>
                <a:spcPts val="256"/>
              </a:spcBef>
              <a:spcAft>
                <a:spcPts val="0"/>
              </a:spcAft>
              <a:buClr>
                <a:schemeClr val="dk1"/>
              </a:buClr>
              <a:buSzPts val="1600"/>
              <a:buNone/>
              <a:defRPr sz="1280" b="1"/>
            </a:lvl9pPr>
          </a:lstStyle>
          <a:p>
            <a:endParaRPr/>
          </a:p>
        </p:txBody>
      </p:sp>
      <p:sp>
        <p:nvSpPr>
          <p:cNvPr id="45" name="Google Shape;45;p19"/>
          <p:cNvSpPr txBox="1">
            <a:spLocks noGrp="1"/>
          </p:cNvSpPr>
          <p:nvPr>
            <p:ph type="body" idx="4"/>
          </p:nvPr>
        </p:nvSpPr>
        <p:spPr>
          <a:xfrm>
            <a:off x="3716020" y="1739900"/>
            <a:ext cx="3233420" cy="3161030"/>
          </a:xfrm>
          <a:prstGeom prst="rect">
            <a:avLst/>
          </a:prstGeom>
          <a:noFill/>
          <a:ln>
            <a:noFill/>
          </a:ln>
        </p:spPr>
        <p:txBody>
          <a:bodyPr spcFirstLastPara="1" wrap="square" lIns="91425" tIns="45700" rIns="91425" bIns="45700" anchor="t" anchorCtr="0">
            <a:normAutofit/>
          </a:bodyPr>
          <a:lstStyle>
            <a:lvl1pPr marL="365760" lvl="0" indent="-304800" algn="l">
              <a:spcBef>
                <a:spcPts val="384"/>
              </a:spcBef>
              <a:spcAft>
                <a:spcPts val="0"/>
              </a:spcAft>
              <a:buClr>
                <a:schemeClr val="dk1"/>
              </a:buClr>
              <a:buSzPts val="2400"/>
              <a:buChar char="•"/>
              <a:defRPr sz="1920"/>
            </a:lvl1pPr>
            <a:lvl2pPr marL="731520" lvl="1" indent="-284480" algn="l">
              <a:spcBef>
                <a:spcPts val="320"/>
              </a:spcBef>
              <a:spcAft>
                <a:spcPts val="0"/>
              </a:spcAft>
              <a:buClr>
                <a:schemeClr val="dk1"/>
              </a:buClr>
              <a:buSzPts val="2000"/>
              <a:buChar char="–"/>
              <a:defRPr sz="1600"/>
            </a:lvl2pPr>
            <a:lvl3pPr marL="1097280" lvl="2" indent="-274320" algn="l">
              <a:spcBef>
                <a:spcPts val="288"/>
              </a:spcBef>
              <a:spcAft>
                <a:spcPts val="0"/>
              </a:spcAft>
              <a:buClr>
                <a:schemeClr val="dk1"/>
              </a:buClr>
              <a:buSzPts val="1800"/>
              <a:buChar char="•"/>
              <a:defRPr sz="1440"/>
            </a:lvl3pPr>
            <a:lvl4pPr marL="1463040" lvl="3" indent="-264160" algn="l">
              <a:spcBef>
                <a:spcPts val="256"/>
              </a:spcBef>
              <a:spcAft>
                <a:spcPts val="0"/>
              </a:spcAft>
              <a:buClr>
                <a:schemeClr val="dk1"/>
              </a:buClr>
              <a:buSzPts val="1600"/>
              <a:buChar char="–"/>
              <a:defRPr sz="1280"/>
            </a:lvl4pPr>
            <a:lvl5pPr marL="1828800" lvl="4" indent="-264160" algn="l">
              <a:spcBef>
                <a:spcPts val="256"/>
              </a:spcBef>
              <a:spcAft>
                <a:spcPts val="0"/>
              </a:spcAft>
              <a:buClr>
                <a:schemeClr val="dk1"/>
              </a:buClr>
              <a:buSzPts val="1600"/>
              <a:buChar char="»"/>
              <a:defRPr sz="1280"/>
            </a:lvl5pPr>
            <a:lvl6pPr marL="2194560" lvl="5" indent="-264160" algn="l">
              <a:spcBef>
                <a:spcPts val="256"/>
              </a:spcBef>
              <a:spcAft>
                <a:spcPts val="0"/>
              </a:spcAft>
              <a:buClr>
                <a:schemeClr val="dk1"/>
              </a:buClr>
              <a:buSzPts val="1600"/>
              <a:buChar char="•"/>
              <a:defRPr sz="1280"/>
            </a:lvl6pPr>
            <a:lvl7pPr marL="2560320" lvl="6" indent="-264160" algn="l">
              <a:spcBef>
                <a:spcPts val="256"/>
              </a:spcBef>
              <a:spcAft>
                <a:spcPts val="0"/>
              </a:spcAft>
              <a:buClr>
                <a:schemeClr val="dk1"/>
              </a:buClr>
              <a:buSzPts val="1600"/>
              <a:buChar char="•"/>
              <a:defRPr sz="1280"/>
            </a:lvl7pPr>
            <a:lvl8pPr marL="2926080" lvl="7" indent="-264160" algn="l">
              <a:spcBef>
                <a:spcPts val="256"/>
              </a:spcBef>
              <a:spcAft>
                <a:spcPts val="0"/>
              </a:spcAft>
              <a:buClr>
                <a:schemeClr val="dk1"/>
              </a:buClr>
              <a:buSzPts val="1600"/>
              <a:buChar char="•"/>
              <a:defRPr sz="1280"/>
            </a:lvl8pPr>
            <a:lvl9pPr marL="3291840" lvl="8" indent="-264160" algn="l">
              <a:spcBef>
                <a:spcPts val="256"/>
              </a:spcBef>
              <a:spcAft>
                <a:spcPts val="0"/>
              </a:spcAft>
              <a:buClr>
                <a:schemeClr val="dk1"/>
              </a:buClr>
              <a:buSzPts val="1600"/>
              <a:buChar char="•"/>
              <a:defRPr sz="1280"/>
            </a:lvl9pPr>
          </a:lstStyle>
          <a:p>
            <a:endParaRPr/>
          </a:p>
        </p:txBody>
      </p:sp>
      <p:sp>
        <p:nvSpPr>
          <p:cNvPr id="46" name="Google Shape;46;p19"/>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1720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9395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365761" y="218440"/>
            <a:ext cx="2406650" cy="92964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2860040" y="218441"/>
            <a:ext cx="4089400" cy="4682490"/>
          </a:xfrm>
          <a:prstGeom prst="rect">
            <a:avLst/>
          </a:prstGeom>
          <a:noFill/>
          <a:ln>
            <a:noFill/>
          </a:ln>
        </p:spPr>
        <p:txBody>
          <a:bodyPr spcFirstLastPara="1" wrap="square" lIns="91425" tIns="45700" rIns="91425" bIns="45700" anchor="t" anchorCtr="0">
            <a:normAutofit/>
          </a:bodyPr>
          <a:lstStyle>
            <a:lvl1pPr marL="365760" lvl="0" indent="-345440" algn="l">
              <a:spcBef>
                <a:spcPts val="512"/>
              </a:spcBef>
              <a:spcAft>
                <a:spcPts val="0"/>
              </a:spcAft>
              <a:buClr>
                <a:schemeClr val="dk1"/>
              </a:buClr>
              <a:buSzPts val="3200"/>
              <a:buChar char="•"/>
              <a:defRPr sz="2560"/>
            </a:lvl1pPr>
            <a:lvl2pPr marL="731520" lvl="1" indent="-325120" algn="l">
              <a:spcBef>
                <a:spcPts val="448"/>
              </a:spcBef>
              <a:spcAft>
                <a:spcPts val="0"/>
              </a:spcAft>
              <a:buClr>
                <a:schemeClr val="dk1"/>
              </a:buClr>
              <a:buSzPts val="2800"/>
              <a:buChar char="–"/>
              <a:defRPr sz="2240"/>
            </a:lvl2pPr>
            <a:lvl3pPr marL="1097280" lvl="2" indent="-304800" algn="l">
              <a:spcBef>
                <a:spcPts val="384"/>
              </a:spcBef>
              <a:spcAft>
                <a:spcPts val="0"/>
              </a:spcAft>
              <a:buClr>
                <a:schemeClr val="dk1"/>
              </a:buClr>
              <a:buSzPts val="2400"/>
              <a:buChar char="•"/>
              <a:defRPr sz="1920"/>
            </a:lvl3pPr>
            <a:lvl4pPr marL="1463040" lvl="3" indent="-284480" algn="l">
              <a:spcBef>
                <a:spcPts val="320"/>
              </a:spcBef>
              <a:spcAft>
                <a:spcPts val="0"/>
              </a:spcAft>
              <a:buClr>
                <a:schemeClr val="dk1"/>
              </a:buClr>
              <a:buSzPts val="2000"/>
              <a:buChar char="–"/>
              <a:defRPr sz="1600"/>
            </a:lvl4pPr>
            <a:lvl5pPr marL="1828800" lvl="4" indent="-284480" algn="l">
              <a:spcBef>
                <a:spcPts val="320"/>
              </a:spcBef>
              <a:spcAft>
                <a:spcPts val="0"/>
              </a:spcAft>
              <a:buClr>
                <a:schemeClr val="dk1"/>
              </a:buClr>
              <a:buSzPts val="2000"/>
              <a:buChar char="»"/>
              <a:defRPr sz="1600"/>
            </a:lvl5pPr>
            <a:lvl6pPr marL="2194560" lvl="5" indent="-284480" algn="l">
              <a:spcBef>
                <a:spcPts val="320"/>
              </a:spcBef>
              <a:spcAft>
                <a:spcPts val="0"/>
              </a:spcAft>
              <a:buClr>
                <a:schemeClr val="dk1"/>
              </a:buClr>
              <a:buSzPts val="2000"/>
              <a:buChar char="•"/>
              <a:defRPr sz="1600"/>
            </a:lvl6pPr>
            <a:lvl7pPr marL="2560320" lvl="6" indent="-284480" algn="l">
              <a:spcBef>
                <a:spcPts val="320"/>
              </a:spcBef>
              <a:spcAft>
                <a:spcPts val="0"/>
              </a:spcAft>
              <a:buClr>
                <a:schemeClr val="dk1"/>
              </a:buClr>
              <a:buSzPts val="2000"/>
              <a:buChar char="•"/>
              <a:defRPr sz="1600"/>
            </a:lvl7pPr>
            <a:lvl8pPr marL="2926080" lvl="7" indent="-284480" algn="l">
              <a:spcBef>
                <a:spcPts val="320"/>
              </a:spcBef>
              <a:spcAft>
                <a:spcPts val="0"/>
              </a:spcAft>
              <a:buClr>
                <a:schemeClr val="dk1"/>
              </a:buClr>
              <a:buSzPts val="2000"/>
              <a:buChar char="•"/>
              <a:defRPr sz="1600"/>
            </a:lvl8pPr>
            <a:lvl9pPr marL="3291840" lvl="8" indent="-284480" algn="l">
              <a:spcBef>
                <a:spcPts val="320"/>
              </a:spcBef>
              <a:spcAft>
                <a:spcPts val="0"/>
              </a:spcAft>
              <a:buClr>
                <a:schemeClr val="dk1"/>
              </a:buClr>
              <a:buSzPts val="2000"/>
              <a:buChar char="•"/>
              <a:defRPr sz="1600"/>
            </a:lvl9pPr>
          </a:lstStyle>
          <a:p>
            <a:endParaRPr/>
          </a:p>
        </p:txBody>
      </p:sp>
      <p:sp>
        <p:nvSpPr>
          <p:cNvPr id="57" name="Google Shape;57;p21"/>
          <p:cNvSpPr txBox="1">
            <a:spLocks noGrp="1"/>
          </p:cNvSpPr>
          <p:nvPr>
            <p:ph type="body" idx="2"/>
          </p:nvPr>
        </p:nvSpPr>
        <p:spPr>
          <a:xfrm>
            <a:off x="365761" y="1148081"/>
            <a:ext cx="2406650" cy="3752850"/>
          </a:xfrm>
          <a:prstGeom prst="rect">
            <a:avLst/>
          </a:prstGeom>
          <a:noFill/>
          <a:ln>
            <a:noFill/>
          </a:ln>
        </p:spPr>
        <p:txBody>
          <a:bodyPr spcFirstLastPara="1" wrap="square" lIns="91425" tIns="45700" rIns="91425" bIns="45700" anchor="t" anchorCtr="0">
            <a:normAutofit/>
          </a:bodyPr>
          <a:lstStyle>
            <a:lvl1pPr marL="365760" lvl="0" indent="-182880" algn="l">
              <a:spcBef>
                <a:spcPts val="224"/>
              </a:spcBef>
              <a:spcAft>
                <a:spcPts val="0"/>
              </a:spcAft>
              <a:buClr>
                <a:schemeClr val="dk1"/>
              </a:buClr>
              <a:buSzPts val="1400"/>
              <a:buNone/>
              <a:defRPr sz="1120"/>
            </a:lvl1pPr>
            <a:lvl2pPr marL="731520" lvl="1" indent="-182880" algn="l">
              <a:spcBef>
                <a:spcPts val="192"/>
              </a:spcBef>
              <a:spcAft>
                <a:spcPts val="0"/>
              </a:spcAft>
              <a:buClr>
                <a:schemeClr val="dk1"/>
              </a:buClr>
              <a:buSzPts val="1200"/>
              <a:buNone/>
              <a:defRPr sz="960"/>
            </a:lvl2pPr>
            <a:lvl3pPr marL="1097280" lvl="2" indent="-182880" algn="l">
              <a:spcBef>
                <a:spcPts val="160"/>
              </a:spcBef>
              <a:spcAft>
                <a:spcPts val="0"/>
              </a:spcAft>
              <a:buClr>
                <a:schemeClr val="dk1"/>
              </a:buClr>
              <a:buSzPts val="1000"/>
              <a:buNone/>
              <a:defRPr sz="800"/>
            </a:lvl3pPr>
            <a:lvl4pPr marL="1463040" lvl="3" indent="-182880" algn="l">
              <a:spcBef>
                <a:spcPts val="144"/>
              </a:spcBef>
              <a:spcAft>
                <a:spcPts val="0"/>
              </a:spcAft>
              <a:buClr>
                <a:schemeClr val="dk1"/>
              </a:buClr>
              <a:buSzPts val="900"/>
              <a:buNone/>
              <a:defRPr sz="720"/>
            </a:lvl4pPr>
            <a:lvl5pPr marL="1828800" lvl="4" indent="-182880" algn="l">
              <a:spcBef>
                <a:spcPts val="144"/>
              </a:spcBef>
              <a:spcAft>
                <a:spcPts val="0"/>
              </a:spcAft>
              <a:buClr>
                <a:schemeClr val="dk1"/>
              </a:buClr>
              <a:buSzPts val="900"/>
              <a:buNone/>
              <a:defRPr sz="720"/>
            </a:lvl5pPr>
            <a:lvl6pPr marL="2194560" lvl="5" indent="-182880" algn="l">
              <a:spcBef>
                <a:spcPts val="144"/>
              </a:spcBef>
              <a:spcAft>
                <a:spcPts val="0"/>
              </a:spcAft>
              <a:buClr>
                <a:schemeClr val="dk1"/>
              </a:buClr>
              <a:buSzPts val="900"/>
              <a:buNone/>
              <a:defRPr sz="720"/>
            </a:lvl6pPr>
            <a:lvl7pPr marL="2560320" lvl="6" indent="-182880" algn="l">
              <a:spcBef>
                <a:spcPts val="144"/>
              </a:spcBef>
              <a:spcAft>
                <a:spcPts val="0"/>
              </a:spcAft>
              <a:buClr>
                <a:schemeClr val="dk1"/>
              </a:buClr>
              <a:buSzPts val="900"/>
              <a:buNone/>
              <a:defRPr sz="720"/>
            </a:lvl7pPr>
            <a:lvl8pPr marL="2926080" lvl="7" indent="-182880" algn="l">
              <a:spcBef>
                <a:spcPts val="144"/>
              </a:spcBef>
              <a:spcAft>
                <a:spcPts val="0"/>
              </a:spcAft>
              <a:buClr>
                <a:schemeClr val="dk1"/>
              </a:buClr>
              <a:buSzPts val="900"/>
              <a:buNone/>
              <a:defRPr sz="720"/>
            </a:lvl8pPr>
            <a:lvl9pPr marL="3291840" lvl="8" indent="-182880" algn="l">
              <a:spcBef>
                <a:spcPts val="144"/>
              </a:spcBef>
              <a:spcAft>
                <a:spcPts val="0"/>
              </a:spcAft>
              <a:buClr>
                <a:schemeClr val="dk1"/>
              </a:buClr>
              <a:buSzPts val="900"/>
              <a:buNone/>
              <a:defRPr sz="720"/>
            </a:lvl9pPr>
          </a:lstStyle>
          <a:p>
            <a:endParaRPr/>
          </a:p>
        </p:txBody>
      </p:sp>
      <p:sp>
        <p:nvSpPr>
          <p:cNvPr id="58" name="Google Shape;58;p21"/>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224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1433830" y="3840480"/>
            <a:ext cx="4389120" cy="4533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1433830" y="490220"/>
            <a:ext cx="4389120" cy="3291840"/>
          </a:xfrm>
          <a:prstGeom prst="rect">
            <a:avLst/>
          </a:prstGeom>
          <a:noFill/>
          <a:ln>
            <a:noFill/>
          </a:ln>
        </p:spPr>
      </p:sp>
      <p:sp>
        <p:nvSpPr>
          <p:cNvPr id="64" name="Google Shape;64;p22"/>
          <p:cNvSpPr txBox="1">
            <a:spLocks noGrp="1"/>
          </p:cNvSpPr>
          <p:nvPr>
            <p:ph type="body" idx="1"/>
          </p:nvPr>
        </p:nvSpPr>
        <p:spPr>
          <a:xfrm>
            <a:off x="1433830" y="4293870"/>
            <a:ext cx="4389120" cy="643890"/>
          </a:xfrm>
          <a:prstGeom prst="rect">
            <a:avLst/>
          </a:prstGeom>
          <a:noFill/>
          <a:ln>
            <a:noFill/>
          </a:ln>
        </p:spPr>
        <p:txBody>
          <a:bodyPr spcFirstLastPara="1" wrap="square" lIns="91425" tIns="45700" rIns="91425" bIns="45700" anchor="t" anchorCtr="0">
            <a:normAutofit/>
          </a:bodyPr>
          <a:lstStyle>
            <a:lvl1pPr marL="365760" lvl="0" indent="-182880" algn="l">
              <a:spcBef>
                <a:spcPts val="224"/>
              </a:spcBef>
              <a:spcAft>
                <a:spcPts val="0"/>
              </a:spcAft>
              <a:buClr>
                <a:schemeClr val="dk1"/>
              </a:buClr>
              <a:buSzPts val="1400"/>
              <a:buNone/>
              <a:defRPr sz="1120"/>
            </a:lvl1pPr>
            <a:lvl2pPr marL="731520" lvl="1" indent="-182880" algn="l">
              <a:spcBef>
                <a:spcPts val="192"/>
              </a:spcBef>
              <a:spcAft>
                <a:spcPts val="0"/>
              </a:spcAft>
              <a:buClr>
                <a:schemeClr val="dk1"/>
              </a:buClr>
              <a:buSzPts val="1200"/>
              <a:buNone/>
              <a:defRPr sz="960"/>
            </a:lvl2pPr>
            <a:lvl3pPr marL="1097280" lvl="2" indent="-182880" algn="l">
              <a:spcBef>
                <a:spcPts val="160"/>
              </a:spcBef>
              <a:spcAft>
                <a:spcPts val="0"/>
              </a:spcAft>
              <a:buClr>
                <a:schemeClr val="dk1"/>
              </a:buClr>
              <a:buSzPts val="1000"/>
              <a:buNone/>
              <a:defRPr sz="800"/>
            </a:lvl3pPr>
            <a:lvl4pPr marL="1463040" lvl="3" indent="-182880" algn="l">
              <a:spcBef>
                <a:spcPts val="144"/>
              </a:spcBef>
              <a:spcAft>
                <a:spcPts val="0"/>
              </a:spcAft>
              <a:buClr>
                <a:schemeClr val="dk1"/>
              </a:buClr>
              <a:buSzPts val="900"/>
              <a:buNone/>
              <a:defRPr sz="720"/>
            </a:lvl4pPr>
            <a:lvl5pPr marL="1828800" lvl="4" indent="-182880" algn="l">
              <a:spcBef>
                <a:spcPts val="144"/>
              </a:spcBef>
              <a:spcAft>
                <a:spcPts val="0"/>
              </a:spcAft>
              <a:buClr>
                <a:schemeClr val="dk1"/>
              </a:buClr>
              <a:buSzPts val="900"/>
              <a:buNone/>
              <a:defRPr sz="720"/>
            </a:lvl5pPr>
            <a:lvl6pPr marL="2194560" lvl="5" indent="-182880" algn="l">
              <a:spcBef>
                <a:spcPts val="144"/>
              </a:spcBef>
              <a:spcAft>
                <a:spcPts val="0"/>
              </a:spcAft>
              <a:buClr>
                <a:schemeClr val="dk1"/>
              </a:buClr>
              <a:buSzPts val="900"/>
              <a:buNone/>
              <a:defRPr sz="720"/>
            </a:lvl6pPr>
            <a:lvl7pPr marL="2560320" lvl="6" indent="-182880" algn="l">
              <a:spcBef>
                <a:spcPts val="144"/>
              </a:spcBef>
              <a:spcAft>
                <a:spcPts val="0"/>
              </a:spcAft>
              <a:buClr>
                <a:schemeClr val="dk1"/>
              </a:buClr>
              <a:buSzPts val="900"/>
              <a:buNone/>
              <a:defRPr sz="720"/>
            </a:lvl7pPr>
            <a:lvl8pPr marL="2926080" lvl="7" indent="-182880" algn="l">
              <a:spcBef>
                <a:spcPts val="144"/>
              </a:spcBef>
              <a:spcAft>
                <a:spcPts val="0"/>
              </a:spcAft>
              <a:buClr>
                <a:schemeClr val="dk1"/>
              </a:buClr>
              <a:buSzPts val="900"/>
              <a:buNone/>
              <a:defRPr sz="720"/>
            </a:lvl8pPr>
            <a:lvl9pPr marL="3291840" lvl="8" indent="-182880" algn="l">
              <a:spcBef>
                <a:spcPts val="144"/>
              </a:spcBef>
              <a:spcAft>
                <a:spcPts val="0"/>
              </a:spcAft>
              <a:buClr>
                <a:schemeClr val="dk1"/>
              </a:buClr>
              <a:buSzPts val="900"/>
              <a:buNone/>
              <a:defRPr sz="720"/>
            </a:lvl9pPr>
          </a:lstStyle>
          <a:p>
            <a:endParaRPr/>
          </a:p>
        </p:txBody>
      </p:sp>
      <p:sp>
        <p:nvSpPr>
          <p:cNvPr id="65" name="Google Shape;65;p22"/>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3979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1847216" y="-201294"/>
            <a:ext cx="3620770" cy="6583680"/>
          </a:xfrm>
          <a:prstGeom prst="rect">
            <a:avLst/>
          </a:prstGeom>
          <a:noFill/>
          <a:ln>
            <a:noFill/>
          </a:ln>
        </p:spPr>
        <p:txBody>
          <a:bodyPr spcFirstLastPara="1" wrap="square" lIns="91425" tIns="45700" rIns="91425" bIns="45700" anchor="t" anchorCtr="0">
            <a:normAutofit/>
          </a:bodyPr>
          <a:lstStyle>
            <a:lvl1pPr marL="365760" lvl="0" indent="-274320" algn="l">
              <a:spcBef>
                <a:spcPts val="288"/>
              </a:spcBef>
              <a:spcAft>
                <a:spcPts val="0"/>
              </a:spcAft>
              <a:buClr>
                <a:schemeClr val="dk1"/>
              </a:buClr>
              <a:buSzPts val="1800"/>
              <a:buChar char="•"/>
              <a:defRPr/>
            </a:lvl1pPr>
            <a:lvl2pPr marL="731520" lvl="1" indent="-274320" algn="l">
              <a:spcBef>
                <a:spcPts val="288"/>
              </a:spcBef>
              <a:spcAft>
                <a:spcPts val="0"/>
              </a:spcAft>
              <a:buClr>
                <a:schemeClr val="dk1"/>
              </a:buClr>
              <a:buSzPts val="1800"/>
              <a:buChar char="–"/>
              <a:defRPr/>
            </a:lvl2pPr>
            <a:lvl3pPr marL="1097280" lvl="2" indent="-274320" algn="l">
              <a:spcBef>
                <a:spcPts val="288"/>
              </a:spcBef>
              <a:spcAft>
                <a:spcPts val="0"/>
              </a:spcAft>
              <a:buClr>
                <a:schemeClr val="dk1"/>
              </a:buClr>
              <a:buSzPts val="1800"/>
              <a:buChar char="•"/>
              <a:defRPr/>
            </a:lvl3pPr>
            <a:lvl4pPr marL="1463040" lvl="3" indent="-274320" algn="l">
              <a:spcBef>
                <a:spcPts val="288"/>
              </a:spcBef>
              <a:spcAft>
                <a:spcPts val="0"/>
              </a:spcAft>
              <a:buClr>
                <a:schemeClr val="dk1"/>
              </a:buClr>
              <a:buSzPts val="1800"/>
              <a:buChar char="–"/>
              <a:defRPr/>
            </a:lvl4pPr>
            <a:lvl5pPr marL="1828800" lvl="4" indent="-274320" algn="l">
              <a:spcBef>
                <a:spcPts val="288"/>
              </a:spcBef>
              <a:spcAft>
                <a:spcPts val="0"/>
              </a:spcAft>
              <a:buClr>
                <a:schemeClr val="dk1"/>
              </a:buClr>
              <a:buSzPts val="1800"/>
              <a:buChar char="»"/>
              <a:defRPr/>
            </a:lvl5pPr>
            <a:lvl6pPr marL="2194560" lvl="5" indent="-274320" algn="l">
              <a:spcBef>
                <a:spcPts val="288"/>
              </a:spcBef>
              <a:spcAft>
                <a:spcPts val="0"/>
              </a:spcAft>
              <a:buClr>
                <a:schemeClr val="dk1"/>
              </a:buClr>
              <a:buSzPts val="1800"/>
              <a:buChar char="•"/>
              <a:defRPr/>
            </a:lvl6pPr>
            <a:lvl7pPr marL="2560320" lvl="6" indent="-274320" algn="l">
              <a:spcBef>
                <a:spcPts val="288"/>
              </a:spcBef>
              <a:spcAft>
                <a:spcPts val="0"/>
              </a:spcAft>
              <a:buClr>
                <a:schemeClr val="dk1"/>
              </a:buClr>
              <a:buSzPts val="1800"/>
              <a:buChar char="•"/>
              <a:defRPr/>
            </a:lvl7pPr>
            <a:lvl8pPr marL="2926080" lvl="7" indent="-274320" algn="l">
              <a:spcBef>
                <a:spcPts val="288"/>
              </a:spcBef>
              <a:spcAft>
                <a:spcPts val="0"/>
              </a:spcAft>
              <a:buClr>
                <a:schemeClr val="dk1"/>
              </a:buClr>
              <a:buSzPts val="1800"/>
              <a:buChar char="•"/>
              <a:defRPr/>
            </a:lvl8pPr>
            <a:lvl9pPr marL="3291840" lvl="8" indent="-274320" algn="l">
              <a:spcBef>
                <a:spcPts val="288"/>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2208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3785871" y="1737361"/>
            <a:ext cx="4681220" cy="164592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433071" y="152400"/>
            <a:ext cx="4681220" cy="4815840"/>
          </a:xfrm>
          <a:prstGeom prst="rect">
            <a:avLst/>
          </a:prstGeom>
          <a:noFill/>
          <a:ln>
            <a:noFill/>
          </a:ln>
        </p:spPr>
        <p:txBody>
          <a:bodyPr spcFirstLastPara="1" wrap="square" lIns="91425" tIns="45700" rIns="91425" bIns="45700" anchor="t" anchorCtr="0">
            <a:normAutofit/>
          </a:bodyPr>
          <a:lstStyle>
            <a:lvl1pPr marL="365760" lvl="0" indent="-274320" algn="l">
              <a:spcBef>
                <a:spcPts val="288"/>
              </a:spcBef>
              <a:spcAft>
                <a:spcPts val="0"/>
              </a:spcAft>
              <a:buClr>
                <a:schemeClr val="dk1"/>
              </a:buClr>
              <a:buSzPts val="1800"/>
              <a:buChar char="•"/>
              <a:defRPr/>
            </a:lvl1pPr>
            <a:lvl2pPr marL="731520" lvl="1" indent="-274320" algn="l">
              <a:spcBef>
                <a:spcPts val="288"/>
              </a:spcBef>
              <a:spcAft>
                <a:spcPts val="0"/>
              </a:spcAft>
              <a:buClr>
                <a:schemeClr val="dk1"/>
              </a:buClr>
              <a:buSzPts val="1800"/>
              <a:buChar char="–"/>
              <a:defRPr/>
            </a:lvl2pPr>
            <a:lvl3pPr marL="1097280" lvl="2" indent="-274320" algn="l">
              <a:spcBef>
                <a:spcPts val="288"/>
              </a:spcBef>
              <a:spcAft>
                <a:spcPts val="0"/>
              </a:spcAft>
              <a:buClr>
                <a:schemeClr val="dk1"/>
              </a:buClr>
              <a:buSzPts val="1800"/>
              <a:buChar char="•"/>
              <a:defRPr/>
            </a:lvl3pPr>
            <a:lvl4pPr marL="1463040" lvl="3" indent="-274320" algn="l">
              <a:spcBef>
                <a:spcPts val="288"/>
              </a:spcBef>
              <a:spcAft>
                <a:spcPts val="0"/>
              </a:spcAft>
              <a:buClr>
                <a:schemeClr val="dk1"/>
              </a:buClr>
              <a:buSzPts val="1800"/>
              <a:buChar char="–"/>
              <a:defRPr/>
            </a:lvl4pPr>
            <a:lvl5pPr marL="1828800" lvl="4" indent="-274320" algn="l">
              <a:spcBef>
                <a:spcPts val="288"/>
              </a:spcBef>
              <a:spcAft>
                <a:spcPts val="0"/>
              </a:spcAft>
              <a:buClr>
                <a:schemeClr val="dk1"/>
              </a:buClr>
              <a:buSzPts val="1800"/>
              <a:buChar char="»"/>
              <a:defRPr/>
            </a:lvl5pPr>
            <a:lvl6pPr marL="2194560" lvl="5" indent="-274320" algn="l">
              <a:spcBef>
                <a:spcPts val="288"/>
              </a:spcBef>
              <a:spcAft>
                <a:spcPts val="0"/>
              </a:spcAft>
              <a:buClr>
                <a:schemeClr val="dk1"/>
              </a:buClr>
              <a:buSzPts val="1800"/>
              <a:buChar char="•"/>
              <a:defRPr/>
            </a:lvl6pPr>
            <a:lvl7pPr marL="2560320" lvl="6" indent="-274320" algn="l">
              <a:spcBef>
                <a:spcPts val="288"/>
              </a:spcBef>
              <a:spcAft>
                <a:spcPts val="0"/>
              </a:spcAft>
              <a:buClr>
                <a:schemeClr val="dk1"/>
              </a:buClr>
              <a:buSzPts val="1800"/>
              <a:buChar char="•"/>
              <a:defRPr/>
            </a:lvl7pPr>
            <a:lvl8pPr marL="2926080" lvl="7" indent="-274320" algn="l">
              <a:spcBef>
                <a:spcPts val="288"/>
              </a:spcBef>
              <a:spcAft>
                <a:spcPts val="0"/>
              </a:spcAft>
              <a:buClr>
                <a:schemeClr val="dk1"/>
              </a:buClr>
              <a:buSzPts val="1800"/>
              <a:buChar char="•"/>
              <a:defRPr/>
            </a:lvl8pPr>
            <a:lvl9pPr marL="3291840" lvl="8" indent="-274320" algn="l">
              <a:spcBef>
                <a:spcPts val="288"/>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1911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alpha val="23921"/>
          </a:schemeClr>
        </a:solidFill>
        <a:effectLst/>
      </p:bgPr>
    </p:bg>
    <p:spTree>
      <p:nvGrpSpPr>
        <p:cNvPr id="1" name="Shape 11"/>
        <p:cNvGrpSpPr/>
        <p:nvPr/>
      </p:nvGrpSpPr>
      <p:grpSpPr>
        <a:xfrm>
          <a:off x="0" y="0"/>
          <a:ext cx="0" cy="0"/>
          <a:chOff x="0" y="0"/>
          <a:chExt cx="0" cy="0"/>
        </a:xfrm>
      </p:grpSpPr>
      <p:cxnSp>
        <p:nvCxnSpPr>
          <p:cNvPr id="12" name="Google Shape;12;p11"/>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
        <p:nvSpPr>
          <p:cNvPr id="13" name="Google Shape;13;p11"/>
          <p:cNvSpPr txBox="1">
            <a:spLocks noGrp="1"/>
          </p:cNvSpPr>
          <p:nvPr>
            <p:ph type="body" idx="1"/>
          </p:nvPr>
        </p:nvSpPr>
        <p:spPr>
          <a:xfrm>
            <a:off x="6330462" y="1828705"/>
            <a:ext cx="5023338" cy="3919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1"/>
          <p:cNvSpPr txBox="1">
            <a:spLocks noGrp="1"/>
          </p:cNvSpPr>
          <p:nvPr>
            <p:ph type="title"/>
          </p:nvPr>
        </p:nvSpPr>
        <p:spPr>
          <a:xfrm>
            <a:off x="814094" y="591096"/>
            <a:ext cx="9474749"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body" idx="2"/>
          </p:nvPr>
        </p:nvSpPr>
        <p:spPr>
          <a:xfrm>
            <a:off x="838200" y="2303376"/>
            <a:ext cx="5257800" cy="34240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 name="Google Shape;16;p11"/>
          <p:cNvSpPr txBox="1">
            <a:spLocks noGrp="1"/>
          </p:cNvSpPr>
          <p:nvPr>
            <p:ph type="body" idx="3"/>
          </p:nvPr>
        </p:nvSpPr>
        <p:spPr>
          <a:xfrm>
            <a:off x="831850" y="1861693"/>
            <a:ext cx="5257800" cy="3587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600"/>
              <a:buNone/>
              <a:defRPr sz="1600" b="1" i="0">
                <a:solidFill>
                  <a:srgbClr val="009F9E"/>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7" name="Google Shape;17;p1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spTree>
    <p:extLst>
      <p:ext uri="{BB962C8B-B14F-4D97-AF65-F5344CB8AC3E}">
        <p14:creationId xmlns:p14="http://schemas.microsoft.com/office/powerpoint/2010/main" val="2121735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9B7B-D128-D3B9-41A1-F8F559B3BD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2C3B6F-15B3-B39B-72CB-0E1067879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015B9-6F94-6C75-1C9A-5B1F8AC378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2B314C-0BA0-32A6-23F8-076B78A9A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A5559-701C-F745-F1AB-25E061C49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E0F11D-7E25-10B7-0B08-7CFF097C3E63}"/>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8" name="Footer Placeholder 7">
            <a:extLst>
              <a:ext uri="{FF2B5EF4-FFF2-40B4-BE49-F238E27FC236}">
                <a16:creationId xmlns:a16="http://schemas.microsoft.com/office/drawing/2014/main" id="{C7874DDF-4252-9F53-E170-7ADB5F794B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37913D-4D18-BE70-E6E1-FB224C5D289A}"/>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025640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6879102" y="263559"/>
            <a:ext cx="5312898" cy="6594442"/>
          </a:xfrm>
          <a:prstGeom prst="rect">
            <a:avLst/>
          </a:prstGeom>
          <a:noFill/>
          <a:ln>
            <a:noFill/>
          </a:ln>
        </p:spPr>
      </p:pic>
      <p:sp>
        <p:nvSpPr>
          <p:cNvPr id="34" name="Google Shape;34;p13"/>
          <p:cNvSpPr txBox="1">
            <a:spLocks noGrp="1"/>
          </p:cNvSpPr>
          <p:nvPr>
            <p:ph type="title"/>
          </p:nvPr>
        </p:nvSpPr>
        <p:spPr>
          <a:xfrm>
            <a:off x="809679" y="701364"/>
            <a:ext cx="7785847" cy="6942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1828" y="2414412"/>
            <a:ext cx="7337612" cy="3505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831828" y="1932822"/>
            <a:ext cx="7337612" cy="432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800"/>
              <a:buNone/>
              <a:defRPr sz="1800" b="1" i="0">
                <a:solidFill>
                  <a:srgbClr val="009F9E"/>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3"/>
          <p:cNvPicPr preferRelativeResize="0"/>
          <p:nvPr/>
        </p:nvPicPr>
        <p:blipFill rotWithShape="1">
          <a:blip r:embed="rId3" cstate="email">
            <a:alphaModFix amt="10000"/>
            <a:extLst>
              <a:ext uri="{28A0092B-C50C-407E-A947-70E740481C1C}">
                <a14:useLocalDpi xmlns:a14="http://schemas.microsoft.com/office/drawing/2010/main"/>
              </a:ext>
            </a:extLst>
          </a:blip>
          <a:srcRect/>
          <a:stretch/>
        </p:blipFill>
        <p:spPr>
          <a:xfrm>
            <a:off x="10447972" y="1996513"/>
            <a:ext cx="2373217" cy="1331317"/>
          </a:xfrm>
          <a:prstGeom prst="rect">
            <a:avLst/>
          </a:prstGeom>
          <a:noFill/>
          <a:ln>
            <a:noFill/>
          </a:ln>
        </p:spPr>
      </p:pic>
      <p:pic>
        <p:nvPicPr>
          <p:cNvPr id="38" name="Google Shape;38;p13"/>
          <p:cNvPicPr preferRelativeResize="0"/>
          <p:nvPr/>
        </p:nvPicPr>
        <p:blipFill rotWithShape="1">
          <a:blip r:embed="rId4" cstate="email">
            <a:alphaModFix amt="10000"/>
            <a:extLst>
              <a:ext uri="{28A0092B-C50C-407E-A947-70E740481C1C}">
                <a14:useLocalDpi xmlns:a14="http://schemas.microsoft.com/office/drawing/2010/main"/>
              </a:ext>
            </a:extLst>
          </a:blip>
          <a:srcRect/>
          <a:stretch/>
        </p:blipFill>
        <p:spPr>
          <a:xfrm>
            <a:off x="9984913" y="1473609"/>
            <a:ext cx="1499949" cy="841435"/>
          </a:xfrm>
          <a:prstGeom prst="rect">
            <a:avLst/>
          </a:prstGeom>
          <a:noFill/>
          <a:ln>
            <a:noFill/>
          </a:ln>
        </p:spPr>
      </p:pic>
      <p:pic>
        <p:nvPicPr>
          <p:cNvPr id="39" name="Google Shape;39;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cxnSp>
        <p:nvCxnSpPr>
          <p:cNvPr id="40" name="Google Shape;40;p13"/>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Tree>
    <p:extLst>
      <p:ext uri="{BB962C8B-B14F-4D97-AF65-F5344CB8AC3E}">
        <p14:creationId xmlns:p14="http://schemas.microsoft.com/office/powerpoint/2010/main" val="410900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rgbClr val="009F9E"/>
        </a:solidFill>
        <a:effectLst/>
      </p:bgPr>
    </p:bg>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808701" y="568349"/>
            <a:ext cx="9448223"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4"/>
          <p:cNvSpPr txBox="1">
            <a:spLocks noGrp="1"/>
          </p:cNvSpPr>
          <p:nvPr>
            <p:ph type="body" idx="1"/>
          </p:nvPr>
        </p:nvSpPr>
        <p:spPr>
          <a:xfrm>
            <a:off x="815051" y="1792576"/>
            <a:ext cx="5257800"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4" name="Google Shape;44;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2203" y="252497"/>
            <a:ext cx="966029" cy="720488"/>
          </a:xfrm>
          <a:prstGeom prst="rect">
            <a:avLst/>
          </a:prstGeom>
          <a:noFill/>
          <a:ln>
            <a:noFill/>
          </a:ln>
        </p:spPr>
      </p:pic>
      <p:cxnSp>
        <p:nvCxnSpPr>
          <p:cNvPr id="45" name="Google Shape;45;p14"/>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pic>
        <p:nvPicPr>
          <p:cNvPr id="46" name="Google Shape;46;p14" descr="A picture containing icon&#10;&#10;Description automatically generated"/>
          <p:cNvPicPr preferRelativeResize="0"/>
          <p:nvPr/>
        </p:nvPicPr>
        <p:blipFill rotWithShape="1">
          <a:blip r:embed="rId3" cstate="email">
            <a:alphaModFix amt="40000"/>
            <a:extLst>
              <a:ext uri="{28A0092B-C50C-407E-A947-70E740481C1C}">
                <a14:useLocalDpi xmlns:a14="http://schemas.microsoft.com/office/drawing/2010/main"/>
              </a:ext>
            </a:extLst>
          </a:blip>
          <a:srcRect/>
          <a:stretch/>
        </p:blipFill>
        <p:spPr>
          <a:xfrm>
            <a:off x="7849805" y="4590534"/>
            <a:ext cx="2407119" cy="999880"/>
          </a:xfrm>
          <a:prstGeom prst="rect">
            <a:avLst/>
          </a:prstGeom>
          <a:noFill/>
          <a:ln>
            <a:noFill/>
          </a:ln>
        </p:spPr>
      </p:pic>
      <p:pic>
        <p:nvPicPr>
          <p:cNvPr id="47" name="Google Shape;47;p14" descr="A picture containing icon&#10;&#10;Description automatically generated"/>
          <p:cNvPicPr preferRelativeResize="0"/>
          <p:nvPr/>
        </p:nvPicPr>
        <p:blipFill rotWithShape="1">
          <a:blip r:embed="rId4" cstate="email">
            <a:alphaModFix amt="40000"/>
            <a:extLst>
              <a:ext uri="{28A0092B-C50C-407E-A947-70E740481C1C}">
                <a14:useLocalDpi xmlns:a14="http://schemas.microsoft.com/office/drawing/2010/main"/>
              </a:ext>
            </a:extLst>
          </a:blip>
          <a:srcRect/>
          <a:stretch/>
        </p:blipFill>
        <p:spPr>
          <a:xfrm>
            <a:off x="8927362" y="3968963"/>
            <a:ext cx="1750414" cy="727095"/>
          </a:xfrm>
          <a:prstGeom prst="rect">
            <a:avLst/>
          </a:prstGeom>
          <a:noFill/>
          <a:ln>
            <a:noFill/>
          </a:ln>
        </p:spPr>
      </p:pic>
      <p:pic>
        <p:nvPicPr>
          <p:cNvPr id="48" name="Google Shape;48;p14" descr="A picture containing icon&#10;&#10;Description automatically generated"/>
          <p:cNvPicPr preferRelativeResize="0"/>
          <p:nvPr/>
        </p:nvPicPr>
        <p:blipFill rotWithShape="1">
          <a:blip r:embed="rId5" cstate="email">
            <a:alphaModFix amt="40000"/>
            <a:extLst>
              <a:ext uri="{28A0092B-C50C-407E-A947-70E740481C1C}">
                <a14:useLocalDpi xmlns:a14="http://schemas.microsoft.com/office/drawing/2010/main"/>
              </a:ext>
            </a:extLst>
          </a:blip>
          <a:srcRect/>
          <a:stretch/>
        </p:blipFill>
        <p:spPr>
          <a:xfrm>
            <a:off x="9983767" y="4363379"/>
            <a:ext cx="2208234" cy="1427029"/>
          </a:xfrm>
          <a:prstGeom prst="rect">
            <a:avLst/>
          </a:prstGeom>
          <a:noFill/>
          <a:ln>
            <a:noFill/>
          </a:ln>
        </p:spPr>
      </p:pic>
      <p:sp>
        <p:nvSpPr>
          <p:cNvPr id="49" name="Google Shape;49;p14"/>
          <p:cNvSpPr txBox="1">
            <a:spLocks noGrp="1"/>
          </p:cNvSpPr>
          <p:nvPr>
            <p:ph type="body" idx="2"/>
          </p:nvPr>
        </p:nvSpPr>
        <p:spPr>
          <a:xfrm>
            <a:off x="6330462" y="1792576"/>
            <a:ext cx="5023338" cy="38879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8740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rgbClr val="165361"/>
        </a:solidFill>
        <a:effectLst/>
      </p:bgPr>
    </p:bg>
    <p:spTree>
      <p:nvGrpSpPr>
        <p:cNvPr id="1" name="Shape 50"/>
        <p:cNvGrpSpPr/>
        <p:nvPr/>
      </p:nvGrpSpPr>
      <p:grpSpPr>
        <a:xfrm>
          <a:off x="0" y="0"/>
          <a:ext cx="0" cy="0"/>
          <a:chOff x="0" y="0"/>
          <a:chExt cx="0" cy="0"/>
        </a:xfrm>
      </p:grpSpPr>
      <p:sp>
        <p:nvSpPr>
          <p:cNvPr id="51" name="Google Shape;51;p15"/>
          <p:cNvSpPr txBox="1">
            <a:spLocks noGrp="1"/>
          </p:cNvSpPr>
          <p:nvPr>
            <p:ph type="title"/>
          </p:nvPr>
        </p:nvSpPr>
        <p:spPr>
          <a:xfrm>
            <a:off x="808701" y="582204"/>
            <a:ext cx="9448223"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5"/>
          <p:cNvSpPr txBox="1">
            <a:spLocks noGrp="1"/>
          </p:cNvSpPr>
          <p:nvPr>
            <p:ph type="body" idx="1"/>
          </p:nvPr>
        </p:nvSpPr>
        <p:spPr>
          <a:xfrm>
            <a:off x="815051" y="1792576"/>
            <a:ext cx="5257800"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15"/>
          <p:cNvSpPr txBox="1">
            <a:spLocks noGrp="1"/>
          </p:cNvSpPr>
          <p:nvPr>
            <p:ph type="body" idx="2"/>
          </p:nvPr>
        </p:nvSpPr>
        <p:spPr>
          <a:xfrm>
            <a:off x="6307313" y="1792576"/>
            <a:ext cx="5023338"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 name="Google Shape;54;p15"/>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pic>
        <p:nvPicPr>
          <p:cNvPr id="55" name="Google Shape;55;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2203" y="252497"/>
            <a:ext cx="966029" cy="720488"/>
          </a:xfrm>
          <a:prstGeom prst="rect">
            <a:avLst/>
          </a:prstGeom>
          <a:noFill/>
          <a:ln>
            <a:noFill/>
          </a:ln>
        </p:spPr>
      </p:pic>
    </p:spTree>
    <p:extLst>
      <p:ext uri="{BB962C8B-B14F-4D97-AF65-F5344CB8AC3E}">
        <p14:creationId xmlns:p14="http://schemas.microsoft.com/office/powerpoint/2010/main" val="2398625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7_Section Header">
  <p:cSld name="7_Section Header">
    <p:bg>
      <p:bgPr>
        <a:solidFill>
          <a:srgbClr val="03A8C8"/>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808701" y="582204"/>
            <a:ext cx="9448223"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6"/>
          <p:cNvSpPr txBox="1">
            <a:spLocks noGrp="1"/>
          </p:cNvSpPr>
          <p:nvPr>
            <p:ph type="body" idx="1"/>
          </p:nvPr>
        </p:nvSpPr>
        <p:spPr>
          <a:xfrm>
            <a:off x="815051" y="1792576"/>
            <a:ext cx="5257800"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p16"/>
          <p:cNvSpPr txBox="1">
            <a:spLocks noGrp="1"/>
          </p:cNvSpPr>
          <p:nvPr>
            <p:ph type="body" idx="2"/>
          </p:nvPr>
        </p:nvSpPr>
        <p:spPr>
          <a:xfrm>
            <a:off x="6307313" y="1792576"/>
            <a:ext cx="5023338" cy="38327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 name="Google Shape;60;p16"/>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pic>
        <p:nvPicPr>
          <p:cNvPr id="61" name="Google Shape;61;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2203" y="252497"/>
            <a:ext cx="966029" cy="720488"/>
          </a:xfrm>
          <a:prstGeom prst="rect">
            <a:avLst/>
          </a:prstGeom>
          <a:noFill/>
          <a:ln>
            <a:noFill/>
          </a:ln>
        </p:spPr>
      </p:pic>
    </p:spTree>
    <p:extLst>
      <p:ext uri="{BB962C8B-B14F-4D97-AF65-F5344CB8AC3E}">
        <p14:creationId xmlns:p14="http://schemas.microsoft.com/office/powerpoint/2010/main" val="3171533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009F9E"/>
        </a:solidFill>
        <a:effectLst/>
      </p:bgPr>
    </p:bg>
    <p:spTree>
      <p:nvGrpSpPr>
        <p:cNvPr id="1" name="Shape 68"/>
        <p:cNvGrpSpPr/>
        <p:nvPr/>
      </p:nvGrpSpPr>
      <p:grpSpPr>
        <a:xfrm>
          <a:off x="0" y="0"/>
          <a:ext cx="0" cy="0"/>
          <a:chOff x="0" y="0"/>
          <a:chExt cx="0" cy="0"/>
        </a:xfrm>
      </p:grpSpPr>
      <p:sp>
        <p:nvSpPr>
          <p:cNvPr id="69" name="Google Shape;69;p18"/>
          <p:cNvSpPr/>
          <p:nvPr/>
        </p:nvSpPr>
        <p:spPr>
          <a:xfrm>
            <a:off x="-1" y="6051775"/>
            <a:ext cx="12192001" cy="806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18"/>
          <p:cNvSpPr txBox="1">
            <a:spLocks noGrp="1"/>
          </p:cNvSpPr>
          <p:nvPr>
            <p:ph type="body" idx="1"/>
          </p:nvPr>
        </p:nvSpPr>
        <p:spPr>
          <a:xfrm>
            <a:off x="3953760" y="4231076"/>
            <a:ext cx="4249701" cy="72497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18"/>
          <p:cNvGrpSpPr/>
          <p:nvPr/>
        </p:nvGrpSpPr>
        <p:grpSpPr>
          <a:xfrm>
            <a:off x="5568799" y="6367524"/>
            <a:ext cx="3631041" cy="365125"/>
            <a:chOff x="7780128" y="6243785"/>
            <a:chExt cx="4190637" cy="421396"/>
          </a:xfrm>
        </p:grpSpPr>
        <p:pic>
          <p:nvPicPr>
            <p:cNvPr id="72" name="Google Shape;72;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780128" y="6280925"/>
              <a:ext cx="1363870" cy="347115"/>
            </a:xfrm>
            <a:prstGeom prst="rect">
              <a:avLst/>
            </a:prstGeom>
            <a:noFill/>
            <a:ln>
              <a:noFill/>
            </a:ln>
          </p:spPr>
        </p:pic>
        <p:pic>
          <p:nvPicPr>
            <p:cNvPr id="73" name="Google Shape;73;p18" descr="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65233" y="6243785"/>
              <a:ext cx="2605532" cy="421396"/>
            </a:xfrm>
            <a:prstGeom prst="rect">
              <a:avLst/>
            </a:prstGeom>
            <a:noFill/>
            <a:ln>
              <a:noFill/>
            </a:ln>
          </p:spPr>
        </p:pic>
      </p:grpSp>
      <p:pic>
        <p:nvPicPr>
          <p:cNvPr id="74" name="Google Shape;74;p18" descr="Logo, company nam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84863" y="6188847"/>
            <a:ext cx="520323" cy="520323"/>
          </a:xfrm>
          <a:prstGeom prst="rect">
            <a:avLst/>
          </a:prstGeom>
          <a:noFill/>
          <a:ln>
            <a:noFill/>
          </a:ln>
        </p:spPr>
      </p:pic>
      <p:pic>
        <p:nvPicPr>
          <p:cNvPr id="75" name="Google Shape;75;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953760" y="668885"/>
            <a:ext cx="4249701" cy="3169529"/>
          </a:xfrm>
          <a:prstGeom prst="rect">
            <a:avLst/>
          </a:prstGeom>
          <a:noFill/>
          <a:ln>
            <a:noFill/>
          </a:ln>
        </p:spPr>
      </p:pic>
      <p:pic>
        <p:nvPicPr>
          <p:cNvPr id="76" name="Google Shape;76;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403761" y="6367525"/>
            <a:ext cx="1930452" cy="341646"/>
          </a:xfrm>
          <a:prstGeom prst="rect">
            <a:avLst/>
          </a:prstGeom>
          <a:noFill/>
          <a:ln>
            <a:noFill/>
          </a:ln>
        </p:spPr>
      </p:pic>
      <p:sp>
        <p:nvSpPr>
          <p:cNvPr id="77" name="Google Shape;77;p18"/>
          <p:cNvSpPr txBox="1"/>
          <p:nvPr/>
        </p:nvSpPr>
        <p:spPr>
          <a:xfrm>
            <a:off x="3577726" y="3618260"/>
            <a:ext cx="5001768"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www.ECOWind.uk  |  Champions@ECOWind.uk</a:t>
            </a:r>
            <a:endParaRPr/>
          </a:p>
        </p:txBody>
      </p:sp>
      <p:sp>
        <p:nvSpPr>
          <p:cNvPr id="78" name="Google Shape;78;p18"/>
          <p:cNvSpPr>
            <a:spLocks noGrp="1"/>
          </p:cNvSpPr>
          <p:nvPr>
            <p:ph type="pic" idx="2"/>
          </p:nvPr>
        </p:nvSpPr>
        <p:spPr>
          <a:xfrm>
            <a:off x="186814" y="6125592"/>
            <a:ext cx="1446677" cy="657858"/>
          </a:xfrm>
          <a:prstGeom prst="rect">
            <a:avLst/>
          </a:prstGeom>
          <a:noFill/>
          <a:ln>
            <a:noFill/>
          </a:ln>
        </p:spPr>
      </p:sp>
      <p:sp>
        <p:nvSpPr>
          <p:cNvPr id="79" name="Google Shape;79;p18"/>
          <p:cNvSpPr>
            <a:spLocks noGrp="1"/>
          </p:cNvSpPr>
          <p:nvPr>
            <p:ph type="pic" idx="3"/>
          </p:nvPr>
        </p:nvSpPr>
        <p:spPr>
          <a:xfrm>
            <a:off x="1853300" y="6125592"/>
            <a:ext cx="1446677" cy="657858"/>
          </a:xfrm>
          <a:prstGeom prst="rect">
            <a:avLst/>
          </a:prstGeom>
          <a:noFill/>
          <a:ln>
            <a:noFill/>
          </a:ln>
        </p:spPr>
      </p:sp>
      <p:sp>
        <p:nvSpPr>
          <p:cNvPr id="80" name="Google Shape;80;p18"/>
          <p:cNvSpPr>
            <a:spLocks noGrp="1"/>
          </p:cNvSpPr>
          <p:nvPr>
            <p:ph type="pic" idx="4"/>
          </p:nvPr>
        </p:nvSpPr>
        <p:spPr>
          <a:xfrm>
            <a:off x="3491669" y="6125592"/>
            <a:ext cx="1446677" cy="657858"/>
          </a:xfrm>
          <a:prstGeom prst="rect">
            <a:avLst/>
          </a:prstGeom>
          <a:noFill/>
          <a:ln>
            <a:noFill/>
          </a:ln>
        </p:spPr>
      </p:sp>
    </p:spTree>
    <p:extLst>
      <p:ext uri="{BB962C8B-B14F-4D97-AF65-F5344CB8AC3E}">
        <p14:creationId xmlns:p14="http://schemas.microsoft.com/office/powerpoint/2010/main" val="3241907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E4B8-616F-811E-FC26-BA126D94F1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B0B34A-4E62-EBF5-5584-D16DCF353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34DF54-C745-8BF6-9E1C-90C28678D795}"/>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5" name="Footer Placeholder 4">
            <a:extLst>
              <a:ext uri="{FF2B5EF4-FFF2-40B4-BE49-F238E27FC236}">
                <a16:creationId xmlns:a16="http://schemas.microsoft.com/office/drawing/2014/main" id="{BC2AA4D4-19D7-2047-E642-BCAFF3ED2D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C294A8-14CE-4D50-A51F-B18206944AB4}"/>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3561329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6543-0C6D-8552-A53B-C468E7564D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71CBB8-5629-FB0B-86C8-7F676CE1B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062655-362F-A816-A4F2-FA9E7323CCE9}"/>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5" name="Footer Placeholder 4">
            <a:extLst>
              <a:ext uri="{FF2B5EF4-FFF2-40B4-BE49-F238E27FC236}">
                <a16:creationId xmlns:a16="http://schemas.microsoft.com/office/drawing/2014/main" id="{7C9B3AF7-9666-6979-8E28-0EE39D1970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6D5B8-5F05-5FC1-5D9A-F27FF68428BE}"/>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541002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C39A-D3E9-3666-F47A-0A48EBB49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1FE92A-CB17-D68B-48A3-21273E9D7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3F7BD-43EB-728C-3B4B-64B6DC7651E8}"/>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5" name="Footer Placeholder 4">
            <a:extLst>
              <a:ext uri="{FF2B5EF4-FFF2-40B4-BE49-F238E27FC236}">
                <a16:creationId xmlns:a16="http://schemas.microsoft.com/office/drawing/2014/main" id="{333D90F4-B6BA-7ACB-E1B8-5564EA9D6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26754E-A01E-FC41-9EB3-C95B39983833}"/>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2746424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FFB0-B142-ECCD-B02C-6BDFA0AD0D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9CC78D-BCDB-DB54-BFAC-42670B770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2E96EF-8F69-580F-69D0-D26172AD28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3900BE-3994-9FAD-41E6-9D96CC263C80}"/>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6" name="Footer Placeholder 5">
            <a:extLst>
              <a:ext uri="{FF2B5EF4-FFF2-40B4-BE49-F238E27FC236}">
                <a16:creationId xmlns:a16="http://schemas.microsoft.com/office/drawing/2014/main" id="{2B6CEA35-9488-4736-EE90-54E10EDC91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0FB568-EEFB-84FA-DEF7-56676C6A0297}"/>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2737809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BD5B-6986-1E73-4D34-892CD284A0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A3457D-BB9C-E52F-EF4C-55E7DEBD5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94F982-C046-9866-99DD-AABDB291D7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986190-D90E-0362-59AD-E8E865176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1F50C-504C-2562-053F-5AF932724D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4755E4-7CE5-9D38-88C9-1DDE1C8140D5}"/>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8" name="Footer Placeholder 7">
            <a:extLst>
              <a:ext uri="{FF2B5EF4-FFF2-40B4-BE49-F238E27FC236}">
                <a16:creationId xmlns:a16="http://schemas.microsoft.com/office/drawing/2014/main" id="{182CB265-70B7-0D13-6915-8FF1952B83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002AC5-C147-F2EF-7032-7D03A3699A46}"/>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369711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5212-57BB-A6FC-DEE9-2560A771DA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E8E21-F4AB-E25D-B7B0-31C7AEAA7718}"/>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4" name="Footer Placeholder 3">
            <a:extLst>
              <a:ext uri="{FF2B5EF4-FFF2-40B4-BE49-F238E27FC236}">
                <a16:creationId xmlns:a16="http://schemas.microsoft.com/office/drawing/2014/main" id="{374663A4-F9E3-98EA-D9AC-DA5C40CB85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92E6E5-5C21-89C7-6E6A-7EE8C36DC031}"/>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3262271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D7B4-594A-9603-1CB0-093C4BDCCB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685C2D-5DDB-5879-19C8-DD6F6A33657F}"/>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4" name="Footer Placeholder 3">
            <a:extLst>
              <a:ext uri="{FF2B5EF4-FFF2-40B4-BE49-F238E27FC236}">
                <a16:creationId xmlns:a16="http://schemas.microsoft.com/office/drawing/2014/main" id="{24A2EA0F-6883-3190-6F2A-7B60C99A88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F8D859-CE15-A99F-84CF-09F91BD1B93A}"/>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3535087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04030-1EF7-464D-47E9-D8E22B9E7A98}"/>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3" name="Footer Placeholder 2">
            <a:extLst>
              <a:ext uri="{FF2B5EF4-FFF2-40B4-BE49-F238E27FC236}">
                <a16:creationId xmlns:a16="http://schemas.microsoft.com/office/drawing/2014/main" id="{53A404C1-5EED-E586-E6D1-BDC7CC109D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262765-6E94-E940-1778-CC1119678460}"/>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1438464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EE75C-60DF-9FB8-DE3C-017641559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1D36F7-359A-7C64-B2F3-9F87FAC63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730BC2-B801-F783-69E7-B5069E142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6DFEC-37CF-C6EF-7904-0DBF8A706878}"/>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6" name="Footer Placeholder 5">
            <a:extLst>
              <a:ext uri="{FF2B5EF4-FFF2-40B4-BE49-F238E27FC236}">
                <a16:creationId xmlns:a16="http://schemas.microsoft.com/office/drawing/2014/main" id="{8289ED4F-F077-44F4-F31C-9ED38007D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49CB58-517F-841C-A12F-FCFAA1DD7B91}"/>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737481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DFB5-3137-4A26-D8B8-A8CEF34B3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28F814-865E-F927-CAE8-E5F067D838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5B5E44-FF72-FCA4-02ED-66938288D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66022-5C5E-B12B-382F-F402A7BCE549}"/>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6" name="Footer Placeholder 5">
            <a:extLst>
              <a:ext uri="{FF2B5EF4-FFF2-40B4-BE49-F238E27FC236}">
                <a16:creationId xmlns:a16="http://schemas.microsoft.com/office/drawing/2014/main" id="{31A549F5-4C14-24BC-3922-FEFC613296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E2519F-F7CC-6930-1E14-603D5B174072}"/>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1070161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3B23-ED42-50BF-A64A-3765AE701E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554BC9-A2B4-0145-DF53-A18A271A2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0951DF-E721-D833-308B-A81D777D09C3}"/>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5" name="Footer Placeholder 4">
            <a:extLst>
              <a:ext uri="{FF2B5EF4-FFF2-40B4-BE49-F238E27FC236}">
                <a16:creationId xmlns:a16="http://schemas.microsoft.com/office/drawing/2014/main" id="{9B29D0F6-6A07-5312-7ECB-C40BF5C8D5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3E838F-3FCB-E045-99FC-A53DE19C4DFC}"/>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987347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EE17F-CFD5-665C-5750-5356A84125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874ADB-6C63-6899-211E-F2CD29A20E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3A10F6-5D73-9923-7EB6-B4E55E60A072}"/>
              </a:ext>
            </a:extLst>
          </p:cNvPr>
          <p:cNvSpPr>
            <a:spLocks noGrp="1"/>
          </p:cNvSpPr>
          <p:nvPr>
            <p:ph type="dt" sz="half" idx="10"/>
          </p:nvPr>
        </p:nvSpPr>
        <p:spPr/>
        <p:txBody>
          <a:bodyPr/>
          <a:lstStyle/>
          <a:p>
            <a:fld id="{D835CAB2-4B07-4FF5-828E-033B4D6B773E}" type="datetimeFigureOut">
              <a:rPr lang="en-GB" smtClean="0"/>
              <a:t>10/01/2025</a:t>
            </a:fld>
            <a:endParaRPr lang="en-GB"/>
          </a:p>
        </p:txBody>
      </p:sp>
      <p:sp>
        <p:nvSpPr>
          <p:cNvPr id="5" name="Footer Placeholder 4">
            <a:extLst>
              <a:ext uri="{FF2B5EF4-FFF2-40B4-BE49-F238E27FC236}">
                <a16:creationId xmlns:a16="http://schemas.microsoft.com/office/drawing/2014/main" id="{A725FB2F-C216-A9EF-5F0C-C7840DBF3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05CDC-9E46-EAB2-5C4A-3B8F3F55A5B8}"/>
              </a:ext>
            </a:extLst>
          </p:cNvPr>
          <p:cNvSpPr>
            <a:spLocks noGrp="1"/>
          </p:cNvSpPr>
          <p:nvPr>
            <p:ph type="sldNum" sz="quarter" idx="12"/>
          </p:nvPr>
        </p:nvSpPr>
        <p:spPr/>
        <p:txBody>
          <a:bodyPr/>
          <a:lstStyle/>
          <a:p>
            <a:fld id="{632DE7C8-137A-43F0-A589-A241D260401C}" type="slidenum">
              <a:rPr lang="en-GB" smtClean="0"/>
              <a:t>‹#›</a:t>
            </a:fld>
            <a:endParaRPr lang="en-GB"/>
          </a:p>
        </p:txBody>
      </p:sp>
    </p:spTree>
    <p:extLst>
      <p:ext uri="{BB962C8B-B14F-4D97-AF65-F5344CB8AC3E}">
        <p14:creationId xmlns:p14="http://schemas.microsoft.com/office/powerpoint/2010/main" val="375790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6879102" y="263559"/>
            <a:ext cx="5312898" cy="6594442"/>
          </a:xfrm>
          <a:prstGeom prst="rect">
            <a:avLst/>
          </a:prstGeom>
          <a:noFill/>
          <a:ln>
            <a:noFill/>
          </a:ln>
        </p:spPr>
      </p:pic>
      <p:sp>
        <p:nvSpPr>
          <p:cNvPr id="34" name="Google Shape;34;p13"/>
          <p:cNvSpPr txBox="1">
            <a:spLocks noGrp="1"/>
          </p:cNvSpPr>
          <p:nvPr>
            <p:ph type="title"/>
          </p:nvPr>
        </p:nvSpPr>
        <p:spPr>
          <a:xfrm>
            <a:off x="809679" y="701364"/>
            <a:ext cx="7785847" cy="6942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1828" y="2414412"/>
            <a:ext cx="7337612" cy="3505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831828" y="1932822"/>
            <a:ext cx="7337612" cy="432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800"/>
              <a:buNone/>
              <a:defRPr sz="1800" b="1" i="0">
                <a:solidFill>
                  <a:srgbClr val="009F9E"/>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3"/>
          <p:cNvPicPr preferRelativeResize="0"/>
          <p:nvPr/>
        </p:nvPicPr>
        <p:blipFill rotWithShape="1">
          <a:blip r:embed="rId3" cstate="email">
            <a:alphaModFix amt="10000"/>
            <a:extLst>
              <a:ext uri="{28A0092B-C50C-407E-A947-70E740481C1C}">
                <a14:useLocalDpi xmlns:a14="http://schemas.microsoft.com/office/drawing/2010/main"/>
              </a:ext>
            </a:extLst>
          </a:blip>
          <a:srcRect/>
          <a:stretch/>
        </p:blipFill>
        <p:spPr>
          <a:xfrm>
            <a:off x="10447972" y="1996513"/>
            <a:ext cx="2373217" cy="1331317"/>
          </a:xfrm>
          <a:prstGeom prst="rect">
            <a:avLst/>
          </a:prstGeom>
          <a:noFill/>
          <a:ln>
            <a:noFill/>
          </a:ln>
        </p:spPr>
      </p:pic>
      <p:pic>
        <p:nvPicPr>
          <p:cNvPr id="38" name="Google Shape;38;p13"/>
          <p:cNvPicPr preferRelativeResize="0"/>
          <p:nvPr/>
        </p:nvPicPr>
        <p:blipFill rotWithShape="1">
          <a:blip r:embed="rId4" cstate="email">
            <a:alphaModFix amt="10000"/>
            <a:extLst>
              <a:ext uri="{28A0092B-C50C-407E-A947-70E740481C1C}">
                <a14:useLocalDpi xmlns:a14="http://schemas.microsoft.com/office/drawing/2010/main"/>
              </a:ext>
            </a:extLst>
          </a:blip>
          <a:srcRect/>
          <a:stretch/>
        </p:blipFill>
        <p:spPr>
          <a:xfrm>
            <a:off x="9984913" y="1473609"/>
            <a:ext cx="1499949" cy="841435"/>
          </a:xfrm>
          <a:prstGeom prst="rect">
            <a:avLst/>
          </a:prstGeom>
          <a:noFill/>
          <a:ln>
            <a:noFill/>
          </a:ln>
        </p:spPr>
      </p:pic>
      <p:pic>
        <p:nvPicPr>
          <p:cNvPr id="39" name="Google Shape;39;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cxnSp>
        <p:nvCxnSpPr>
          <p:cNvPr id="40" name="Google Shape;40;p13"/>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Tree>
    <p:extLst>
      <p:ext uri="{BB962C8B-B14F-4D97-AF65-F5344CB8AC3E}">
        <p14:creationId xmlns:p14="http://schemas.microsoft.com/office/powerpoint/2010/main" val="647826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7CA5-8F7E-1C2F-C294-D636A08943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DEF9D1-3C0E-6701-1513-3D1B335E7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5A6A45-FE32-362F-E55E-5F62DB1A1DBD}"/>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5" name="Footer Placeholder 4">
            <a:extLst>
              <a:ext uri="{FF2B5EF4-FFF2-40B4-BE49-F238E27FC236}">
                <a16:creationId xmlns:a16="http://schemas.microsoft.com/office/drawing/2014/main" id="{DB7671E7-815E-1271-AD3A-022DE0C293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80E789-95FF-D65F-AFA7-424D134F3A16}"/>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39768699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82C4-0521-757E-F149-4D57E37FEE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F6C9BF-4A2A-5676-66A5-BA2A60C27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6E9D4F-8A19-5325-B142-DB039483D8E7}"/>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5" name="Footer Placeholder 4">
            <a:extLst>
              <a:ext uri="{FF2B5EF4-FFF2-40B4-BE49-F238E27FC236}">
                <a16:creationId xmlns:a16="http://schemas.microsoft.com/office/drawing/2014/main" id="{D3D7D7C1-FA55-DB8A-1267-3CBF15978E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63E08E-766A-17CC-6A5A-ED9D6CF58627}"/>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1631404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EE05-AE00-E8DC-AF69-CCC18CC8E4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9FB37B-8332-30E4-984C-1A955BB689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35296-0B06-12D2-6099-A5A107260C03}"/>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5" name="Footer Placeholder 4">
            <a:extLst>
              <a:ext uri="{FF2B5EF4-FFF2-40B4-BE49-F238E27FC236}">
                <a16:creationId xmlns:a16="http://schemas.microsoft.com/office/drawing/2014/main" id="{E97BDAC2-31AA-4DF4-52E3-413D1ECA9A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B95F8D-8D0C-E1EF-BBF1-767EFC86DEE9}"/>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219874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306E1-45D7-1BC0-9EC0-06B233AA2F84}"/>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3" name="Footer Placeholder 2">
            <a:extLst>
              <a:ext uri="{FF2B5EF4-FFF2-40B4-BE49-F238E27FC236}">
                <a16:creationId xmlns:a16="http://schemas.microsoft.com/office/drawing/2014/main" id="{A2DD90DD-857F-F9AE-BE14-C4D258285B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7019BD-D9C0-5383-29D7-2379D2BF7017}"/>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400405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D0EA-E12F-8704-0AA1-CF8AA6F9AE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38372E-BAE1-6BC0-332E-B0C5B5E88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A53796-3540-E01D-6723-696FDAE700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5A0E8E-5DFB-09A5-12EF-C66E26B4F027}"/>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6" name="Footer Placeholder 5">
            <a:extLst>
              <a:ext uri="{FF2B5EF4-FFF2-40B4-BE49-F238E27FC236}">
                <a16:creationId xmlns:a16="http://schemas.microsoft.com/office/drawing/2014/main" id="{C1B41548-8EF2-0668-1A12-76ADC0716B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9239A2-0919-1CCC-0293-BA6C5BE4B453}"/>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2325521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8A40-572B-CB9F-B437-5DAEACDEB4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72ACD9-1D9D-20ED-AC57-EE765A35E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D5F08-1229-4678-96AF-3F9692406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6A7B86-EF70-4E9A-335E-6A2B555E8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1C7D0-3387-D803-C7A8-F37C2EFF4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4144C2-2AA5-7BD3-0972-B2B5F8AE622D}"/>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8" name="Footer Placeholder 7">
            <a:extLst>
              <a:ext uri="{FF2B5EF4-FFF2-40B4-BE49-F238E27FC236}">
                <a16:creationId xmlns:a16="http://schemas.microsoft.com/office/drawing/2014/main" id="{DBBE2DED-3BAD-CAF7-095B-B2145D5581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2B94A6-8D62-1F0D-08DF-5F9133C791EE}"/>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1621484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5CC88-9EC7-43EE-9E44-FA0731E764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2287CF-E1E0-F4DA-A6A5-DABB2FF1FD52}"/>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4" name="Footer Placeholder 3">
            <a:extLst>
              <a:ext uri="{FF2B5EF4-FFF2-40B4-BE49-F238E27FC236}">
                <a16:creationId xmlns:a16="http://schemas.microsoft.com/office/drawing/2014/main" id="{76185759-AC37-D59F-2192-DAA2C09EBA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398C6E-86D8-974E-E242-DD7894AC9DB2}"/>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3976481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B4CB0-6CF4-113C-AFA6-719F8A7E12F6}"/>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3" name="Footer Placeholder 2">
            <a:extLst>
              <a:ext uri="{FF2B5EF4-FFF2-40B4-BE49-F238E27FC236}">
                <a16:creationId xmlns:a16="http://schemas.microsoft.com/office/drawing/2014/main" id="{F9949DE1-057A-0E51-440A-5DE7655501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C56C68-D55C-D4DA-4EE4-06F048AFC71F}"/>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3849574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B5A3-CCEA-A3B0-C65C-1346F278B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1D0800-4DAC-25CD-9CA5-EA81DA6EE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AFFF4B-2066-8FD5-F0FD-C94AD4866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36EC67-4D1D-22A8-EF03-54112B431435}"/>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6" name="Footer Placeholder 5">
            <a:extLst>
              <a:ext uri="{FF2B5EF4-FFF2-40B4-BE49-F238E27FC236}">
                <a16:creationId xmlns:a16="http://schemas.microsoft.com/office/drawing/2014/main" id="{DAFCCA8E-C35B-6462-2391-57FD613661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465574-EEE5-F06A-C9A6-A3C5463340D4}"/>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38556339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2315-24F9-58FF-F20F-CDD7B7E73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859DE2-B6BF-C06C-810E-016DF9F11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4D2851-C4C5-A24C-0BA7-255672195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763930-9441-BDEC-D8A8-36884591DDB0}"/>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6" name="Footer Placeholder 5">
            <a:extLst>
              <a:ext uri="{FF2B5EF4-FFF2-40B4-BE49-F238E27FC236}">
                <a16:creationId xmlns:a16="http://schemas.microsoft.com/office/drawing/2014/main" id="{2CEFFCE5-FADD-DC3C-8E39-A7A3DD7D2E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26B55C-5A65-5810-CBD7-2FC82C2BDF5C}"/>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3699474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2662-8876-CB7C-BB4D-57CAB0027E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72E869-E560-DA7E-6F96-39328D7663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46FC7-1400-37F2-7449-F39E757EE453}"/>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5" name="Footer Placeholder 4">
            <a:extLst>
              <a:ext uri="{FF2B5EF4-FFF2-40B4-BE49-F238E27FC236}">
                <a16:creationId xmlns:a16="http://schemas.microsoft.com/office/drawing/2014/main" id="{AAC83E81-AC58-6A59-2489-2397662BDF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768FCA-38E0-753B-264F-7454F117655B}"/>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3388344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1F26E-68A2-DD82-8417-A4DC69591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2A7BA3-C467-8F37-552F-23CE3E5779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359CCF-8F4A-85D4-A8AC-D9AE778459A7}"/>
              </a:ext>
            </a:extLst>
          </p:cNvPr>
          <p:cNvSpPr>
            <a:spLocks noGrp="1"/>
          </p:cNvSpPr>
          <p:nvPr>
            <p:ph type="dt" sz="half" idx="10"/>
          </p:nvPr>
        </p:nvSpPr>
        <p:spPr/>
        <p:txBody>
          <a:bodyPr/>
          <a:lstStyle/>
          <a:p>
            <a:fld id="{70CD52A6-DE1E-4D04-8032-627A2404776B}" type="datetimeFigureOut">
              <a:rPr lang="en-GB" smtClean="0"/>
              <a:t>10/01/2025</a:t>
            </a:fld>
            <a:endParaRPr lang="en-GB"/>
          </a:p>
        </p:txBody>
      </p:sp>
      <p:sp>
        <p:nvSpPr>
          <p:cNvPr id="5" name="Footer Placeholder 4">
            <a:extLst>
              <a:ext uri="{FF2B5EF4-FFF2-40B4-BE49-F238E27FC236}">
                <a16:creationId xmlns:a16="http://schemas.microsoft.com/office/drawing/2014/main" id="{3C63E1CD-9608-CB6B-9755-42E4BF3F7F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1F5859-271D-3733-B806-746EB50396B1}"/>
              </a:ext>
            </a:extLst>
          </p:cNvPr>
          <p:cNvSpPr>
            <a:spLocks noGrp="1"/>
          </p:cNvSpPr>
          <p:nvPr>
            <p:ph type="sldNum" sz="quarter" idx="12"/>
          </p:nvPr>
        </p:nvSpPr>
        <p:spPr/>
        <p:txBody>
          <a:bodyPr/>
          <a:lstStyle/>
          <a:p>
            <a:fld id="{0EC6DD81-75FA-4C87-BA6E-C3E2B048005D}" type="slidenum">
              <a:rPr lang="en-GB" smtClean="0"/>
              <a:t>‹#›</a:t>
            </a:fld>
            <a:endParaRPr lang="en-GB"/>
          </a:p>
        </p:txBody>
      </p:sp>
    </p:spTree>
    <p:extLst>
      <p:ext uri="{BB962C8B-B14F-4D97-AF65-F5344CB8AC3E}">
        <p14:creationId xmlns:p14="http://schemas.microsoft.com/office/powerpoint/2010/main" val="4209290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6879102" y="263559"/>
            <a:ext cx="5312898" cy="6594442"/>
          </a:xfrm>
          <a:prstGeom prst="rect">
            <a:avLst/>
          </a:prstGeom>
          <a:noFill/>
          <a:ln>
            <a:noFill/>
          </a:ln>
        </p:spPr>
      </p:pic>
      <p:sp>
        <p:nvSpPr>
          <p:cNvPr id="34" name="Google Shape;34;p13"/>
          <p:cNvSpPr txBox="1">
            <a:spLocks noGrp="1"/>
          </p:cNvSpPr>
          <p:nvPr>
            <p:ph type="title"/>
          </p:nvPr>
        </p:nvSpPr>
        <p:spPr>
          <a:xfrm>
            <a:off x="809679" y="701364"/>
            <a:ext cx="7785847" cy="6942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1828" y="2414412"/>
            <a:ext cx="7337612" cy="3505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831828" y="1932822"/>
            <a:ext cx="7337612" cy="432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800"/>
              <a:buNone/>
              <a:defRPr sz="1800" b="1" i="0">
                <a:solidFill>
                  <a:srgbClr val="009F9E"/>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3"/>
          <p:cNvPicPr preferRelativeResize="0"/>
          <p:nvPr/>
        </p:nvPicPr>
        <p:blipFill rotWithShape="1">
          <a:blip r:embed="rId3" cstate="email">
            <a:alphaModFix amt="10000"/>
            <a:extLst>
              <a:ext uri="{28A0092B-C50C-407E-A947-70E740481C1C}">
                <a14:useLocalDpi xmlns:a14="http://schemas.microsoft.com/office/drawing/2010/main"/>
              </a:ext>
            </a:extLst>
          </a:blip>
          <a:srcRect/>
          <a:stretch/>
        </p:blipFill>
        <p:spPr>
          <a:xfrm>
            <a:off x="10447972" y="1996513"/>
            <a:ext cx="2373217" cy="1331317"/>
          </a:xfrm>
          <a:prstGeom prst="rect">
            <a:avLst/>
          </a:prstGeom>
          <a:noFill/>
          <a:ln>
            <a:noFill/>
          </a:ln>
        </p:spPr>
      </p:pic>
      <p:pic>
        <p:nvPicPr>
          <p:cNvPr id="38" name="Google Shape;38;p13"/>
          <p:cNvPicPr preferRelativeResize="0"/>
          <p:nvPr/>
        </p:nvPicPr>
        <p:blipFill rotWithShape="1">
          <a:blip r:embed="rId4" cstate="email">
            <a:alphaModFix amt="10000"/>
            <a:extLst>
              <a:ext uri="{28A0092B-C50C-407E-A947-70E740481C1C}">
                <a14:useLocalDpi xmlns:a14="http://schemas.microsoft.com/office/drawing/2010/main"/>
              </a:ext>
            </a:extLst>
          </a:blip>
          <a:srcRect/>
          <a:stretch/>
        </p:blipFill>
        <p:spPr>
          <a:xfrm>
            <a:off x="9984913" y="1473609"/>
            <a:ext cx="1499949" cy="841435"/>
          </a:xfrm>
          <a:prstGeom prst="rect">
            <a:avLst/>
          </a:prstGeom>
          <a:noFill/>
          <a:ln>
            <a:noFill/>
          </a:ln>
        </p:spPr>
      </p:pic>
      <p:pic>
        <p:nvPicPr>
          <p:cNvPr id="39" name="Google Shape;39;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cxnSp>
        <p:nvCxnSpPr>
          <p:cNvPr id="40" name="Google Shape;40;p13"/>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Tree>
    <p:extLst>
      <p:ext uri="{BB962C8B-B14F-4D97-AF65-F5344CB8AC3E}">
        <p14:creationId xmlns:p14="http://schemas.microsoft.com/office/powerpoint/2010/main" val="829455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alpha val="23921"/>
          </a:schemeClr>
        </a:solidFill>
        <a:effectLst/>
      </p:bgPr>
    </p:bg>
    <p:spTree>
      <p:nvGrpSpPr>
        <p:cNvPr id="1" name="Shape 11"/>
        <p:cNvGrpSpPr/>
        <p:nvPr/>
      </p:nvGrpSpPr>
      <p:grpSpPr>
        <a:xfrm>
          <a:off x="0" y="0"/>
          <a:ext cx="0" cy="0"/>
          <a:chOff x="0" y="0"/>
          <a:chExt cx="0" cy="0"/>
        </a:xfrm>
      </p:grpSpPr>
      <p:cxnSp>
        <p:nvCxnSpPr>
          <p:cNvPr id="12" name="Google Shape;12;p11"/>
          <p:cNvCxnSpPr/>
          <p:nvPr/>
        </p:nvCxnSpPr>
        <p:spPr>
          <a:xfrm>
            <a:off x="337582" y="6638901"/>
            <a:ext cx="11568771" cy="0"/>
          </a:xfrm>
          <a:prstGeom prst="straightConnector1">
            <a:avLst/>
          </a:prstGeom>
          <a:noFill/>
          <a:ln w="9525" cap="flat" cmpd="sng">
            <a:solidFill>
              <a:srgbClr val="AAD7DB"/>
            </a:solidFill>
            <a:prstDash val="solid"/>
            <a:miter lim="800000"/>
            <a:headEnd type="none" w="sm" len="sm"/>
            <a:tailEnd type="none" w="sm" len="sm"/>
          </a:ln>
        </p:spPr>
      </p:cxnSp>
      <p:sp>
        <p:nvSpPr>
          <p:cNvPr id="13" name="Google Shape;13;p11"/>
          <p:cNvSpPr txBox="1">
            <a:spLocks noGrp="1"/>
          </p:cNvSpPr>
          <p:nvPr>
            <p:ph type="body" idx="1"/>
          </p:nvPr>
        </p:nvSpPr>
        <p:spPr>
          <a:xfrm>
            <a:off x="6330462" y="1828705"/>
            <a:ext cx="5023338" cy="3919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a:solidFill>
                  <a:srgbClr val="16536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1"/>
          <p:cNvSpPr txBox="1">
            <a:spLocks noGrp="1"/>
          </p:cNvSpPr>
          <p:nvPr>
            <p:ph type="title"/>
          </p:nvPr>
        </p:nvSpPr>
        <p:spPr>
          <a:xfrm>
            <a:off x="814094" y="591096"/>
            <a:ext cx="9474749" cy="7252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F9E"/>
              </a:buClr>
              <a:buSzPts val="3200"/>
              <a:buFont typeface="Arial"/>
              <a:buNone/>
              <a:defRPr sz="3200" b="1" i="0">
                <a:solidFill>
                  <a:srgbClr val="009F9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body" idx="2"/>
          </p:nvPr>
        </p:nvSpPr>
        <p:spPr>
          <a:xfrm>
            <a:off x="838200" y="2303376"/>
            <a:ext cx="5257800" cy="34240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65361"/>
              </a:buClr>
              <a:buSzPts val="1400"/>
              <a:buNone/>
              <a:defRPr sz="1400" b="0" i="0">
                <a:solidFill>
                  <a:srgbClr val="16536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 name="Google Shape;16;p11"/>
          <p:cNvSpPr txBox="1">
            <a:spLocks noGrp="1"/>
          </p:cNvSpPr>
          <p:nvPr>
            <p:ph type="body" idx="3"/>
          </p:nvPr>
        </p:nvSpPr>
        <p:spPr>
          <a:xfrm>
            <a:off x="831850" y="1861693"/>
            <a:ext cx="5257800" cy="3587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9F9E"/>
              </a:buClr>
              <a:buSzPts val="1600"/>
              <a:buNone/>
              <a:defRPr sz="1600" b="1" i="0">
                <a:solidFill>
                  <a:srgbClr val="009F9E"/>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7" name="Google Shape;17;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81359" y="252497"/>
            <a:ext cx="1160845" cy="720488"/>
          </a:xfrm>
          <a:prstGeom prst="rect">
            <a:avLst/>
          </a:prstGeom>
          <a:noFill/>
          <a:ln>
            <a:noFill/>
          </a:ln>
        </p:spPr>
      </p:pic>
    </p:spTree>
    <p:extLst>
      <p:ext uri="{BB962C8B-B14F-4D97-AF65-F5344CB8AC3E}">
        <p14:creationId xmlns:p14="http://schemas.microsoft.com/office/powerpoint/2010/main" val="285086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40A5-C269-6B17-3B5E-2D4869963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64A7DC-4FE4-1CD2-590E-59ACC24D7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73FBEE-3B2E-18F1-06D6-8A73B7CF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73511-9CE3-3496-48B9-E21C0417E1B8}"/>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7C13BE1A-C751-BB84-A7B6-B481EC3943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658B14-D779-5E85-F3F7-23D97F2E37EF}"/>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0851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CE70-9A84-D9BD-0799-00EEF272E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29FCBF-7F48-FE43-E0FD-2B1C7616F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D9A99-A78E-9AA3-FC3B-C3E24A8042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F48D9-323B-E6C2-4869-E1D158A45A83}"/>
              </a:ext>
            </a:extLst>
          </p:cNvPr>
          <p:cNvSpPr>
            <a:spLocks noGrp="1"/>
          </p:cNvSpPr>
          <p:nvPr>
            <p:ph type="dt" sz="half" idx="10"/>
          </p:nvPr>
        </p:nvSpPr>
        <p:spPr/>
        <p:txBody>
          <a:bodyPr/>
          <a:lstStyle/>
          <a:p>
            <a:fld id="{C910A10D-9E96-4A02-87DC-2EE77CB678ED}" type="datetimeFigureOut">
              <a:rPr lang="en-GB" smtClean="0"/>
              <a:t>10/01/2025</a:t>
            </a:fld>
            <a:endParaRPr lang="en-GB"/>
          </a:p>
        </p:txBody>
      </p:sp>
      <p:sp>
        <p:nvSpPr>
          <p:cNvPr id="6" name="Footer Placeholder 5">
            <a:extLst>
              <a:ext uri="{FF2B5EF4-FFF2-40B4-BE49-F238E27FC236}">
                <a16:creationId xmlns:a16="http://schemas.microsoft.com/office/drawing/2014/main" id="{6A8175D6-614D-01B0-DA6E-AB13165975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A418C6-3BCB-B1C6-CDEF-218472861016}"/>
              </a:ext>
            </a:extLst>
          </p:cNvPr>
          <p:cNvSpPr>
            <a:spLocks noGrp="1"/>
          </p:cNvSpPr>
          <p:nvPr>
            <p:ph type="sldNum" sz="quarter" idx="12"/>
          </p:nvPr>
        </p:nvSpPr>
        <p:spPr/>
        <p:txBody>
          <a:bodyPr/>
          <a:lstStyle/>
          <a:p>
            <a:fld id="{D492D54E-0C4C-4504-B82D-5CFC746DA332}" type="slidenum">
              <a:rPr lang="en-GB" smtClean="0"/>
              <a:t>‹#›</a:t>
            </a:fld>
            <a:endParaRPr lang="en-GB"/>
          </a:p>
        </p:txBody>
      </p:sp>
    </p:spTree>
    <p:extLst>
      <p:ext uri="{BB962C8B-B14F-4D97-AF65-F5344CB8AC3E}">
        <p14:creationId xmlns:p14="http://schemas.microsoft.com/office/powerpoint/2010/main" val="239670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9B3E25-BA8D-47C2-150E-F46588D93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5EDFAD-C656-E8CD-032D-3AF19AC80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079864-0CA0-6190-E28B-EEA1AA2A39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0A10D-9E96-4A02-87DC-2EE77CB678ED}" type="datetimeFigureOut">
              <a:rPr lang="en-GB" smtClean="0"/>
              <a:t>10/01/2025</a:t>
            </a:fld>
            <a:endParaRPr lang="en-GB"/>
          </a:p>
        </p:txBody>
      </p:sp>
      <p:sp>
        <p:nvSpPr>
          <p:cNvPr id="5" name="Footer Placeholder 4">
            <a:extLst>
              <a:ext uri="{FF2B5EF4-FFF2-40B4-BE49-F238E27FC236}">
                <a16:creationId xmlns:a16="http://schemas.microsoft.com/office/drawing/2014/main" id="{CDA1A3E8-B39A-23D4-089E-3BBDCE07C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8633C8-4A4C-CE46-52AF-86EAD94DA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92D54E-0C4C-4504-B82D-5CFC746DA332}" type="slidenum">
              <a:rPr lang="en-GB" smtClean="0"/>
              <a:t>‹#›</a:t>
            </a:fld>
            <a:endParaRPr lang="en-GB"/>
          </a:p>
        </p:txBody>
      </p:sp>
    </p:spTree>
    <p:extLst>
      <p:ext uri="{BB962C8B-B14F-4D97-AF65-F5344CB8AC3E}">
        <p14:creationId xmlns:p14="http://schemas.microsoft.com/office/powerpoint/2010/main" val="112993901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B2FF3-EE7B-5F15-0A89-EB40E6149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A7DE71-5CFB-9D28-65B2-FC3630F6F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21D834-E847-412D-227D-37129D6BD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9AE1A-BCEA-40A7-83DA-62691C376DEC}" type="datetimeFigureOut">
              <a:rPr lang="en-GB" smtClean="0"/>
              <a:t>10/01/2025</a:t>
            </a:fld>
            <a:endParaRPr lang="en-GB"/>
          </a:p>
        </p:txBody>
      </p:sp>
      <p:sp>
        <p:nvSpPr>
          <p:cNvPr id="5" name="Footer Placeholder 4">
            <a:extLst>
              <a:ext uri="{FF2B5EF4-FFF2-40B4-BE49-F238E27FC236}">
                <a16:creationId xmlns:a16="http://schemas.microsoft.com/office/drawing/2014/main" id="{D9A3ED77-91EA-8DE1-26B7-1D92FA156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73D280-99A1-FFA5-BB47-3F5FE3FC9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EABF4-58F0-41F9-AD15-33B87E0C498B}" type="slidenum">
              <a:rPr lang="en-GB" smtClean="0"/>
              <a:t>‹#›</a:t>
            </a:fld>
            <a:endParaRPr lang="en-GB"/>
          </a:p>
        </p:txBody>
      </p:sp>
    </p:spTree>
    <p:extLst>
      <p:ext uri="{BB962C8B-B14F-4D97-AF65-F5344CB8AC3E}">
        <p14:creationId xmlns:p14="http://schemas.microsoft.com/office/powerpoint/2010/main" val="1237311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1245" y="723600"/>
            <a:ext cx="10540140" cy="758825"/>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1191245" y="1819275"/>
            <a:ext cx="10540140" cy="379571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07367" y="6113463"/>
            <a:ext cx="327632" cy="296862"/>
          </a:xfrm>
          <a:prstGeom prst="rect">
            <a:avLst/>
          </a:prstGeom>
        </p:spPr>
        <p:txBody>
          <a:bodyPr vert="horz" lIns="0" tIns="0" rIns="0" bIns="0" rtlCol="0" anchor="ctr" anchorCtr="0"/>
          <a:lstStyle>
            <a:lvl1pPr algn="r">
              <a:defRPr sz="1500" b="1">
                <a:solidFill>
                  <a:schemeClr val="tx1"/>
                </a:solidFill>
              </a:defRPr>
            </a:lvl1pPr>
          </a:lstStyle>
          <a:p>
            <a:fld id="{961FDFF3-09F3-4B48-A0F3-AE2314ADC9EB}" type="slidenum">
              <a:rPr lang="en-GB" smtClean="0"/>
              <a:pPr/>
              <a:t>‹#›</a:t>
            </a:fld>
            <a:endParaRPr lang="en-GB" dirty="0"/>
          </a:p>
        </p:txBody>
      </p:sp>
      <p:cxnSp>
        <p:nvCxnSpPr>
          <p:cNvPr id="10" name="Straight Connector 9">
            <a:extLst>
              <a:ext uri="{FF2B5EF4-FFF2-40B4-BE49-F238E27FC236}">
                <a16:creationId xmlns:a16="http://schemas.microsoft.com/office/drawing/2014/main" id="{EF88C94E-92BC-47BD-949D-D6D2396523DD}"/>
              </a:ext>
            </a:extLst>
          </p:cNvPr>
          <p:cNvCxnSpPr>
            <a:cxnSpLocks/>
          </p:cNvCxnSpPr>
          <p:nvPr/>
        </p:nvCxnSpPr>
        <p:spPr>
          <a:xfrm>
            <a:off x="501276" y="5900738"/>
            <a:ext cx="11233722" cy="0"/>
          </a:xfrm>
          <a:prstGeom prst="line">
            <a:avLst/>
          </a:prstGeom>
          <a:ln w="22225">
            <a:solidFill>
              <a:srgbClr val="CACACA"/>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47007988-754E-4B51-A63D-FC04432E770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0258" y="5979507"/>
            <a:ext cx="1805363" cy="528450"/>
          </a:xfrm>
          <a:prstGeom prst="rect">
            <a:avLst/>
          </a:prstGeom>
        </p:spPr>
      </p:pic>
    </p:spTree>
    <p:extLst>
      <p:ext uri="{BB962C8B-B14F-4D97-AF65-F5344CB8AC3E}">
        <p14:creationId xmlns:p14="http://schemas.microsoft.com/office/powerpoint/2010/main" val="3939733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l" defTabSz="913943"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3943" rtl="0" eaLnBrk="1" latinLnBrk="0" hangingPunct="1">
        <a:lnSpc>
          <a:spcPts val="3000"/>
        </a:lnSpc>
        <a:spcBef>
          <a:spcPts val="999"/>
        </a:spcBef>
        <a:buFont typeface="Arial" panose="020B0604020202020204" pitchFamily="34" charset="0"/>
        <a:buNone/>
        <a:defRPr sz="2700" kern="1200">
          <a:solidFill>
            <a:srgbClr val="575756"/>
          </a:solidFill>
          <a:latin typeface="+mn-lt"/>
          <a:ea typeface="+mn-ea"/>
          <a:cs typeface="+mn-cs"/>
        </a:defRPr>
      </a:lvl1pPr>
      <a:lvl2pPr marL="266700" indent="-266700" algn="l" defTabSz="913943" rtl="0" eaLnBrk="1" latinLnBrk="0" hangingPunct="1">
        <a:lnSpc>
          <a:spcPct val="90000"/>
        </a:lnSpc>
        <a:spcBef>
          <a:spcPts val="500"/>
        </a:spcBef>
        <a:buFont typeface="Arial" panose="020B0604020202020204" pitchFamily="34" charset="0"/>
        <a:buChar char="•"/>
        <a:defRPr sz="2700" kern="1200">
          <a:solidFill>
            <a:srgbClr val="575756"/>
          </a:solidFill>
          <a:latin typeface="+mn-lt"/>
          <a:ea typeface="+mn-ea"/>
          <a:cs typeface="+mn-cs"/>
        </a:defRPr>
      </a:lvl2pPr>
      <a:lvl3pPr marL="450850" indent="-184150" algn="l" defTabSz="913943" rtl="0" eaLnBrk="1" latinLnBrk="0" hangingPunct="1">
        <a:lnSpc>
          <a:spcPct val="90000"/>
        </a:lnSpc>
        <a:spcBef>
          <a:spcPts val="500"/>
        </a:spcBef>
        <a:buFont typeface="Arial" panose="020B0604020202020204" pitchFamily="34" charset="0"/>
        <a:buChar char="•"/>
        <a:defRPr sz="1850" kern="1200">
          <a:solidFill>
            <a:srgbClr val="575756"/>
          </a:solidFill>
          <a:latin typeface="+mn-lt"/>
          <a:ea typeface="+mn-ea"/>
          <a:cs typeface="+mn-cs"/>
        </a:defRPr>
      </a:lvl3pPr>
      <a:lvl4pPr marL="628650" indent="-177800" algn="l" defTabSz="913943" rtl="0" eaLnBrk="1" latinLnBrk="0" hangingPunct="1">
        <a:lnSpc>
          <a:spcPct val="90000"/>
        </a:lnSpc>
        <a:spcBef>
          <a:spcPts val="500"/>
        </a:spcBef>
        <a:buFont typeface="Arial" panose="020B0604020202020204" pitchFamily="34" charset="0"/>
        <a:buChar char="•"/>
        <a:defRPr sz="1850" kern="1200">
          <a:solidFill>
            <a:srgbClr val="575756"/>
          </a:solidFill>
          <a:latin typeface="+mn-lt"/>
          <a:ea typeface="+mn-ea"/>
          <a:cs typeface="+mn-cs"/>
        </a:defRPr>
      </a:lvl4pPr>
      <a:lvl5pPr marL="806450" indent="-177800" algn="l" defTabSz="913943" rtl="0" eaLnBrk="1" latinLnBrk="0" hangingPunct="1">
        <a:lnSpc>
          <a:spcPct val="90000"/>
        </a:lnSpc>
        <a:spcBef>
          <a:spcPts val="500"/>
        </a:spcBef>
        <a:buFont typeface="Arial" panose="020B0604020202020204" pitchFamily="34" charset="0"/>
        <a:buChar char="•"/>
        <a:defRPr sz="1850" kern="1200">
          <a:solidFill>
            <a:srgbClr val="575756"/>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2"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9"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6">
          <p15:clr>
            <a:srgbClr val="F26B43"/>
          </p15:clr>
        </p15:guide>
        <p15:guide id="3" pos="1500">
          <p15:clr>
            <a:srgbClr val="F26B43"/>
          </p15:clr>
        </p15:guide>
        <p15:guide id="4" pos="570">
          <p15:clr>
            <a:srgbClr val="F26B43"/>
          </p15:clr>
        </p15:guide>
        <p15:guide id="5" pos="14772">
          <p15:clr>
            <a:srgbClr val="F26B43"/>
          </p15:clr>
        </p15:guide>
        <p15:guide id="6" orient="horz" pos="7699">
          <p15:clr>
            <a:srgbClr val="F26B43"/>
          </p15:clr>
        </p15:guide>
        <p15:guide id="7" orient="horz" pos="15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365760" y="219710"/>
            <a:ext cx="6583680" cy="914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365760" y="1280161"/>
            <a:ext cx="6583680" cy="362077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365760" y="5085080"/>
            <a:ext cx="1706880" cy="292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2499360" y="5085080"/>
            <a:ext cx="2316480" cy="292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5242560" y="5085080"/>
            <a:ext cx="1706880" cy="292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60" b="0" i="0" u="none" strike="noStrike" cap="none">
                <a:solidFill>
                  <a:srgbClr val="888888"/>
                </a:solidFill>
                <a:latin typeface="Calibri"/>
                <a:ea typeface="Calibri"/>
                <a:cs typeface="Calibri"/>
                <a:sym typeface="Calibri"/>
              </a:defRPr>
            </a:lvl1pPr>
            <a:lvl2pPr marL="0" marR="0" lvl="1" indent="0" algn="r" rtl="0">
              <a:spcBef>
                <a:spcPts val="0"/>
              </a:spcBef>
              <a:buNone/>
              <a:defRPr sz="960" b="0" i="0" u="none" strike="noStrike" cap="none">
                <a:solidFill>
                  <a:srgbClr val="888888"/>
                </a:solidFill>
                <a:latin typeface="Calibri"/>
                <a:ea typeface="Calibri"/>
                <a:cs typeface="Calibri"/>
                <a:sym typeface="Calibri"/>
              </a:defRPr>
            </a:lvl2pPr>
            <a:lvl3pPr marL="0" marR="0" lvl="2" indent="0" algn="r" rtl="0">
              <a:spcBef>
                <a:spcPts val="0"/>
              </a:spcBef>
              <a:buNone/>
              <a:defRPr sz="960" b="0" i="0" u="none" strike="noStrike" cap="none">
                <a:solidFill>
                  <a:srgbClr val="888888"/>
                </a:solidFill>
                <a:latin typeface="Calibri"/>
                <a:ea typeface="Calibri"/>
                <a:cs typeface="Calibri"/>
                <a:sym typeface="Calibri"/>
              </a:defRPr>
            </a:lvl3pPr>
            <a:lvl4pPr marL="0" marR="0" lvl="3" indent="0" algn="r" rtl="0">
              <a:spcBef>
                <a:spcPts val="0"/>
              </a:spcBef>
              <a:buNone/>
              <a:defRPr sz="960" b="0" i="0" u="none" strike="noStrike" cap="none">
                <a:solidFill>
                  <a:srgbClr val="888888"/>
                </a:solidFill>
                <a:latin typeface="Calibri"/>
                <a:ea typeface="Calibri"/>
                <a:cs typeface="Calibri"/>
                <a:sym typeface="Calibri"/>
              </a:defRPr>
            </a:lvl4pPr>
            <a:lvl5pPr marL="0" marR="0" lvl="4" indent="0" algn="r" rtl="0">
              <a:spcBef>
                <a:spcPts val="0"/>
              </a:spcBef>
              <a:buNone/>
              <a:defRPr sz="960" b="0" i="0" u="none" strike="noStrike" cap="none">
                <a:solidFill>
                  <a:srgbClr val="888888"/>
                </a:solidFill>
                <a:latin typeface="Calibri"/>
                <a:ea typeface="Calibri"/>
                <a:cs typeface="Calibri"/>
                <a:sym typeface="Calibri"/>
              </a:defRPr>
            </a:lvl5pPr>
            <a:lvl6pPr marL="0" marR="0" lvl="5" indent="0" algn="r" rtl="0">
              <a:spcBef>
                <a:spcPts val="0"/>
              </a:spcBef>
              <a:buNone/>
              <a:defRPr sz="960" b="0" i="0" u="none" strike="noStrike" cap="none">
                <a:solidFill>
                  <a:srgbClr val="888888"/>
                </a:solidFill>
                <a:latin typeface="Calibri"/>
                <a:ea typeface="Calibri"/>
                <a:cs typeface="Calibri"/>
                <a:sym typeface="Calibri"/>
              </a:defRPr>
            </a:lvl6pPr>
            <a:lvl7pPr marL="0" marR="0" lvl="6" indent="0" algn="r" rtl="0">
              <a:spcBef>
                <a:spcPts val="0"/>
              </a:spcBef>
              <a:buNone/>
              <a:defRPr sz="960" b="0" i="0" u="none" strike="noStrike" cap="none">
                <a:solidFill>
                  <a:srgbClr val="888888"/>
                </a:solidFill>
                <a:latin typeface="Calibri"/>
                <a:ea typeface="Calibri"/>
                <a:cs typeface="Calibri"/>
                <a:sym typeface="Calibri"/>
              </a:defRPr>
            </a:lvl7pPr>
            <a:lvl8pPr marL="0" marR="0" lvl="7" indent="0" algn="r" rtl="0">
              <a:spcBef>
                <a:spcPts val="0"/>
              </a:spcBef>
              <a:buNone/>
              <a:defRPr sz="960" b="0" i="0" u="none" strike="noStrike" cap="none">
                <a:solidFill>
                  <a:srgbClr val="888888"/>
                </a:solidFill>
                <a:latin typeface="Calibri"/>
                <a:ea typeface="Calibri"/>
                <a:cs typeface="Calibri"/>
                <a:sym typeface="Calibri"/>
              </a:defRPr>
            </a:lvl8pPr>
            <a:lvl9pPr marL="0" marR="0" lvl="8" indent="0" algn="r" rtl="0">
              <a:spcBef>
                <a:spcPts val="0"/>
              </a:spcBef>
              <a:buNone/>
              <a:defRPr sz="96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2714889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2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4438129"/>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EB5F1C-D72F-17C6-4231-AB851A94C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6602A6-FD9D-7D0C-9C01-8514AD815A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E3D546-4BD4-58F0-F537-FD0D4CF03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5CAB2-4B07-4FF5-828E-033B4D6B773E}" type="datetimeFigureOut">
              <a:rPr lang="en-GB" smtClean="0"/>
              <a:t>10/01/2025</a:t>
            </a:fld>
            <a:endParaRPr lang="en-GB"/>
          </a:p>
        </p:txBody>
      </p:sp>
      <p:sp>
        <p:nvSpPr>
          <p:cNvPr id="5" name="Footer Placeholder 4">
            <a:extLst>
              <a:ext uri="{FF2B5EF4-FFF2-40B4-BE49-F238E27FC236}">
                <a16:creationId xmlns:a16="http://schemas.microsoft.com/office/drawing/2014/main" id="{3881E700-BF3C-CE02-54A8-C76CCB8A3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87A84D-90D7-7B20-3B63-3D971A224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DE7C8-137A-43F0-A589-A241D260401C}" type="slidenum">
              <a:rPr lang="en-GB" smtClean="0"/>
              <a:t>‹#›</a:t>
            </a:fld>
            <a:endParaRPr lang="en-GB"/>
          </a:p>
        </p:txBody>
      </p:sp>
    </p:spTree>
    <p:extLst>
      <p:ext uri="{BB962C8B-B14F-4D97-AF65-F5344CB8AC3E}">
        <p14:creationId xmlns:p14="http://schemas.microsoft.com/office/powerpoint/2010/main" val="413333769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73FD1D-AEC2-0CD7-8C3E-5E3978CD3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BF13F3-23A6-D1F1-5FF1-5BE7A4968D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1004F5-5491-6F5A-A19A-9B3D285D4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CD52A6-DE1E-4D04-8032-627A2404776B}" type="datetimeFigureOut">
              <a:rPr lang="en-GB" smtClean="0"/>
              <a:t>10/01/2025</a:t>
            </a:fld>
            <a:endParaRPr lang="en-GB"/>
          </a:p>
        </p:txBody>
      </p:sp>
      <p:sp>
        <p:nvSpPr>
          <p:cNvPr id="5" name="Footer Placeholder 4">
            <a:extLst>
              <a:ext uri="{FF2B5EF4-FFF2-40B4-BE49-F238E27FC236}">
                <a16:creationId xmlns:a16="http://schemas.microsoft.com/office/drawing/2014/main" id="{C4623FFE-4DEF-D2F3-9343-4EBEE51E78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27339E1-7803-FBFE-CBA9-80354C929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C6DD81-75FA-4C87-BA6E-C3E2B048005D}" type="slidenum">
              <a:rPr lang="en-GB" smtClean="0"/>
              <a:t>‹#›</a:t>
            </a:fld>
            <a:endParaRPr lang="en-GB"/>
          </a:p>
        </p:txBody>
      </p:sp>
    </p:spTree>
    <p:extLst>
      <p:ext uri="{BB962C8B-B14F-4D97-AF65-F5344CB8AC3E}">
        <p14:creationId xmlns:p14="http://schemas.microsoft.com/office/powerpoint/2010/main" val="269989153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76.jp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jp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8.png"/><Relationship Id="rId4" Type="http://schemas.openxmlformats.org/officeDocument/2006/relationships/image" Target="../media/image69.png"/><Relationship Id="rId9" Type="http://schemas.openxmlformats.org/officeDocument/2006/relationships/image" Target="../media/image74.jp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9.jpg"/><Relationship Id="rId4" Type="http://schemas.openxmlformats.org/officeDocument/2006/relationships/image" Target="../media/image69.png"/><Relationship Id="rId9" Type="http://schemas.openxmlformats.org/officeDocument/2006/relationships/image" Target="../media/image74.jp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hyperlink" Target="mailto:b.e.scott@abdn.ac.uk"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2.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81.jpeg"/><Relationship Id="rId5" Type="http://schemas.openxmlformats.org/officeDocument/2006/relationships/image" Target="../media/image70.png"/><Relationship Id="rId10" Type="http://schemas.openxmlformats.org/officeDocument/2006/relationships/image" Target="../media/image80.tif"/><Relationship Id="rId4" Type="http://schemas.openxmlformats.org/officeDocument/2006/relationships/image" Target="../media/image69.png"/><Relationship Id="rId9" Type="http://schemas.openxmlformats.org/officeDocument/2006/relationships/image" Target="../media/image74.jpg"/><Relationship Id="rId14" Type="http://schemas.openxmlformats.org/officeDocument/2006/relationships/image" Target="../media/image83.sv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jp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86.png"/><Relationship Id="rId5" Type="http://schemas.openxmlformats.org/officeDocument/2006/relationships/image" Target="../media/image70.png"/><Relationship Id="rId10" Type="http://schemas.openxmlformats.org/officeDocument/2006/relationships/image" Target="../media/image85.png"/><Relationship Id="rId4" Type="http://schemas.openxmlformats.org/officeDocument/2006/relationships/image" Target="../media/image69.png"/><Relationship Id="rId9" Type="http://schemas.openxmlformats.org/officeDocument/2006/relationships/image" Target="../media/image74.jp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87.png"/><Relationship Id="rId4" Type="http://schemas.openxmlformats.org/officeDocument/2006/relationships/image" Target="../media/image69.png"/><Relationship Id="rId9" Type="http://schemas.openxmlformats.org/officeDocument/2006/relationships/image" Target="../media/image74.jp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88.png"/><Relationship Id="rId5" Type="http://schemas.openxmlformats.org/officeDocument/2006/relationships/image" Target="../media/image70.png"/><Relationship Id="rId10" Type="http://schemas.openxmlformats.org/officeDocument/2006/relationships/image" Target="../media/image87.png"/><Relationship Id="rId4" Type="http://schemas.openxmlformats.org/officeDocument/2006/relationships/image" Target="../media/image69.png"/><Relationship Id="rId9" Type="http://schemas.openxmlformats.org/officeDocument/2006/relationships/image" Target="../media/image74.jp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9.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80.ti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67.jpg"/><Relationship Id="rId5" Type="http://schemas.openxmlformats.org/officeDocument/2006/relationships/image" Target="../media/image70.png"/><Relationship Id="rId10" Type="http://schemas.openxmlformats.org/officeDocument/2006/relationships/image" Target="../media/image86.png"/><Relationship Id="rId4" Type="http://schemas.openxmlformats.org/officeDocument/2006/relationships/image" Target="../media/image69.png"/><Relationship Id="rId9" Type="http://schemas.openxmlformats.org/officeDocument/2006/relationships/image" Target="../media/image74.jp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80.tif"/><Relationship Id="rId5" Type="http://schemas.openxmlformats.org/officeDocument/2006/relationships/image" Target="../media/image70.png"/><Relationship Id="rId10" Type="http://schemas.openxmlformats.org/officeDocument/2006/relationships/image" Target="../media/image67.jpg"/><Relationship Id="rId4" Type="http://schemas.openxmlformats.org/officeDocument/2006/relationships/image" Target="../media/image69.png"/><Relationship Id="rId9" Type="http://schemas.openxmlformats.org/officeDocument/2006/relationships/image" Target="../media/image74.jp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3.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91.png"/><Relationship Id="rId5" Type="http://schemas.openxmlformats.org/officeDocument/2006/relationships/image" Target="../media/image70.png"/><Relationship Id="rId15" Type="http://schemas.openxmlformats.org/officeDocument/2006/relationships/image" Target="../media/image94.JPG"/><Relationship Id="rId10" Type="http://schemas.openxmlformats.org/officeDocument/2006/relationships/image" Target="../media/image90.png"/><Relationship Id="rId4" Type="http://schemas.openxmlformats.org/officeDocument/2006/relationships/image" Target="../media/image69.png"/><Relationship Id="rId9" Type="http://schemas.openxmlformats.org/officeDocument/2006/relationships/image" Target="../media/image74.jp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gif"/><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18.jpg"/><Relationship Id="rId2" Type="http://schemas.openxmlformats.org/officeDocument/2006/relationships/notesSlide" Target="../notesSlides/notesSlide28.xml"/><Relationship Id="rId16" Type="http://schemas.openxmlformats.org/officeDocument/2006/relationships/image" Target="../media/image133.png"/><Relationship Id="rId1" Type="http://schemas.openxmlformats.org/officeDocument/2006/relationships/slideLayout" Target="../slideLayouts/slideLayout50.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png"/><Relationship Id="rId3" Type="http://schemas.openxmlformats.org/officeDocument/2006/relationships/image" Target="../media/image134.png"/><Relationship Id="rId7" Type="http://schemas.openxmlformats.org/officeDocument/2006/relationships/image" Target="../media/image125.png"/><Relationship Id="rId12" Type="http://schemas.openxmlformats.org/officeDocument/2006/relationships/image" Target="../media/image137.jpg"/><Relationship Id="rId17" Type="http://schemas.openxmlformats.org/officeDocument/2006/relationships/image" Target="../media/image138.png"/><Relationship Id="rId2" Type="http://schemas.openxmlformats.org/officeDocument/2006/relationships/notesSlide" Target="../notesSlides/notesSlide29.xml"/><Relationship Id="rId16" Type="http://schemas.openxmlformats.org/officeDocument/2006/relationships/image" Target="../media/image132.png"/><Relationship Id="rId1" Type="http://schemas.openxmlformats.org/officeDocument/2006/relationships/slideLayout" Target="../slideLayouts/slideLayout50.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10.jpeg"/><Relationship Id="rId15" Type="http://schemas.openxmlformats.org/officeDocument/2006/relationships/image" Target="../media/image131.png"/><Relationship Id="rId10" Type="http://schemas.openxmlformats.org/officeDocument/2006/relationships/image" Target="../media/image128.png"/><Relationship Id="rId4" Type="http://schemas.openxmlformats.org/officeDocument/2006/relationships/image" Target="../media/image135.png"/><Relationship Id="rId9" Type="http://schemas.openxmlformats.org/officeDocument/2006/relationships/image" Target="../media/image136.jpg"/><Relationship Id="rId14"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9.png"/><Relationship Id="rId7" Type="http://schemas.openxmlformats.org/officeDocument/2006/relationships/image" Target="../media/image142.jpg"/><Relationship Id="rId2" Type="http://schemas.openxmlformats.org/officeDocument/2006/relationships/image" Target="../media/image119.png"/><Relationship Id="rId1" Type="http://schemas.openxmlformats.org/officeDocument/2006/relationships/slideLayout" Target="../slideLayouts/slideLayout78.xml"/><Relationship Id="rId6" Type="http://schemas.openxmlformats.org/officeDocument/2006/relationships/image" Target="../media/image129.png"/><Relationship Id="rId5" Type="http://schemas.openxmlformats.org/officeDocument/2006/relationships/image" Target="../media/image141.jpg"/><Relationship Id="rId4" Type="http://schemas.openxmlformats.org/officeDocument/2006/relationships/image" Target="../media/image140.png"/></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jpg"/><Relationship Id="rId7" Type="http://schemas.openxmlformats.org/officeDocument/2006/relationships/image" Target="../media/image150.pn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6.png"/><Relationship Id="rId10" Type="http://schemas.openxmlformats.org/officeDocument/2006/relationships/image" Target="../media/image153.emf"/><Relationship Id="rId4" Type="http://schemas.openxmlformats.org/officeDocument/2006/relationships/image" Target="../media/image145.png"/><Relationship Id="rId9" Type="http://schemas.openxmlformats.org/officeDocument/2006/relationships/image" Target="../media/image152.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openxmlformats.org/officeDocument/2006/relationships/image" Target="../media/image158.png"/><Relationship Id="rId12" Type="http://schemas.openxmlformats.org/officeDocument/2006/relationships/image" Target="../media/image162.png"/><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157.png"/><Relationship Id="rId11" Type="http://schemas.openxmlformats.org/officeDocument/2006/relationships/image" Target="../media/image161.png"/><Relationship Id="rId5" Type="http://schemas.openxmlformats.org/officeDocument/2006/relationships/image" Target="../media/image156.png"/><Relationship Id="rId10" Type="http://schemas.openxmlformats.org/officeDocument/2006/relationships/image" Target="../media/image160.png"/><Relationship Id="rId4" Type="http://schemas.openxmlformats.org/officeDocument/2006/relationships/image" Target="../media/image4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jpg"/><Relationship Id="rId7" Type="http://schemas.openxmlformats.org/officeDocument/2006/relationships/image" Target="../media/image166.pn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165.png"/><Relationship Id="rId5" Type="http://schemas.openxmlformats.org/officeDocument/2006/relationships/image" Target="../media/image47.png"/><Relationship Id="rId4" Type="http://schemas.openxmlformats.org/officeDocument/2006/relationships/image" Target="../media/image164.png"/><Relationship Id="rId9" Type="http://schemas.openxmlformats.org/officeDocument/2006/relationships/image" Target="../media/image168.png"/></Relationships>
</file>

<file path=ppt/slides/_rels/slide4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a:extLst>
              <a:ext uri="{FF2B5EF4-FFF2-40B4-BE49-F238E27FC236}">
                <a16:creationId xmlns:a16="http://schemas.microsoft.com/office/drawing/2014/main" id="{BEE48C1A-81D0-EE37-69F7-37F0F34D13A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0560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BA1AA5-ECAB-878E-4F14-B5A39E07464A}"/>
              </a:ext>
            </a:extLst>
          </p:cNvPr>
          <p:cNvSpPr/>
          <p:nvPr/>
        </p:nvSpPr>
        <p:spPr>
          <a:xfrm>
            <a:off x="395926" y="1077407"/>
            <a:ext cx="6579909" cy="56674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6" name="Title 5">
            <a:extLst>
              <a:ext uri="{FF2B5EF4-FFF2-40B4-BE49-F238E27FC236}">
                <a16:creationId xmlns:a16="http://schemas.microsoft.com/office/drawing/2014/main" id="{C4247286-BAE5-4689-A983-5BEA7A751411}"/>
              </a:ext>
            </a:extLst>
          </p:cNvPr>
          <p:cNvSpPr>
            <a:spLocks noGrp="1"/>
          </p:cNvSpPr>
          <p:nvPr>
            <p:ph type="title"/>
          </p:nvPr>
        </p:nvSpPr>
        <p:spPr>
          <a:xfrm>
            <a:off x="111512" y="79639"/>
            <a:ext cx="11542644" cy="948620"/>
          </a:xfrm>
        </p:spPr>
        <p:txBody>
          <a:bodyPr>
            <a:normAutofit/>
          </a:bodyPr>
          <a:lstStyle/>
          <a:p>
            <a:r>
              <a:rPr lang="en-US" sz="3200" b="1" kern="0">
                <a:solidFill>
                  <a:schemeClr val="bg1">
                    <a:lumMod val="40000"/>
                    <a:lumOff val="60000"/>
                  </a:schemeClr>
                </a:solidFill>
                <a:sym typeface="Proxima Nova"/>
              </a:rPr>
              <a:t>Maps of seabed mobility at 1.5km resolution </a:t>
            </a:r>
            <a:endParaRPr lang="en-GB" sz="3200">
              <a:solidFill>
                <a:schemeClr val="bg1">
                  <a:lumMod val="40000"/>
                  <a:lumOff val="60000"/>
                </a:schemeClr>
              </a:solidFill>
            </a:endParaRPr>
          </a:p>
        </p:txBody>
      </p:sp>
      <p:sp>
        <p:nvSpPr>
          <p:cNvPr id="7" name="Content Placeholder 6">
            <a:extLst>
              <a:ext uri="{FF2B5EF4-FFF2-40B4-BE49-F238E27FC236}">
                <a16:creationId xmlns:a16="http://schemas.microsoft.com/office/drawing/2014/main" id="{D3860086-0571-487E-8145-669D94AC0B29}"/>
              </a:ext>
            </a:extLst>
          </p:cNvPr>
          <p:cNvSpPr>
            <a:spLocks noGrp="1"/>
          </p:cNvSpPr>
          <p:nvPr>
            <p:ph idx="1"/>
          </p:nvPr>
        </p:nvSpPr>
        <p:spPr>
          <a:xfrm>
            <a:off x="7197112" y="2310244"/>
            <a:ext cx="4670228" cy="3439033"/>
          </a:xfrm>
        </p:spPr>
        <p:txBody>
          <a:bodyPr>
            <a:noAutofit/>
          </a:bodyPr>
          <a:lstStyle/>
          <a:p>
            <a:pPr>
              <a:lnSpc>
                <a:spcPct val="120000"/>
              </a:lnSpc>
            </a:pPr>
            <a:r>
              <a:rPr lang="en-GB" sz="1800" kern="0">
                <a:solidFill>
                  <a:srgbClr val="F9B44B"/>
                </a:solidFill>
              </a:rPr>
              <a:t>Present day seabed stresses exerted by a combination of waves and hydrodynamics.</a:t>
            </a:r>
          </a:p>
          <a:p>
            <a:pPr>
              <a:lnSpc>
                <a:spcPct val="120000"/>
              </a:lnSpc>
            </a:pPr>
            <a:r>
              <a:rPr lang="en-GB" sz="1800" kern="0">
                <a:solidFill>
                  <a:srgbClr val="F9B44B"/>
                </a:solidFill>
              </a:rPr>
              <a:t>Hot spots in areas of fast tidal flow</a:t>
            </a:r>
          </a:p>
          <a:p>
            <a:pPr>
              <a:lnSpc>
                <a:spcPct val="120000"/>
              </a:lnSpc>
            </a:pPr>
            <a:r>
              <a:rPr lang="en-GB" sz="1800" kern="0">
                <a:solidFill>
                  <a:srgbClr val="F9B44B"/>
                </a:solidFill>
              </a:rPr>
              <a:t>West facing coasts, and shallow water areas are impacted during storms</a:t>
            </a:r>
            <a:endParaRPr lang="en-GB" sz="1800"/>
          </a:p>
        </p:txBody>
      </p:sp>
      <p:sp>
        <p:nvSpPr>
          <p:cNvPr id="12" name="Google Shape;159;p2">
            <a:extLst>
              <a:ext uri="{FF2B5EF4-FFF2-40B4-BE49-F238E27FC236}">
                <a16:creationId xmlns:a16="http://schemas.microsoft.com/office/drawing/2014/main" id="{3337BD96-D021-4813-83FA-2E4B8230CE0C}"/>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3">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pic>
        <p:nvPicPr>
          <p:cNvPr id="2" name="Picture 1" descr="A map of the north and south america&#10;&#10;Description automatically generated">
            <a:extLst>
              <a:ext uri="{FF2B5EF4-FFF2-40B4-BE49-F238E27FC236}">
                <a16:creationId xmlns:a16="http://schemas.microsoft.com/office/drawing/2014/main" id="{527FA0B9-94F9-1B51-74C7-DA8B69B9FEDE}"/>
              </a:ext>
            </a:extLst>
          </p:cNvPr>
          <p:cNvPicPr>
            <a:picLocks noChangeAspect="1"/>
          </p:cNvPicPr>
          <p:nvPr/>
        </p:nvPicPr>
        <p:blipFill rotWithShape="1">
          <a:blip r:embed="rId4">
            <a:extLst>
              <a:ext uri="{28A0092B-C50C-407E-A947-70E740481C1C}">
                <a14:useLocalDpi xmlns:a14="http://schemas.microsoft.com/office/drawing/2010/main" val="0"/>
              </a:ext>
            </a:extLst>
          </a:blip>
          <a:srcRect l="12607" t="12314" r="35775" b="25570"/>
          <a:stretch/>
        </p:blipFill>
        <p:spPr>
          <a:xfrm>
            <a:off x="4214404" y="1454350"/>
            <a:ext cx="2564313" cy="2462287"/>
          </a:xfrm>
          <a:prstGeom prst="rect">
            <a:avLst/>
          </a:prstGeom>
        </p:spPr>
      </p:pic>
      <p:pic>
        <p:nvPicPr>
          <p:cNvPr id="3" name="Picture 2" descr="A map of the north pole&#10;&#10;Description automatically generated">
            <a:extLst>
              <a:ext uri="{FF2B5EF4-FFF2-40B4-BE49-F238E27FC236}">
                <a16:creationId xmlns:a16="http://schemas.microsoft.com/office/drawing/2014/main" id="{4E601325-3481-03F6-C07B-2DF6C7C2CB2D}"/>
              </a:ext>
            </a:extLst>
          </p:cNvPr>
          <p:cNvPicPr>
            <a:picLocks noChangeAspect="1"/>
          </p:cNvPicPr>
          <p:nvPr/>
        </p:nvPicPr>
        <p:blipFill rotWithShape="1">
          <a:blip r:embed="rId5">
            <a:extLst>
              <a:ext uri="{28A0092B-C50C-407E-A947-70E740481C1C}">
                <a14:useLocalDpi xmlns:a14="http://schemas.microsoft.com/office/drawing/2010/main" val="0"/>
              </a:ext>
            </a:extLst>
          </a:blip>
          <a:srcRect l="12988" t="12710" r="35860" b="24459"/>
          <a:stretch/>
        </p:blipFill>
        <p:spPr>
          <a:xfrm>
            <a:off x="4142080" y="4140134"/>
            <a:ext cx="2529145" cy="2561311"/>
          </a:xfrm>
          <a:prstGeom prst="rect">
            <a:avLst/>
          </a:prstGeom>
        </p:spPr>
      </p:pic>
      <p:pic>
        <p:nvPicPr>
          <p:cNvPr id="4" name="Picture 3" descr="A map of the world&#10;&#10;Description automatically generated">
            <a:extLst>
              <a:ext uri="{FF2B5EF4-FFF2-40B4-BE49-F238E27FC236}">
                <a16:creationId xmlns:a16="http://schemas.microsoft.com/office/drawing/2014/main" id="{1C406B89-59E5-19FE-3D66-ECB66720682D}"/>
              </a:ext>
            </a:extLst>
          </p:cNvPr>
          <p:cNvPicPr>
            <a:picLocks noChangeAspect="1"/>
          </p:cNvPicPr>
          <p:nvPr/>
        </p:nvPicPr>
        <p:blipFill rotWithShape="1">
          <a:blip r:embed="rId6">
            <a:extLst>
              <a:ext uri="{28A0092B-C50C-407E-A947-70E740481C1C}">
                <a14:useLocalDpi xmlns:a14="http://schemas.microsoft.com/office/drawing/2010/main" val="0"/>
              </a:ext>
            </a:extLst>
          </a:blip>
          <a:srcRect l="12414" t="13135" r="36406" b="25674"/>
          <a:stretch/>
        </p:blipFill>
        <p:spPr>
          <a:xfrm>
            <a:off x="936419" y="1365493"/>
            <a:ext cx="2752098" cy="2560324"/>
          </a:xfrm>
          <a:prstGeom prst="rect">
            <a:avLst/>
          </a:prstGeom>
        </p:spPr>
      </p:pic>
      <p:pic>
        <p:nvPicPr>
          <p:cNvPr id="5" name="Picture 4" descr="A map of the world&#10;&#10;Description automatically generated">
            <a:extLst>
              <a:ext uri="{FF2B5EF4-FFF2-40B4-BE49-F238E27FC236}">
                <a16:creationId xmlns:a16="http://schemas.microsoft.com/office/drawing/2014/main" id="{53D936F6-C388-EF9F-84F6-91CF77AEC231}"/>
              </a:ext>
            </a:extLst>
          </p:cNvPr>
          <p:cNvPicPr>
            <a:picLocks noChangeAspect="1"/>
          </p:cNvPicPr>
          <p:nvPr/>
        </p:nvPicPr>
        <p:blipFill rotWithShape="1">
          <a:blip r:embed="rId7">
            <a:extLst>
              <a:ext uri="{28A0092B-C50C-407E-A947-70E740481C1C}">
                <a14:useLocalDpi xmlns:a14="http://schemas.microsoft.com/office/drawing/2010/main" val="0"/>
              </a:ext>
            </a:extLst>
          </a:blip>
          <a:srcRect l="12650" t="12319" r="35480" b="25258"/>
          <a:stretch/>
        </p:blipFill>
        <p:spPr>
          <a:xfrm>
            <a:off x="890863" y="4126672"/>
            <a:ext cx="2770083" cy="2560324"/>
          </a:xfrm>
          <a:prstGeom prst="rect">
            <a:avLst/>
          </a:prstGeom>
        </p:spPr>
      </p:pic>
      <p:sp>
        <p:nvSpPr>
          <p:cNvPr id="8" name="TextBox 7">
            <a:extLst>
              <a:ext uri="{FF2B5EF4-FFF2-40B4-BE49-F238E27FC236}">
                <a16:creationId xmlns:a16="http://schemas.microsoft.com/office/drawing/2014/main" id="{460C7BB7-1C32-930C-E8D4-0D27C95A11C2}"/>
              </a:ext>
            </a:extLst>
          </p:cNvPr>
          <p:cNvSpPr txBox="1"/>
          <p:nvPr/>
        </p:nvSpPr>
        <p:spPr>
          <a:xfrm>
            <a:off x="1005757" y="1226993"/>
            <a:ext cx="549435" cy="461665"/>
          </a:xfrm>
          <a:prstGeom prst="rect">
            <a:avLst/>
          </a:prstGeom>
          <a:solidFill>
            <a:srgbClr val="AFDA5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Jan 2050</a:t>
            </a:r>
          </a:p>
        </p:txBody>
      </p:sp>
      <p:sp>
        <p:nvSpPr>
          <p:cNvPr id="11" name="TextBox 10">
            <a:extLst>
              <a:ext uri="{FF2B5EF4-FFF2-40B4-BE49-F238E27FC236}">
                <a16:creationId xmlns:a16="http://schemas.microsoft.com/office/drawing/2014/main" id="{F6B3F306-F83E-DC66-2366-A9E185C3231E}"/>
              </a:ext>
            </a:extLst>
          </p:cNvPr>
          <p:cNvSpPr txBox="1"/>
          <p:nvPr/>
        </p:nvSpPr>
        <p:spPr>
          <a:xfrm rot="16200000">
            <a:off x="149905" y="5232853"/>
            <a:ext cx="1071618" cy="307777"/>
          </a:xfrm>
          <a:prstGeom prst="rect">
            <a:avLst/>
          </a:prstGeom>
          <a:solidFill>
            <a:srgbClr val="FC80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Maximum</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272CCEB-CED6-4224-101F-51A94B562A79}"/>
              </a:ext>
            </a:extLst>
          </p:cNvPr>
          <p:cNvSpPr txBox="1"/>
          <p:nvPr/>
        </p:nvSpPr>
        <p:spPr>
          <a:xfrm>
            <a:off x="3560612" y="1077407"/>
            <a:ext cx="7858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N∙m</a:t>
            </a:r>
            <a:r>
              <a:rPr kumimoji="0" lang="en-GB"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pic>
        <p:nvPicPr>
          <p:cNvPr id="14" name="Picture 13" descr="A map of the world&#10;&#10;Description automatically generated">
            <a:extLst>
              <a:ext uri="{FF2B5EF4-FFF2-40B4-BE49-F238E27FC236}">
                <a16:creationId xmlns:a16="http://schemas.microsoft.com/office/drawing/2014/main" id="{9A56DAF1-BA60-B3C4-A12E-DD78D4047F0B}"/>
              </a:ext>
            </a:extLst>
          </p:cNvPr>
          <p:cNvPicPr>
            <a:picLocks noChangeAspect="1"/>
          </p:cNvPicPr>
          <p:nvPr/>
        </p:nvPicPr>
        <p:blipFill rotWithShape="1">
          <a:blip r:embed="rId6">
            <a:extLst>
              <a:ext uri="{28A0092B-C50C-407E-A947-70E740481C1C}">
                <a14:useLocalDpi xmlns:a14="http://schemas.microsoft.com/office/drawing/2010/main" val="0"/>
              </a:ext>
            </a:extLst>
          </a:blip>
          <a:srcRect l="81393" t="5595" r="7993" b="5264"/>
          <a:stretch/>
        </p:blipFill>
        <p:spPr>
          <a:xfrm>
            <a:off x="3794274" y="1347423"/>
            <a:ext cx="389461" cy="2545248"/>
          </a:xfrm>
          <a:prstGeom prst="rect">
            <a:avLst/>
          </a:prstGeom>
        </p:spPr>
      </p:pic>
      <p:pic>
        <p:nvPicPr>
          <p:cNvPr id="15" name="Picture 14" descr="A map of the world&#10;&#10;Description automatically generated">
            <a:extLst>
              <a:ext uri="{FF2B5EF4-FFF2-40B4-BE49-F238E27FC236}">
                <a16:creationId xmlns:a16="http://schemas.microsoft.com/office/drawing/2014/main" id="{EBF62EB4-BD95-6518-8A0E-001E8FEAD20E}"/>
              </a:ext>
            </a:extLst>
          </p:cNvPr>
          <p:cNvPicPr>
            <a:picLocks noChangeAspect="1"/>
          </p:cNvPicPr>
          <p:nvPr/>
        </p:nvPicPr>
        <p:blipFill rotWithShape="1">
          <a:blip r:embed="rId7">
            <a:extLst>
              <a:ext uri="{28A0092B-C50C-407E-A947-70E740481C1C}">
                <a14:useLocalDpi xmlns:a14="http://schemas.microsoft.com/office/drawing/2010/main" val="0"/>
              </a:ext>
            </a:extLst>
          </a:blip>
          <a:srcRect l="81983" t="4279" r="8418" b="8551"/>
          <a:stretch/>
        </p:blipFill>
        <p:spPr>
          <a:xfrm>
            <a:off x="3794274" y="4028607"/>
            <a:ext cx="389461" cy="2716269"/>
          </a:xfrm>
          <a:prstGeom prst="rect">
            <a:avLst/>
          </a:prstGeom>
        </p:spPr>
      </p:pic>
      <p:cxnSp>
        <p:nvCxnSpPr>
          <p:cNvPr id="16" name="Straight Connector 15">
            <a:extLst>
              <a:ext uri="{FF2B5EF4-FFF2-40B4-BE49-F238E27FC236}">
                <a16:creationId xmlns:a16="http://schemas.microsoft.com/office/drawing/2014/main" id="{79F8411F-548D-7E26-65A2-424A6ECBCC6E}"/>
              </a:ext>
            </a:extLst>
          </p:cNvPr>
          <p:cNvCxnSpPr>
            <a:cxnSpLocks/>
          </p:cNvCxnSpPr>
          <p:nvPr/>
        </p:nvCxnSpPr>
        <p:spPr>
          <a:xfrm>
            <a:off x="650947" y="3960456"/>
            <a:ext cx="6114407" cy="0"/>
          </a:xfrm>
          <a:prstGeom prst="line">
            <a:avLst/>
          </a:prstGeom>
          <a:ln w="38100"/>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D1CE142-DA28-1D73-40C4-8607E8C446D3}"/>
              </a:ext>
            </a:extLst>
          </p:cNvPr>
          <p:cNvSpPr txBox="1"/>
          <p:nvPr/>
        </p:nvSpPr>
        <p:spPr>
          <a:xfrm>
            <a:off x="936419" y="4009946"/>
            <a:ext cx="534798" cy="461665"/>
          </a:xfrm>
          <a:prstGeom prst="rect">
            <a:avLst/>
          </a:prstGeom>
          <a:solidFill>
            <a:srgbClr val="AFDA5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Jan 2050</a:t>
            </a:r>
          </a:p>
        </p:txBody>
      </p:sp>
      <p:sp>
        <p:nvSpPr>
          <p:cNvPr id="18" name="TextBox 17">
            <a:extLst>
              <a:ext uri="{FF2B5EF4-FFF2-40B4-BE49-F238E27FC236}">
                <a16:creationId xmlns:a16="http://schemas.microsoft.com/office/drawing/2014/main" id="{2957D9B4-56CA-B651-25DF-D56052B89449}"/>
              </a:ext>
            </a:extLst>
          </p:cNvPr>
          <p:cNvSpPr txBox="1"/>
          <p:nvPr/>
        </p:nvSpPr>
        <p:spPr>
          <a:xfrm>
            <a:off x="4322601" y="1253761"/>
            <a:ext cx="549435" cy="461665"/>
          </a:xfrm>
          <a:prstGeom prst="rect">
            <a:avLst/>
          </a:prstGeom>
          <a:solidFill>
            <a:srgbClr val="FC80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Jan 2090</a:t>
            </a:r>
          </a:p>
        </p:txBody>
      </p:sp>
      <p:sp>
        <p:nvSpPr>
          <p:cNvPr id="19" name="TextBox 18">
            <a:extLst>
              <a:ext uri="{FF2B5EF4-FFF2-40B4-BE49-F238E27FC236}">
                <a16:creationId xmlns:a16="http://schemas.microsoft.com/office/drawing/2014/main" id="{0BE37E57-B296-5338-A779-83C982EABC9F}"/>
              </a:ext>
            </a:extLst>
          </p:cNvPr>
          <p:cNvSpPr txBox="1"/>
          <p:nvPr/>
        </p:nvSpPr>
        <p:spPr>
          <a:xfrm>
            <a:off x="4253263" y="4036714"/>
            <a:ext cx="534798" cy="461665"/>
          </a:xfrm>
          <a:prstGeom prst="rect">
            <a:avLst/>
          </a:prstGeom>
          <a:solidFill>
            <a:srgbClr val="FC80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Jan 2090</a:t>
            </a:r>
          </a:p>
        </p:txBody>
      </p:sp>
      <p:sp>
        <p:nvSpPr>
          <p:cNvPr id="20" name="TextBox 19">
            <a:extLst>
              <a:ext uri="{FF2B5EF4-FFF2-40B4-BE49-F238E27FC236}">
                <a16:creationId xmlns:a16="http://schemas.microsoft.com/office/drawing/2014/main" id="{8C1C75C7-BC52-D8C9-DEF4-6CD274D453EC}"/>
              </a:ext>
            </a:extLst>
          </p:cNvPr>
          <p:cNvSpPr txBox="1"/>
          <p:nvPr/>
        </p:nvSpPr>
        <p:spPr>
          <a:xfrm rot="16200000">
            <a:off x="331976" y="2279416"/>
            <a:ext cx="707477" cy="307777"/>
          </a:xfrm>
          <a:prstGeom prst="rect">
            <a:avLst/>
          </a:prstGeom>
          <a:solidFill>
            <a:srgbClr val="AFDA5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F498C50-EB46-4460-DA2A-99D431D19861}"/>
              </a:ext>
            </a:extLst>
          </p:cNvPr>
          <p:cNvSpPr txBox="1"/>
          <p:nvPr/>
        </p:nvSpPr>
        <p:spPr>
          <a:xfrm>
            <a:off x="2946909" y="6286886"/>
            <a:ext cx="9388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RCP8.5 projections</a:t>
            </a:r>
          </a:p>
        </p:txBody>
      </p:sp>
    </p:spTree>
    <p:extLst>
      <p:ext uri="{BB962C8B-B14F-4D97-AF65-F5344CB8AC3E}">
        <p14:creationId xmlns:p14="http://schemas.microsoft.com/office/powerpoint/2010/main" val="218452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europe with red and yellow colors&#10;&#10;Description automatically generated">
            <a:extLst>
              <a:ext uri="{FF2B5EF4-FFF2-40B4-BE49-F238E27FC236}">
                <a16:creationId xmlns:a16="http://schemas.microsoft.com/office/drawing/2014/main" id="{90DEFF2A-ABF7-C47C-51A4-2EC2DD2D7ED7}"/>
              </a:ext>
            </a:extLst>
          </p:cNvPr>
          <p:cNvPicPr>
            <a:picLocks noChangeAspect="1"/>
          </p:cNvPicPr>
          <p:nvPr/>
        </p:nvPicPr>
        <p:blipFill rotWithShape="1">
          <a:blip r:embed="rId3">
            <a:extLst>
              <a:ext uri="{28A0092B-C50C-407E-A947-70E740481C1C}">
                <a14:useLocalDpi xmlns:a14="http://schemas.microsoft.com/office/drawing/2010/main" val="0"/>
              </a:ext>
            </a:extLst>
          </a:blip>
          <a:srcRect l="10813" t="7137" r="18982" b="9493"/>
          <a:stretch/>
        </p:blipFill>
        <p:spPr>
          <a:xfrm>
            <a:off x="5306372" y="3152716"/>
            <a:ext cx="3742661" cy="3331392"/>
          </a:xfrm>
          <a:prstGeom prst="rect">
            <a:avLst/>
          </a:prstGeom>
        </p:spPr>
      </p:pic>
      <p:sp>
        <p:nvSpPr>
          <p:cNvPr id="19" name="TextBox 18">
            <a:extLst>
              <a:ext uri="{FF2B5EF4-FFF2-40B4-BE49-F238E27FC236}">
                <a16:creationId xmlns:a16="http://schemas.microsoft.com/office/drawing/2014/main" id="{FCA93992-21C7-6E49-73AC-CF68F30B6A7A}"/>
              </a:ext>
            </a:extLst>
          </p:cNvPr>
          <p:cNvSpPr txBox="1"/>
          <p:nvPr/>
        </p:nvSpPr>
        <p:spPr>
          <a:xfrm>
            <a:off x="4682786" y="2835642"/>
            <a:ext cx="522281"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mm</a:t>
            </a:r>
          </a:p>
        </p:txBody>
      </p:sp>
      <p:grpSp>
        <p:nvGrpSpPr>
          <p:cNvPr id="16" name="Group 15">
            <a:extLst>
              <a:ext uri="{FF2B5EF4-FFF2-40B4-BE49-F238E27FC236}">
                <a16:creationId xmlns:a16="http://schemas.microsoft.com/office/drawing/2014/main" id="{53D55302-02B2-5F0D-5485-7FB5B76F3704}"/>
              </a:ext>
            </a:extLst>
          </p:cNvPr>
          <p:cNvGrpSpPr/>
          <p:nvPr/>
        </p:nvGrpSpPr>
        <p:grpSpPr>
          <a:xfrm>
            <a:off x="924872" y="3076904"/>
            <a:ext cx="4381500" cy="3407204"/>
            <a:chOff x="997994" y="2605147"/>
            <a:chExt cx="4381500" cy="3407204"/>
          </a:xfrm>
        </p:grpSpPr>
        <p:pic>
          <p:nvPicPr>
            <p:cNvPr id="17" name="Picture 16" descr="A map of the united kingdom&#10;&#10;Description automatically generated">
              <a:extLst>
                <a:ext uri="{FF2B5EF4-FFF2-40B4-BE49-F238E27FC236}">
                  <a16:creationId xmlns:a16="http://schemas.microsoft.com/office/drawing/2014/main" id="{AA29C7B3-9D0F-A41E-ECC3-EF530B1DAB42}"/>
                </a:ext>
              </a:extLst>
            </p:cNvPr>
            <p:cNvPicPr>
              <a:picLocks noChangeAspect="1"/>
            </p:cNvPicPr>
            <p:nvPr/>
          </p:nvPicPr>
          <p:blipFill rotWithShape="1">
            <a:blip r:embed="rId4">
              <a:extLst>
                <a:ext uri="{28A0092B-C50C-407E-A947-70E740481C1C}">
                  <a14:useLocalDpi xmlns:a14="http://schemas.microsoft.com/office/drawing/2010/main" val="0"/>
                </a:ext>
              </a:extLst>
            </a:blip>
            <a:srcRect l="11149" t="6109" r="6661" b="9839"/>
            <a:stretch/>
          </p:blipFill>
          <p:spPr>
            <a:xfrm>
              <a:off x="997994" y="2653663"/>
              <a:ext cx="4381500" cy="3358688"/>
            </a:xfrm>
            <a:prstGeom prst="rect">
              <a:avLst/>
            </a:prstGeom>
          </p:spPr>
        </p:pic>
        <p:sp>
          <p:nvSpPr>
            <p:cNvPr id="18" name="Rectangle 17">
              <a:extLst>
                <a:ext uri="{FF2B5EF4-FFF2-40B4-BE49-F238E27FC236}">
                  <a16:creationId xmlns:a16="http://schemas.microsoft.com/office/drawing/2014/main" id="{16B993D1-AFD7-5D68-6E56-72E05E448E4C}"/>
                </a:ext>
              </a:extLst>
            </p:cNvPr>
            <p:cNvSpPr/>
            <p:nvPr/>
          </p:nvSpPr>
          <p:spPr>
            <a:xfrm>
              <a:off x="1202959" y="2605147"/>
              <a:ext cx="3637129" cy="758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grpSp>
      <p:sp>
        <p:nvSpPr>
          <p:cNvPr id="20" name="Rectangle 19">
            <a:extLst>
              <a:ext uri="{FF2B5EF4-FFF2-40B4-BE49-F238E27FC236}">
                <a16:creationId xmlns:a16="http://schemas.microsoft.com/office/drawing/2014/main" id="{29250B35-5FFE-406A-E924-67A99AD4DA8D}"/>
              </a:ext>
            </a:extLst>
          </p:cNvPr>
          <p:cNvSpPr/>
          <p:nvPr/>
        </p:nvSpPr>
        <p:spPr>
          <a:xfrm>
            <a:off x="251949" y="2722652"/>
            <a:ext cx="11732182" cy="38528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pic>
        <p:nvPicPr>
          <p:cNvPr id="11" name="Picture 10" descr="grain-size comparator">
            <a:extLst>
              <a:ext uri="{FF2B5EF4-FFF2-40B4-BE49-F238E27FC236}">
                <a16:creationId xmlns:a16="http://schemas.microsoft.com/office/drawing/2014/main" id="{4E61B692-EB96-CF6C-F634-EFDB4DAD8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4622" y="1284613"/>
            <a:ext cx="1910076" cy="124791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36B5D545-674D-4FA6-B96A-92033D73B029}"/>
              </a:ext>
            </a:extLst>
          </p:cNvPr>
          <p:cNvSpPr txBox="1">
            <a:spLocks/>
          </p:cNvSpPr>
          <p:nvPr/>
        </p:nvSpPr>
        <p:spPr>
          <a:xfrm>
            <a:off x="251949" y="43982"/>
            <a:ext cx="94576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0" cap="none" spc="0" normalizeH="0" baseline="0" noProof="0">
                <a:ln>
                  <a:noFill/>
                </a:ln>
                <a:solidFill>
                  <a:srgbClr val="155361">
                    <a:lumMod val="40000"/>
                    <a:lumOff val="60000"/>
                  </a:srgbClr>
                </a:solidFill>
                <a:effectLst/>
                <a:uLnTx/>
                <a:uFillTx/>
                <a:latin typeface="Proxima Nova"/>
                <a:ea typeface="Proxima Nova"/>
                <a:cs typeface="Proxima Nova"/>
                <a:sym typeface="Proxima Nova"/>
              </a:rPr>
              <a:t>What sediment size can be ADDITIONALLY moved by projected max seabed stress?</a:t>
            </a:r>
            <a:endParaRPr kumimoji="0" lang="en-GB" sz="3200" b="0" i="0" u="none" strike="noStrike" kern="1200" cap="none" spc="0" normalizeH="0" baseline="0" noProof="0">
              <a:ln>
                <a:noFill/>
              </a:ln>
              <a:solidFill>
                <a:srgbClr val="155361">
                  <a:lumMod val="40000"/>
                  <a:lumOff val="60000"/>
                </a:srgbClr>
              </a:solidFill>
              <a:effectLst/>
              <a:uLnTx/>
              <a:uFillTx/>
              <a:latin typeface="Proxima Nova"/>
              <a:ea typeface="+mj-ea"/>
              <a:cs typeface="+mj-cs"/>
            </a:endParaRPr>
          </a:p>
        </p:txBody>
      </p:sp>
      <p:sp>
        <p:nvSpPr>
          <p:cNvPr id="12" name="Google Shape;159;p2">
            <a:extLst>
              <a:ext uri="{FF2B5EF4-FFF2-40B4-BE49-F238E27FC236}">
                <a16:creationId xmlns:a16="http://schemas.microsoft.com/office/drawing/2014/main" id="{BF2F159D-F138-46DB-8B2B-C08DC1A23F32}"/>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6">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14" name="TextBox 9">
            <a:extLst>
              <a:ext uri="{FF2B5EF4-FFF2-40B4-BE49-F238E27FC236}">
                <a16:creationId xmlns:a16="http://schemas.microsoft.com/office/drawing/2014/main" id="{CA4D3921-8F8B-4434-ADA4-B51F1C528CB3}"/>
              </a:ext>
            </a:extLst>
          </p:cNvPr>
          <p:cNvSpPr txBox="1"/>
          <p:nvPr/>
        </p:nvSpPr>
        <p:spPr>
          <a:xfrm>
            <a:off x="251949" y="1290251"/>
            <a:ext cx="854514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What does that mean for the seabed and associated habitats?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How might the seabed habitat change under future climates?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How might scour protection material mobilise under future climates?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9B44B"/>
              </a:solidFill>
              <a:effectLst/>
              <a:uLnTx/>
              <a:uFillTx/>
              <a:latin typeface="Proxima Nova"/>
              <a:ea typeface="+mn-ea"/>
              <a:cs typeface="+mn-cs"/>
            </a:endParaRPr>
          </a:p>
        </p:txBody>
      </p:sp>
      <p:sp>
        <p:nvSpPr>
          <p:cNvPr id="5" name="TextBox 4">
            <a:extLst>
              <a:ext uri="{FF2B5EF4-FFF2-40B4-BE49-F238E27FC236}">
                <a16:creationId xmlns:a16="http://schemas.microsoft.com/office/drawing/2014/main" id="{AD69E894-3927-8DC6-EB63-F44D98CA1413}"/>
              </a:ext>
            </a:extLst>
          </p:cNvPr>
          <p:cNvSpPr txBox="1"/>
          <p:nvPr/>
        </p:nvSpPr>
        <p:spPr>
          <a:xfrm>
            <a:off x="4161200" y="2956371"/>
            <a:ext cx="2908903"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Transport Competence: Mean Jan 2050</a:t>
            </a:r>
          </a:p>
        </p:txBody>
      </p:sp>
      <p:sp>
        <p:nvSpPr>
          <p:cNvPr id="8" name="TextBox 7">
            <a:extLst>
              <a:ext uri="{FF2B5EF4-FFF2-40B4-BE49-F238E27FC236}">
                <a16:creationId xmlns:a16="http://schemas.microsoft.com/office/drawing/2014/main" id="{5EE9FD88-4333-8EE1-D491-009C441826D4}"/>
              </a:ext>
            </a:extLst>
          </p:cNvPr>
          <p:cNvSpPr txBox="1"/>
          <p:nvPr/>
        </p:nvSpPr>
        <p:spPr>
          <a:xfrm>
            <a:off x="7756311" y="2956371"/>
            <a:ext cx="2908903"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Transport Competence: Max Jan 2050</a:t>
            </a:r>
          </a:p>
        </p:txBody>
      </p:sp>
      <p:pic>
        <p:nvPicPr>
          <p:cNvPr id="4" name="Picture 3" descr="A map of the united kingdom&#10;&#10;Description automatically generated">
            <a:extLst>
              <a:ext uri="{FF2B5EF4-FFF2-40B4-BE49-F238E27FC236}">
                <a16:creationId xmlns:a16="http://schemas.microsoft.com/office/drawing/2014/main" id="{9070E344-5F00-A239-482A-FBB077A3E8B3}"/>
              </a:ext>
            </a:extLst>
          </p:cNvPr>
          <p:cNvPicPr>
            <a:picLocks noChangeAspect="1"/>
          </p:cNvPicPr>
          <p:nvPr/>
        </p:nvPicPr>
        <p:blipFill>
          <a:blip r:embed="rId7">
            <a:extLst>
              <a:ext uri="{28A0092B-C50C-407E-A947-70E740481C1C}">
                <a14:useLocalDpi xmlns:a14="http://schemas.microsoft.com/office/drawing/2010/main" val="0"/>
              </a:ext>
            </a:extLst>
          </a:blip>
          <a:srcRect l="6130" t="5224" r="18523" b="5120"/>
          <a:stretch/>
        </p:blipFill>
        <p:spPr>
          <a:xfrm>
            <a:off x="3839531" y="3199793"/>
            <a:ext cx="3552240" cy="3168000"/>
          </a:xfrm>
          <a:prstGeom prst="rect">
            <a:avLst/>
          </a:prstGeom>
          <a:ln>
            <a:noFill/>
          </a:ln>
        </p:spPr>
      </p:pic>
      <p:pic>
        <p:nvPicPr>
          <p:cNvPr id="7" name="Picture 6" descr="A map of the world&#10;&#10;Description automatically generated">
            <a:extLst>
              <a:ext uri="{FF2B5EF4-FFF2-40B4-BE49-F238E27FC236}">
                <a16:creationId xmlns:a16="http://schemas.microsoft.com/office/drawing/2014/main" id="{E0ED2C40-69DE-59D0-DF78-4BFDFEB3DFE4}"/>
              </a:ext>
            </a:extLst>
          </p:cNvPr>
          <p:cNvPicPr>
            <a:picLocks noChangeAspect="1"/>
          </p:cNvPicPr>
          <p:nvPr/>
        </p:nvPicPr>
        <p:blipFill>
          <a:blip r:embed="rId8">
            <a:extLst>
              <a:ext uri="{28A0092B-C50C-407E-A947-70E740481C1C}">
                <a14:useLocalDpi xmlns:a14="http://schemas.microsoft.com/office/drawing/2010/main" val="0"/>
              </a:ext>
            </a:extLst>
          </a:blip>
          <a:srcRect l="6125" t="5224" r="18521" b="5120"/>
          <a:stretch/>
        </p:blipFill>
        <p:spPr>
          <a:xfrm>
            <a:off x="7434642" y="3199793"/>
            <a:ext cx="3552241" cy="3168000"/>
          </a:xfrm>
          <a:prstGeom prst="rect">
            <a:avLst/>
          </a:prstGeom>
          <a:ln>
            <a:noFill/>
          </a:ln>
        </p:spPr>
      </p:pic>
      <p:pic>
        <p:nvPicPr>
          <p:cNvPr id="9" name="Picture 8" descr="A map of the world&#10;&#10;Description automatically generated">
            <a:extLst>
              <a:ext uri="{FF2B5EF4-FFF2-40B4-BE49-F238E27FC236}">
                <a16:creationId xmlns:a16="http://schemas.microsoft.com/office/drawing/2014/main" id="{5BAEF4FB-4BC8-3D7F-A381-6A8DB1C1B1DA}"/>
              </a:ext>
            </a:extLst>
          </p:cNvPr>
          <p:cNvPicPr>
            <a:picLocks noChangeAspect="1"/>
          </p:cNvPicPr>
          <p:nvPr/>
        </p:nvPicPr>
        <p:blipFill>
          <a:blip r:embed="rId8">
            <a:extLst>
              <a:ext uri="{28A0092B-C50C-407E-A947-70E740481C1C}">
                <a14:useLocalDpi xmlns:a14="http://schemas.microsoft.com/office/drawing/2010/main" val="0"/>
              </a:ext>
            </a:extLst>
          </a:blip>
          <a:srcRect l="81478" t="5224" r="659" b="5120"/>
          <a:stretch/>
        </p:blipFill>
        <p:spPr>
          <a:xfrm>
            <a:off x="11029754" y="3104449"/>
            <a:ext cx="892733" cy="3358688"/>
          </a:xfrm>
          <a:prstGeom prst="rect">
            <a:avLst/>
          </a:prstGeom>
          <a:ln>
            <a:noFill/>
          </a:ln>
        </p:spPr>
      </p:pic>
      <p:pic>
        <p:nvPicPr>
          <p:cNvPr id="15" name="Picture 14" descr="A map of the united kingdom&#10;&#10;Description automatically generated">
            <a:extLst>
              <a:ext uri="{FF2B5EF4-FFF2-40B4-BE49-F238E27FC236}">
                <a16:creationId xmlns:a16="http://schemas.microsoft.com/office/drawing/2014/main" id="{C12480F3-65D6-747B-324D-FA5BFDEEAF6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244" t="4861" r="18608" b="5336"/>
          <a:stretch/>
        </p:blipFill>
        <p:spPr>
          <a:xfrm>
            <a:off x="333042" y="3199793"/>
            <a:ext cx="3536679" cy="3168000"/>
          </a:xfrm>
          <a:prstGeom prst="rect">
            <a:avLst/>
          </a:prstGeom>
          <a:ln>
            <a:noFill/>
          </a:ln>
        </p:spPr>
      </p:pic>
      <p:sp>
        <p:nvSpPr>
          <p:cNvPr id="21" name="TextBox 20">
            <a:extLst>
              <a:ext uri="{FF2B5EF4-FFF2-40B4-BE49-F238E27FC236}">
                <a16:creationId xmlns:a16="http://schemas.microsoft.com/office/drawing/2014/main" id="{1E24B87A-9ADF-D76E-6C38-217ACE8EB97D}"/>
              </a:ext>
            </a:extLst>
          </p:cNvPr>
          <p:cNvSpPr txBox="1"/>
          <p:nvPr/>
        </p:nvSpPr>
        <p:spPr>
          <a:xfrm>
            <a:off x="535902" y="2956370"/>
            <a:ext cx="3130957"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Transport Competence: Mean Present Day</a:t>
            </a:r>
          </a:p>
        </p:txBody>
      </p:sp>
    </p:spTree>
    <p:extLst>
      <p:ext uri="{BB962C8B-B14F-4D97-AF65-F5344CB8AC3E}">
        <p14:creationId xmlns:p14="http://schemas.microsoft.com/office/powerpoint/2010/main" val="315477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36B5D545-674D-4FA6-B96A-92033D73B029}"/>
              </a:ext>
            </a:extLst>
          </p:cNvPr>
          <p:cNvSpPr txBox="1">
            <a:spLocks/>
          </p:cNvSpPr>
          <p:nvPr/>
        </p:nvSpPr>
        <p:spPr>
          <a:xfrm>
            <a:off x="324678" y="43982"/>
            <a:ext cx="1123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0" cap="none" spc="0" normalizeH="0" baseline="0" noProof="0">
                <a:ln>
                  <a:noFill/>
                </a:ln>
                <a:solidFill>
                  <a:srgbClr val="155361">
                    <a:lumMod val="40000"/>
                    <a:lumOff val="60000"/>
                  </a:srgbClr>
                </a:solidFill>
                <a:effectLst/>
                <a:uLnTx/>
                <a:uFillTx/>
                <a:latin typeface="Proxima Nova"/>
                <a:ea typeface="+mj-ea"/>
                <a:cs typeface="+mj-cs"/>
                <a:sym typeface="Proxima Nova"/>
              </a:rPr>
              <a:t>Magnitudes and uncertainties - tides</a:t>
            </a:r>
            <a:endParaRPr kumimoji="0" lang="en-GB" sz="3200" b="0" i="0" u="none" strike="noStrike" kern="1200" cap="none" spc="0" normalizeH="0" baseline="0" noProof="0">
              <a:ln>
                <a:noFill/>
              </a:ln>
              <a:solidFill>
                <a:srgbClr val="155361">
                  <a:lumMod val="40000"/>
                  <a:lumOff val="60000"/>
                </a:srgbClr>
              </a:solidFill>
              <a:effectLst/>
              <a:uLnTx/>
              <a:uFillTx/>
              <a:latin typeface="Proxima Nova"/>
              <a:ea typeface="+mj-ea"/>
              <a:cs typeface="+mj-cs"/>
            </a:endParaRPr>
          </a:p>
        </p:txBody>
      </p:sp>
      <p:sp>
        <p:nvSpPr>
          <p:cNvPr id="12" name="Google Shape;159;p2">
            <a:extLst>
              <a:ext uri="{FF2B5EF4-FFF2-40B4-BE49-F238E27FC236}">
                <a16:creationId xmlns:a16="http://schemas.microsoft.com/office/drawing/2014/main" id="{BF2F159D-F138-46DB-8B2B-C08DC1A23F32}"/>
              </a:ext>
            </a:extLst>
          </p:cNvPr>
          <p:cNvSpPr/>
          <p:nvPr/>
        </p:nvSpPr>
        <p:spPr>
          <a:xfrm>
            <a:off x="10858500" y="162158"/>
            <a:ext cx="1221988" cy="815742"/>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3">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14" name="TextBox 9">
            <a:extLst>
              <a:ext uri="{FF2B5EF4-FFF2-40B4-BE49-F238E27FC236}">
                <a16:creationId xmlns:a16="http://schemas.microsoft.com/office/drawing/2014/main" id="{CA4D3921-8F8B-4434-ADA4-B51F1C528CB3}"/>
              </a:ext>
            </a:extLst>
          </p:cNvPr>
          <p:cNvSpPr txBox="1"/>
          <p:nvPr/>
        </p:nvSpPr>
        <p:spPr>
          <a:xfrm>
            <a:off x="739206" y="1157521"/>
            <a:ext cx="1154264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How sure are we? </a:t>
            </a:r>
            <a:br>
              <a:rPr kumimoji="0" lang="en-GB" sz="2000" b="0" i="0" u="none" strike="noStrike" kern="1200" cap="none" spc="0" normalizeH="0" baseline="0" noProof="0">
                <a:ln>
                  <a:noFill/>
                </a:ln>
                <a:solidFill>
                  <a:srgbClr val="F9B44B"/>
                </a:solidFill>
                <a:effectLst/>
                <a:uLnTx/>
                <a:uFillTx/>
                <a:latin typeface="Proxima Nova"/>
                <a:ea typeface="+mn-ea"/>
                <a:cs typeface="+mn-cs"/>
              </a:rPr>
            </a:br>
            <a:r>
              <a:rPr kumimoji="0" lang="en-GB" sz="2000" b="0" i="0" u="none" strike="noStrike" kern="1200" cap="none" spc="0" normalizeH="0" baseline="0" noProof="0">
                <a:ln>
                  <a:noFill/>
                </a:ln>
                <a:solidFill>
                  <a:srgbClr val="F9B44B"/>
                </a:solidFill>
                <a:effectLst/>
                <a:uLnTx/>
                <a:uFillTx/>
                <a:latin typeface="Proxima Nova"/>
                <a:ea typeface="+mn-ea"/>
                <a:cs typeface="+mn-cs"/>
              </a:rPr>
              <a:t>Relative impact of changing wind, waves, tides, sea-level on bed stress</a:t>
            </a:r>
          </a:p>
        </p:txBody>
      </p:sp>
      <p:graphicFrame>
        <p:nvGraphicFramePr>
          <p:cNvPr id="9" name="Table 8">
            <a:extLst>
              <a:ext uri="{FF2B5EF4-FFF2-40B4-BE49-F238E27FC236}">
                <a16:creationId xmlns:a16="http://schemas.microsoft.com/office/drawing/2014/main" id="{5A4129AA-17A0-4719-BEF4-C6DEFAD07DE3}"/>
              </a:ext>
            </a:extLst>
          </p:cNvPr>
          <p:cNvGraphicFramePr>
            <a:graphicFrameLocks noGrp="1"/>
          </p:cNvGraphicFramePr>
          <p:nvPr/>
        </p:nvGraphicFramePr>
        <p:xfrm>
          <a:off x="324678" y="2045028"/>
          <a:ext cx="7136826" cy="4560890"/>
        </p:xfrm>
        <a:graphic>
          <a:graphicData uri="http://schemas.openxmlformats.org/drawingml/2006/table">
            <a:tbl>
              <a:tblPr firstRow="1" firstCol="1" bandRow="1">
                <a:tableStyleId>{16D9F66E-5EB9-4882-86FB-DCBF35E3C3E4}</a:tableStyleId>
              </a:tblPr>
              <a:tblGrid>
                <a:gridCol w="2113722">
                  <a:extLst>
                    <a:ext uri="{9D8B030D-6E8A-4147-A177-3AD203B41FA5}">
                      <a16:colId xmlns:a16="http://schemas.microsoft.com/office/drawing/2014/main" val="1326737537"/>
                    </a:ext>
                  </a:extLst>
                </a:gridCol>
                <a:gridCol w="2218944">
                  <a:extLst>
                    <a:ext uri="{9D8B030D-6E8A-4147-A177-3AD203B41FA5}">
                      <a16:colId xmlns:a16="http://schemas.microsoft.com/office/drawing/2014/main" val="218576406"/>
                    </a:ext>
                  </a:extLst>
                </a:gridCol>
                <a:gridCol w="2804160">
                  <a:extLst>
                    <a:ext uri="{9D8B030D-6E8A-4147-A177-3AD203B41FA5}">
                      <a16:colId xmlns:a16="http://schemas.microsoft.com/office/drawing/2014/main" val="622404740"/>
                    </a:ext>
                  </a:extLst>
                </a:gridCol>
              </a:tblGrid>
              <a:tr h="466981">
                <a:tc>
                  <a:txBody>
                    <a:bodyPr/>
                    <a:lstStyle/>
                    <a:p>
                      <a:pPr algn="ctr">
                        <a:lnSpc>
                          <a:spcPct val="107000"/>
                        </a:lnSpc>
                        <a:spcAft>
                          <a:spcPts val="800"/>
                        </a:spcAft>
                      </a:pPr>
                      <a:r>
                        <a:rPr lang="en-GB" sz="2000">
                          <a:effectLst/>
                          <a:latin typeface="Calibri" panose="020F0502020204030204" pitchFamily="34" charset="0"/>
                          <a:cs typeface="Calibri" panose="020F0502020204030204" pitchFamily="34" charset="0"/>
                        </a:rPr>
                        <a:t>Changes</a:t>
                      </a:r>
                      <a:endParaRPr lang="en-GB" sz="2000">
                        <a:effectLst/>
                        <a:latin typeface="Calibri" panose="020F0502020204030204" pitchFamily="34" charset="0"/>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tc>
                  <a:txBody>
                    <a:bodyPr/>
                    <a:lstStyle/>
                    <a:p>
                      <a:pPr algn="ctr">
                        <a:lnSpc>
                          <a:spcPct val="107000"/>
                        </a:lnSpc>
                        <a:spcAft>
                          <a:spcPts val="800"/>
                        </a:spcAft>
                      </a:pPr>
                      <a:r>
                        <a:rPr lang="en-GB" sz="2000">
                          <a:effectLst/>
                          <a:latin typeface="Calibri" panose="020F0502020204030204" pitchFamily="34" charset="0"/>
                          <a:cs typeface="Calibri" panose="020F0502020204030204" pitchFamily="34" charset="0"/>
                        </a:rPr>
                        <a:t>Confidence </a:t>
                      </a:r>
                      <a:endParaRPr lang="en-GB" sz="2000">
                        <a:effectLst/>
                        <a:latin typeface="Calibri" panose="020F0502020204030204" pitchFamily="34" charset="0"/>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tc>
                  <a:txBody>
                    <a:bodyPr/>
                    <a:lstStyle/>
                    <a:p>
                      <a:pPr algn="ctr">
                        <a:lnSpc>
                          <a:spcPct val="107000"/>
                        </a:lnSpc>
                        <a:spcAft>
                          <a:spcPts val="800"/>
                        </a:spcAft>
                      </a:pPr>
                      <a:r>
                        <a:rPr lang="en-GB" sz="2000">
                          <a:effectLst/>
                          <a:latin typeface="Calibri" panose="020F0502020204030204" pitchFamily="34" charset="0"/>
                          <a:cs typeface="Calibri" panose="020F0502020204030204" pitchFamily="34" charset="0"/>
                        </a:rPr>
                        <a:t>Magnitudes of change </a:t>
                      </a:r>
                      <a:endParaRPr lang="en-GB" sz="2000">
                        <a:effectLst/>
                        <a:latin typeface="Calibri" panose="020F0502020204030204" pitchFamily="34" charset="0"/>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extLst>
                  <a:ext uri="{0D108BD9-81ED-4DB2-BD59-A6C34878D82A}">
                    <a16:rowId xmlns:a16="http://schemas.microsoft.com/office/drawing/2014/main" val="721888220"/>
                  </a:ext>
                </a:extLst>
              </a:tr>
              <a:tr h="1997958">
                <a:tc>
                  <a:txBody>
                    <a:bodyPr/>
                    <a:lstStyle/>
                    <a:p>
                      <a:pPr marL="342900" indent="-342900">
                        <a:lnSpc>
                          <a:spcPct val="107000"/>
                        </a:lnSpc>
                        <a:spcAft>
                          <a:spcPts val="800"/>
                        </a:spcAft>
                        <a:buFont typeface="Wingdings" panose="05000000000000000000" pitchFamily="2" charset="2"/>
                        <a:buChar char="Ø"/>
                      </a:pPr>
                      <a:endParaRPr lang="en-GB" sz="1800" b="0">
                        <a:effectLst/>
                        <a:latin typeface="+mn-lt"/>
                        <a:cs typeface="Calibri" panose="020F0502020204030204" pitchFamily="34" charset="0"/>
                      </a:endParaRPr>
                    </a:p>
                    <a:p>
                      <a:pPr marL="342900" indent="-342900">
                        <a:lnSpc>
                          <a:spcPct val="107000"/>
                        </a:lnSpc>
                        <a:spcAft>
                          <a:spcPts val="800"/>
                        </a:spcAft>
                        <a:buFont typeface="Wingdings" panose="05000000000000000000" pitchFamily="2" charset="2"/>
                        <a:buChar char="Ø"/>
                      </a:pPr>
                      <a:r>
                        <a:rPr lang="en-GB" sz="1800" b="0">
                          <a:effectLst/>
                          <a:latin typeface="+mn-lt"/>
                          <a:cs typeface="Calibri" panose="020F0502020204030204" pitchFamily="34" charset="0"/>
                        </a:rPr>
                        <a:t>Rising sea-levels around UK alter tides &amp; sea-bed currents. </a:t>
                      </a:r>
                    </a:p>
                    <a:p>
                      <a:pPr marL="0" indent="0">
                        <a:lnSpc>
                          <a:spcPct val="107000"/>
                        </a:lnSpc>
                        <a:spcAft>
                          <a:spcPts val="800"/>
                        </a:spcAft>
                        <a:buFont typeface="Wingdings" panose="05000000000000000000" pitchFamily="2" charset="2"/>
                        <a:buNone/>
                      </a:pPr>
                      <a:r>
                        <a:rPr lang="en-GB" sz="1800" b="0">
                          <a:effectLst/>
                          <a:latin typeface="+mn-lt"/>
                          <a:cs typeface="Calibri" panose="020F0502020204030204" pitchFamily="34" charset="0"/>
                        </a:rPr>
                        <a:t> </a:t>
                      </a:r>
                    </a:p>
                    <a:p>
                      <a:pPr marL="342900" indent="-342900">
                        <a:lnSpc>
                          <a:spcPct val="107000"/>
                        </a:lnSpc>
                        <a:spcAft>
                          <a:spcPts val="800"/>
                        </a:spcAft>
                        <a:buFont typeface="Wingdings" panose="05000000000000000000" pitchFamily="2" charset="2"/>
                        <a:buChar char="Ø"/>
                      </a:pPr>
                      <a:r>
                        <a:rPr lang="en-GB" sz="1800" b="0">
                          <a:effectLst/>
                          <a:latin typeface="+mn-lt"/>
                          <a:cs typeface="Calibri" panose="020F0502020204030204" pitchFamily="34" charset="0"/>
                        </a:rPr>
                        <a:t>Decouples currents from seabed, reduces stress (more in shallow water &amp; estuaries).</a:t>
                      </a:r>
                      <a:endParaRPr lang="en-GB" sz="1800" b="0">
                        <a:effectLst/>
                        <a:latin typeface="+mn-lt"/>
                        <a:ea typeface="Calibri" panose="020F0502020204030204" pitchFamily="34" charset="0"/>
                        <a:cs typeface="Calibri" panose="020F0502020204030204" pitchFamily="34" charset="0"/>
                      </a:endParaRPr>
                    </a:p>
                  </a:txBody>
                  <a:tcPr marL="55763" marR="55763" marT="0" marB="0">
                    <a:solidFill>
                      <a:schemeClr val="bg2">
                        <a:lumMod val="20000"/>
                        <a:lumOff val="80000"/>
                      </a:schemeClr>
                    </a:solidFill>
                  </a:tcPr>
                </a:tc>
                <a:tc>
                  <a:txBody>
                    <a:bodyPr/>
                    <a:lstStyle/>
                    <a:p>
                      <a:pPr marL="342900" indent="-342900">
                        <a:lnSpc>
                          <a:spcPct val="107000"/>
                        </a:lnSpc>
                        <a:spcAft>
                          <a:spcPts val="800"/>
                        </a:spcAft>
                        <a:buFont typeface="Wingdings" panose="05000000000000000000" pitchFamily="2" charset="2"/>
                        <a:buChar char="Ø"/>
                      </a:pPr>
                      <a:endParaRPr lang="en-GB" sz="1800">
                        <a:effectLst/>
                        <a:latin typeface="+mn-lt"/>
                        <a:cs typeface="Calibri" panose="020F0502020204030204" pitchFamily="34" charset="0"/>
                      </a:endParaRPr>
                    </a:p>
                    <a:p>
                      <a:pPr marL="342900" indent="-342900">
                        <a:lnSpc>
                          <a:spcPct val="107000"/>
                        </a:lnSpc>
                        <a:spcAft>
                          <a:spcPts val="800"/>
                        </a:spcAft>
                        <a:buFont typeface="Wingdings" panose="05000000000000000000" pitchFamily="2" charset="2"/>
                        <a:buChar char="Ø"/>
                      </a:pPr>
                      <a:r>
                        <a:rPr lang="en-GB" sz="1800">
                          <a:effectLst/>
                          <a:latin typeface="+mn-lt"/>
                          <a:cs typeface="Calibri" panose="020F0502020204030204" pitchFamily="34" charset="0"/>
                        </a:rPr>
                        <a:t>SLR is definite, only rates remain uncertain (dependant on emissions scenarios).</a:t>
                      </a:r>
                    </a:p>
                    <a:p>
                      <a:pPr marL="0" indent="0">
                        <a:lnSpc>
                          <a:spcPct val="107000"/>
                        </a:lnSpc>
                        <a:spcAft>
                          <a:spcPts val="800"/>
                        </a:spcAft>
                        <a:buFont typeface="Wingdings" panose="05000000000000000000" pitchFamily="2" charset="2"/>
                        <a:buNone/>
                      </a:pPr>
                      <a:r>
                        <a:rPr lang="en-GB" sz="1800">
                          <a:effectLst/>
                          <a:latin typeface="+mn-lt"/>
                          <a:cs typeface="Calibri" panose="020F0502020204030204" pitchFamily="34" charset="0"/>
                        </a:rPr>
                        <a:t> </a:t>
                      </a:r>
                    </a:p>
                    <a:p>
                      <a:pPr marL="342900" indent="-342900">
                        <a:lnSpc>
                          <a:spcPct val="107000"/>
                        </a:lnSpc>
                        <a:spcAft>
                          <a:spcPts val="800"/>
                        </a:spcAft>
                        <a:buFont typeface="Wingdings" panose="05000000000000000000" pitchFamily="2" charset="2"/>
                        <a:buChar char="Ø"/>
                      </a:pPr>
                      <a:r>
                        <a:rPr lang="en-GB" sz="1800">
                          <a:effectLst/>
                          <a:latin typeface="+mn-lt"/>
                          <a:cs typeface="Calibri" panose="020F0502020204030204" pitchFamily="34" charset="0"/>
                        </a:rPr>
                        <a:t>Tides linked to SLR; mechanisms clear, response confident.</a:t>
                      </a:r>
                      <a:endParaRPr lang="en-GB" sz="1800">
                        <a:effectLst/>
                        <a:latin typeface="+mn-lt"/>
                        <a:ea typeface="Calibri" panose="020F0502020204030204" pitchFamily="34" charset="0"/>
                        <a:cs typeface="Calibri" panose="020F0502020204030204" pitchFamily="34" charset="0"/>
                      </a:endParaRPr>
                    </a:p>
                  </a:txBody>
                  <a:tcPr marL="55763" marR="55763" marT="0" marB="0">
                    <a:solidFill>
                      <a:schemeClr val="bg2">
                        <a:lumMod val="20000"/>
                        <a:lumOff val="80000"/>
                      </a:schemeClr>
                    </a:solidFill>
                  </a:tcPr>
                </a:tc>
                <a:tc>
                  <a:txBody>
                    <a:bodyPr/>
                    <a:lstStyle/>
                    <a:p>
                      <a:pPr marL="0" indent="0">
                        <a:lnSpc>
                          <a:spcPct val="107000"/>
                        </a:lnSpc>
                        <a:spcAft>
                          <a:spcPts val="800"/>
                        </a:spcAft>
                        <a:buFont typeface="Wingdings" panose="05000000000000000000" pitchFamily="2" charset="2"/>
                        <a:buNone/>
                      </a:pPr>
                      <a:r>
                        <a:rPr lang="en-GB" sz="1800">
                          <a:effectLst/>
                          <a:latin typeface="+mn-lt"/>
                          <a:cs typeface="Calibri" panose="020F0502020204030204" pitchFamily="34" charset="0"/>
                        </a:rPr>
                        <a:t> </a:t>
                      </a:r>
                    </a:p>
                    <a:p>
                      <a:pPr marL="342900" indent="-342900">
                        <a:lnSpc>
                          <a:spcPct val="107000"/>
                        </a:lnSpc>
                        <a:spcAft>
                          <a:spcPts val="800"/>
                        </a:spcAft>
                        <a:buFont typeface="Wingdings" panose="05000000000000000000" pitchFamily="2" charset="2"/>
                        <a:buChar char="Ø"/>
                      </a:pPr>
                      <a:r>
                        <a:rPr lang="en-GB" sz="1800">
                          <a:effectLst/>
                          <a:latin typeface="+mn-lt"/>
                          <a:cs typeface="Calibri" panose="020F0502020204030204" pitchFamily="34" charset="0"/>
                        </a:rPr>
                        <a:t>Stress redistribution from SLR: water level increase dominates over changing tides.</a:t>
                      </a:r>
                    </a:p>
                    <a:p>
                      <a:pPr marL="342900" indent="-342900">
                        <a:lnSpc>
                          <a:spcPct val="107000"/>
                        </a:lnSpc>
                        <a:spcAft>
                          <a:spcPts val="800"/>
                        </a:spcAft>
                        <a:buFont typeface="Wingdings" panose="05000000000000000000" pitchFamily="2" charset="2"/>
                        <a:buChar char="Ø"/>
                      </a:pPr>
                      <a:endParaRPr lang="en-GB" sz="1800">
                        <a:effectLst/>
                        <a:latin typeface="+mn-lt"/>
                        <a:cs typeface="Calibri" panose="020F0502020204030204" pitchFamily="34" charset="0"/>
                      </a:endParaRPr>
                    </a:p>
                    <a:p>
                      <a:pPr marL="342900" indent="-342900">
                        <a:lnSpc>
                          <a:spcPct val="107000"/>
                        </a:lnSpc>
                        <a:spcAft>
                          <a:spcPts val="800"/>
                        </a:spcAft>
                        <a:buFont typeface="Wingdings" panose="05000000000000000000" pitchFamily="2" charset="2"/>
                        <a:buChar char="Ø"/>
                      </a:pPr>
                      <a:r>
                        <a:rPr lang="en-GB" sz="1800">
                          <a:effectLst/>
                          <a:latin typeface="+mn-lt"/>
                          <a:cs typeface="Calibri" panose="020F0502020204030204" pitchFamily="34" charset="0"/>
                        </a:rPr>
                        <a:t>Spring/neap tides &gt; climate impacts.</a:t>
                      </a:r>
                    </a:p>
                    <a:p>
                      <a:pPr marL="342900" indent="-342900">
                        <a:lnSpc>
                          <a:spcPct val="107000"/>
                        </a:lnSpc>
                        <a:spcAft>
                          <a:spcPts val="800"/>
                        </a:spcAft>
                        <a:buFont typeface="Wingdings" panose="05000000000000000000" pitchFamily="2" charset="2"/>
                        <a:buChar char="Ø"/>
                      </a:pPr>
                      <a:endParaRPr lang="en-GB" sz="1800">
                        <a:effectLst/>
                        <a:latin typeface="+mn-lt"/>
                        <a:cs typeface="Calibri" panose="020F0502020204030204" pitchFamily="34" charset="0"/>
                      </a:endParaRPr>
                    </a:p>
                    <a:p>
                      <a:pPr marL="342900" indent="-342900">
                        <a:lnSpc>
                          <a:spcPct val="107000"/>
                        </a:lnSpc>
                        <a:spcAft>
                          <a:spcPts val="800"/>
                        </a:spcAft>
                        <a:buFont typeface="Wingdings" panose="05000000000000000000" pitchFamily="2" charset="2"/>
                        <a:buChar char="Ø"/>
                      </a:pPr>
                      <a:r>
                        <a:rPr lang="en-GB" sz="1800">
                          <a:effectLst/>
                          <a:latin typeface="+mn-lt"/>
                          <a:cs typeface="Calibri" panose="020F0502020204030204" pitchFamily="34" charset="0"/>
                        </a:rPr>
                        <a:t>Monthly seabed stress variation &gt; climate change impacts. </a:t>
                      </a:r>
                    </a:p>
                  </a:txBody>
                  <a:tcPr marL="55763" marR="55763" marT="0" marB="0">
                    <a:solidFill>
                      <a:schemeClr val="bg2">
                        <a:lumMod val="20000"/>
                        <a:lumOff val="80000"/>
                      </a:schemeClr>
                    </a:solidFill>
                  </a:tcPr>
                </a:tc>
                <a:extLst>
                  <a:ext uri="{0D108BD9-81ED-4DB2-BD59-A6C34878D82A}">
                    <a16:rowId xmlns:a16="http://schemas.microsoft.com/office/drawing/2014/main" val="3810551003"/>
                  </a:ext>
                </a:extLst>
              </a:tr>
            </a:tbl>
          </a:graphicData>
        </a:graphic>
      </p:graphicFrame>
      <p:pic>
        <p:nvPicPr>
          <p:cNvPr id="13" name="Picture 12" descr="A map of the united kingdom&#10;&#10;Description automatically generated">
            <a:extLst>
              <a:ext uri="{FF2B5EF4-FFF2-40B4-BE49-F238E27FC236}">
                <a16:creationId xmlns:a16="http://schemas.microsoft.com/office/drawing/2014/main" id="{FE879F12-99AE-7711-F0EB-B4A5C5C49332}"/>
              </a:ext>
            </a:extLst>
          </p:cNvPr>
          <p:cNvPicPr>
            <a:picLocks noChangeAspect="1"/>
          </p:cNvPicPr>
          <p:nvPr/>
        </p:nvPicPr>
        <p:blipFill>
          <a:blip r:embed="rId4"/>
          <a:srcRect l="8190" t="5759" r="11048" b="4568"/>
          <a:stretch/>
        </p:blipFill>
        <p:spPr>
          <a:xfrm>
            <a:off x="8243176" y="2664297"/>
            <a:ext cx="3708140" cy="3084410"/>
          </a:xfrm>
          <a:prstGeom prst="rect">
            <a:avLst/>
          </a:prstGeom>
        </p:spPr>
      </p:pic>
      <p:sp>
        <p:nvSpPr>
          <p:cNvPr id="2" name="TextBox 1">
            <a:extLst>
              <a:ext uri="{FF2B5EF4-FFF2-40B4-BE49-F238E27FC236}">
                <a16:creationId xmlns:a16="http://schemas.microsoft.com/office/drawing/2014/main" id="{7A4B57E0-6FBF-AB24-319A-97E3ABF77623}"/>
              </a:ext>
            </a:extLst>
          </p:cNvPr>
          <p:cNvSpPr txBox="1"/>
          <p:nvPr/>
        </p:nvSpPr>
        <p:spPr>
          <a:xfrm>
            <a:off x="8730729" y="2045028"/>
            <a:ext cx="293202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roxima Nova"/>
                <a:ea typeface="+mn-ea"/>
                <a:cs typeface="+mn-cs"/>
              </a:rPr>
              <a:t>Difference by end Century: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roxima Nova"/>
                <a:ea typeface="+mn-ea"/>
                <a:cs typeface="+mn-cs"/>
              </a:rPr>
              <a:t>bed-shear stress (N/m</a:t>
            </a:r>
            <a:r>
              <a:rPr kumimoji="0" lang="en-GB" sz="1800" b="0" i="0" u="none" strike="noStrike" kern="1200" cap="none" spc="0" normalizeH="0" baseline="30000" noProof="0">
                <a:ln>
                  <a:noFill/>
                </a:ln>
                <a:solidFill>
                  <a:srgbClr val="FFFFFF"/>
                </a:solidFill>
                <a:effectLst/>
                <a:uLnTx/>
                <a:uFillTx/>
                <a:latin typeface="Proxima Nova"/>
                <a:ea typeface="+mn-ea"/>
                <a:cs typeface="+mn-cs"/>
              </a:rPr>
              <a:t>2</a:t>
            </a:r>
            <a:r>
              <a:rPr kumimoji="0" lang="en-GB" sz="1800" b="0" i="0" u="none" strike="noStrike" kern="1200" cap="none" spc="0" normalizeH="0" baseline="0" noProof="0">
                <a:ln>
                  <a:noFill/>
                </a:ln>
                <a:solidFill>
                  <a:srgbClr val="FFFFFF"/>
                </a:solidFill>
                <a:effectLst/>
                <a:uLnTx/>
                <a:uFillTx/>
                <a:latin typeface="Proxima Nova"/>
                <a:ea typeface="+mn-ea"/>
                <a:cs typeface="+mn-cs"/>
              </a:rPr>
              <a:t>)</a:t>
            </a:r>
            <a:endParaRPr kumimoji="0" lang="en-GB" sz="1800" b="0" i="0" u="none" strike="noStrike" kern="1200" cap="none" spc="0" normalizeH="0" baseline="30000" noProof="0">
              <a:ln>
                <a:noFill/>
              </a:ln>
              <a:solidFill>
                <a:srgbClr val="FFFFFF"/>
              </a:solidFill>
              <a:effectLst/>
              <a:uLnTx/>
              <a:uFillTx/>
              <a:latin typeface="Proxima Nova"/>
              <a:ea typeface="+mn-ea"/>
              <a:cs typeface="+mn-cs"/>
            </a:endParaRPr>
          </a:p>
        </p:txBody>
      </p:sp>
    </p:spTree>
    <p:extLst>
      <p:ext uri="{BB962C8B-B14F-4D97-AF65-F5344CB8AC3E}">
        <p14:creationId xmlns:p14="http://schemas.microsoft.com/office/powerpoint/2010/main" val="292301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59;p2">
            <a:extLst>
              <a:ext uri="{FF2B5EF4-FFF2-40B4-BE49-F238E27FC236}">
                <a16:creationId xmlns:a16="http://schemas.microsoft.com/office/drawing/2014/main" id="{BF2F159D-F138-46DB-8B2B-C08DC1A23F32}"/>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3">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graphicFrame>
        <p:nvGraphicFramePr>
          <p:cNvPr id="9" name="Table 8">
            <a:extLst>
              <a:ext uri="{FF2B5EF4-FFF2-40B4-BE49-F238E27FC236}">
                <a16:creationId xmlns:a16="http://schemas.microsoft.com/office/drawing/2014/main" id="{5A4129AA-17A0-4719-BEF4-C6DEFAD07DE3}"/>
              </a:ext>
            </a:extLst>
          </p:cNvPr>
          <p:cNvGraphicFramePr>
            <a:graphicFrameLocks noGrp="1"/>
          </p:cNvGraphicFramePr>
          <p:nvPr/>
        </p:nvGraphicFramePr>
        <p:xfrm>
          <a:off x="324678" y="1199916"/>
          <a:ext cx="7734234" cy="4368993"/>
        </p:xfrm>
        <a:graphic>
          <a:graphicData uri="http://schemas.openxmlformats.org/drawingml/2006/table">
            <a:tbl>
              <a:tblPr firstRow="1" firstCol="1" bandRow="1">
                <a:tableStyleId>{16D9F66E-5EB9-4882-86FB-DCBF35E3C3E4}</a:tableStyleId>
              </a:tblPr>
              <a:tblGrid>
                <a:gridCol w="2723322">
                  <a:extLst>
                    <a:ext uri="{9D8B030D-6E8A-4147-A177-3AD203B41FA5}">
                      <a16:colId xmlns:a16="http://schemas.microsoft.com/office/drawing/2014/main" val="1326737537"/>
                    </a:ext>
                  </a:extLst>
                </a:gridCol>
                <a:gridCol w="2304288">
                  <a:extLst>
                    <a:ext uri="{9D8B030D-6E8A-4147-A177-3AD203B41FA5}">
                      <a16:colId xmlns:a16="http://schemas.microsoft.com/office/drawing/2014/main" val="218576406"/>
                    </a:ext>
                  </a:extLst>
                </a:gridCol>
                <a:gridCol w="2706624">
                  <a:extLst>
                    <a:ext uri="{9D8B030D-6E8A-4147-A177-3AD203B41FA5}">
                      <a16:colId xmlns:a16="http://schemas.microsoft.com/office/drawing/2014/main" val="622404740"/>
                    </a:ext>
                  </a:extLst>
                </a:gridCol>
              </a:tblGrid>
              <a:tr h="466981">
                <a:tc>
                  <a:txBody>
                    <a:bodyPr/>
                    <a:lstStyle/>
                    <a:p>
                      <a:pPr algn="ctr">
                        <a:lnSpc>
                          <a:spcPct val="107000"/>
                        </a:lnSpc>
                        <a:spcAft>
                          <a:spcPts val="800"/>
                        </a:spcAft>
                      </a:pPr>
                      <a:r>
                        <a:rPr lang="en-GB" sz="2000">
                          <a:effectLst/>
                          <a:latin typeface="Calibri" panose="020F0502020204030204" pitchFamily="34" charset="0"/>
                          <a:cs typeface="Calibri" panose="020F0502020204030204" pitchFamily="34" charset="0"/>
                        </a:rPr>
                        <a:t>Changes</a:t>
                      </a:r>
                      <a:endParaRPr lang="en-GB" sz="2000">
                        <a:effectLst/>
                        <a:latin typeface="Calibri" panose="020F0502020204030204" pitchFamily="34" charset="0"/>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tc>
                  <a:txBody>
                    <a:bodyPr/>
                    <a:lstStyle/>
                    <a:p>
                      <a:pPr algn="ctr">
                        <a:lnSpc>
                          <a:spcPct val="107000"/>
                        </a:lnSpc>
                        <a:spcAft>
                          <a:spcPts val="800"/>
                        </a:spcAft>
                      </a:pPr>
                      <a:r>
                        <a:rPr lang="en-GB" sz="2000">
                          <a:effectLst/>
                          <a:latin typeface="Calibri" panose="020F0502020204030204" pitchFamily="34" charset="0"/>
                          <a:cs typeface="Calibri" panose="020F0502020204030204" pitchFamily="34" charset="0"/>
                        </a:rPr>
                        <a:t>Confidence </a:t>
                      </a:r>
                      <a:endParaRPr lang="en-GB" sz="2000">
                        <a:effectLst/>
                        <a:latin typeface="Calibri" panose="020F0502020204030204" pitchFamily="34" charset="0"/>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tc>
                  <a:txBody>
                    <a:bodyPr/>
                    <a:lstStyle/>
                    <a:p>
                      <a:pPr algn="ctr">
                        <a:lnSpc>
                          <a:spcPct val="107000"/>
                        </a:lnSpc>
                        <a:spcAft>
                          <a:spcPts val="800"/>
                        </a:spcAft>
                      </a:pPr>
                      <a:r>
                        <a:rPr lang="en-GB" sz="2000">
                          <a:effectLst/>
                          <a:latin typeface="Calibri" panose="020F0502020204030204" pitchFamily="34" charset="0"/>
                          <a:cs typeface="Calibri" panose="020F0502020204030204" pitchFamily="34" charset="0"/>
                        </a:rPr>
                        <a:t>Magnitudes of change </a:t>
                      </a:r>
                      <a:endParaRPr lang="en-GB" sz="2000">
                        <a:effectLst/>
                        <a:latin typeface="Calibri" panose="020F0502020204030204" pitchFamily="34" charset="0"/>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extLst>
                  <a:ext uri="{0D108BD9-81ED-4DB2-BD59-A6C34878D82A}">
                    <a16:rowId xmlns:a16="http://schemas.microsoft.com/office/drawing/2014/main" val="721888220"/>
                  </a:ext>
                </a:extLst>
              </a:tr>
              <a:tr h="1734871">
                <a:tc>
                  <a:txBody>
                    <a:bodyPr/>
                    <a:lstStyle/>
                    <a:p>
                      <a:pPr marL="342900" indent="-342900">
                        <a:lnSpc>
                          <a:spcPct val="107000"/>
                        </a:lnSpc>
                        <a:spcAft>
                          <a:spcPts val="800"/>
                        </a:spcAft>
                        <a:buFont typeface="Wingdings" panose="05000000000000000000" pitchFamily="2" charset="2"/>
                        <a:buChar char="Ø"/>
                      </a:pPr>
                      <a:endParaRPr lang="en-GB" sz="1800" b="0">
                        <a:effectLst/>
                        <a:latin typeface="+mn-lt"/>
                        <a:cs typeface="Calibri" panose="020F0502020204030204" pitchFamily="34" charset="0"/>
                      </a:endParaRPr>
                    </a:p>
                    <a:p>
                      <a:pPr marL="342900" indent="-342900">
                        <a:lnSpc>
                          <a:spcPct val="107000"/>
                        </a:lnSpc>
                        <a:spcAft>
                          <a:spcPts val="800"/>
                        </a:spcAft>
                        <a:buFont typeface="Wingdings" panose="05000000000000000000" pitchFamily="2" charset="2"/>
                        <a:buChar char="Ø"/>
                      </a:pPr>
                      <a:r>
                        <a:rPr lang="en-GB" sz="1800" b="0">
                          <a:effectLst/>
                          <a:latin typeface="+mn-lt"/>
                          <a:cs typeface="Calibri" panose="020F0502020204030204" pitchFamily="34" charset="0"/>
                        </a:rPr>
                        <a:t>Possible changes in storminess: overall stilling, but rarer severe storms.</a:t>
                      </a:r>
                    </a:p>
                    <a:p>
                      <a:pPr marL="0" indent="0">
                        <a:lnSpc>
                          <a:spcPct val="107000"/>
                        </a:lnSpc>
                        <a:spcAft>
                          <a:spcPts val="800"/>
                        </a:spcAft>
                        <a:buFont typeface="Wingdings" panose="05000000000000000000" pitchFamily="2" charset="2"/>
                        <a:buNone/>
                      </a:pPr>
                      <a:r>
                        <a:rPr lang="en-GB" sz="1800" b="0">
                          <a:effectLst/>
                          <a:latin typeface="+mn-lt"/>
                          <a:cs typeface="Calibri" panose="020F0502020204030204" pitchFamily="34" charset="0"/>
                        </a:rPr>
                        <a:t> </a:t>
                      </a:r>
                    </a:p>
                    <a:p>
                      <a:pPr marL="342900" indent="-342900">
                        <a:lnSpc>
                          <a:spcPct val="107000"/>
                        </a:lnSpc>
                        <a:spcAft>
                          <a:spcPts val="800"/>
                        </a:spcAft>
                        <a:buFont typeface="Wingdings" panose="05000000000000000000" pitchFamily="2" charset="2"/>
                        <a:buChar char="Ø"/>
                      </a:pPr>
                      <a:r>
                        <a:rPr lang="en-GB" sz="1800" b="0">
                          <a:effectLst/>
                          <a:latin typeface="+mn-lt"/>
                          <a:cs typeface="Calibri" panose="020F0502020204030204" pitchFamily="34" charset="0"/>
                        </a:rPr>
                        <a:t>SLR decouples storm impacts from seabed, reduces stresses (more in shallow water).</a:t>
                      </a:r>
                    </a:p>
                    <a:p>
                      <a:pPr>
                        <a:lnSpc>
                          <a:spcPct val="107000"/>
                        </a:lnSpc>
                        <a:spcAft>
                          <a:spcPts val="800"/>
                        </a:spcAft>
                      </a:pPr>
                      <a:r>
                        <a:rPr lang="en-GB" sz="1800">
                          <a:effectLst/>
                          <a:latin typeface="+mn-lt"/>
                          <a:cs typeface="Calibri" panose="020F0502020204030204" pitchFamily="34" charset="0"/>
                        </a:rPr>
                        <a:t> </a:t>
                      </a:r>
                      <a:endParaRPr lang="en-GB" sz="1800">
                        <a:effectLst/>
                        <a:latin typeface="+mn-lt"/>
                        <a:ea typeface="Calibri" panose="020F0502020204030204" pitchFamily="34" charset="0"/>
                        <a:cs typeface="Calibri" panose="020F0502020204030204" pitchFamily="34" charset="0"/>
                      </a:endParaRPr>
                    </a:p>
                  </a:txBody>
                  <a:tcPr marL="55763" marR="55763" marT="0" marB="0">
                    <a:solidFill>
                      <a:schemeClr val="bg2">
                        <a:lumMod val="20000"/>
                        <a:lumOff val="80000"/>
                      </a:schemeClr>
                    </a:solidFill>
                  </a:tcPr>
                </a:tc>
                <a:tc>
                  <a:txBody>
                    <a:bodyPr/>
                    <a:lstStyle/>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lang="en-GB" sz="1800">
                        <a:effectLst/>
                        <a:latin typeface="+mn-lt"/>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GB" sz="1800">
                          <a:effectLst/>
                          <a:latin typeface="+mn-lt"/>
                          <a:cs typeface="Calibri" panose="020F0502020204030204" pitchFamily="34" charset="0"/>
                        </a:rPr>
                        <a:t>Storm driven stresses are very likely to continue at similar strength.</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lang="en-GB" sz="1800">
                        <a:effectLst/>
                        <a:latin typeface="+mn-lt"/>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GB" sz="1800">
                          <a:effectLst/>
                          <a:latin typeface="+mn-lt"/>
                          <a:cs typeface="Calibri" panose="020F0502020204030204" pitchFamily="34" charset="0"/>
                        </a:rPr>
                        <a:t>Small impacts from climate-change with large uncertainty.</a:t>
                      </a:r>
                    </a:p>
                  </a:txBody>
                  <a:tcPr marL="55763" marR="55763" marT="0" marB="0">
                    <a:solidFill>
                      <a:schemeClr val="bg2">
                        <a:lumMod val="20000"/>
                        <a:lumOff val="80000"/>
                      </a:schemeClr>
                    </a:solidFill>
                  </a:tcPr>
                </a:tc>
                <a:tc>
                  <a:txBody>
                    <a:bodyPr/>
                    <a:lstStyle/>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endParaRPr lang="en-GB" sz="1800">
                        <a:effectLst/>
                        <a:latin typeface="+mn-lt"/>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GB" sz="1800">
                          <a:effectLst/>
                          <a:latin typeface="+mn-lt"/>
                          <a:cs typeface="Calibri" panose="020F0502020204030204" pitchFamily="34" charset="0"/>
                        </a:rPr>
                        <a:t>Little change in storm severity mid-century in Irish Sea; stronger storms end-century. </a:t>
                      </a:r>
                    </a:p>
                    <a:p>
                      <a:pPr marL="0" indent="0">
                        <a:lnSpc>
                          <a:spcPct val="107000"/>
                        </a:lnSpc>
                        <a:spcAft>
                          <a:spcPts val="800"/>
                        </a:spcAft>
                        <a:buFont typeface="Wingdings" panose="05000000000000000000" pitchFamily="2" charset="2"/>
                        <a:buNone/>
                      </a:pPr>
                      <a:endParaRPr lang="en-GB" sz="1800">
                        <a:effectLst/>
                        <a:latin typeface="+mn-lt"/>
                        <a:cs typeface="Calibri" panose="020F0502020204030204" pitchFamily="34" charset="0"/>
                      </a:endParaRPr>
                    </a:p>
                    <a:p>
                      <a:pPr marL="342900" indent="-342900">
                        <a:lnSpc>
                          <a:spcPct val="107000"/>
                        </a:lnSpc>
                        <a:spcAft>
                          <a:spcPts val="800"/>
                        </a:spcAft>
                        <a:buFont typeface="Wingdings" panose="05000000000000000000" pitchFamily="2" charset="2"/>
                        <a:buChar char="Ø"/>
                      </a:pPr>
                      <a:r>
                        <a:rPr lang="en-GB" sz="1800">
                          <a:effectLst/>
                          <a:latin typeface="+mn-lt"/>
                          <a:cs typeface="Calibri" panose="020F0502020204030204" pitchFamily="34" charset="0"/>
                        </a:rPr>
                        <a:t>Wave-induced seabed stress range (calm to storm) &gt; individual storm impact changes. </a:t>
                      </a:r>
                      <a:endParaRPr lang="en-GB" sz="1800">
                        <a:effectLst/>
                        <a:latin typeface="+mn-lt"/>
                        <a:ea typeface="Calibri" panose="020F0502020204030204" pitchFamily="34" charset="0"/>
                        <a:cs typeface="Calibri" panose="020F0502020204030204" pitchFamily="34" charset="0"/>
                      </a:endParaRPr>
                    </a:p>
                  </a:txBody>
                  <a:tcPr marL="55763" marR="55763" marT="0" marB="0">
                    <a:solidFill>
                      <a:schemeClr val="bg2">
                        <a:lumMod val="20000"/>
                        <a:lumOff val="80000"/>
                      </a:schemeClr>
                    </a:solidFill>
                  </a:tcPr>
                </a:tc>
                <a:extLst>
                  <a:ext uri="{0D108BD9-81ED-4DB2-BD59-A6C34878D82A}">
                    <a16:rowId xmlns:a16="http://schemas.microsoft.com/office/drawing/2014/main" val="2809403159"/>
                  </a:ext>
                </a:extLst>
              </a:tr>
            </a:tbl>
          </a:graphicData>
        </a:graphic>
      </p:graphicFrame>
      <p:sp>
        <p:nvSpPr>
          <p:cNvPr id="2" name="Title 5">
            <a:extLst>
              <a:ext uri="{FF2B5EF4-FFF2-40B4-BE49-F238E27FC236}">
                <a16:creationId xmlns:a16="http://schemas.microsoft.com/office/drawing/2014/main" id="{E2E0124C-3DB5-29CB-EA02-D46EE2559FD9}"/>
              </a:ext>
            </a:extLst>
          </p:cNvPr>
          <p:cNvSpPr txBox="1">
            <a:spLocks/>
          </p:cNvSpPr>
          <p:nvPr/>
        </p:nvSpPr>
        <p:spPr>
          <a:xfrm>
            <a:off x="324678" y="43982"/>
            <a:ext cx="1123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0" cap="none" spc="0" normalizeH="0" baseline="0" noProof="0">
                <a:ln>
                  <a:noFill/>
                </a:ln>
                <a:solidFill>
                  <a:srgbClr val="155361">
                    <a:lumMod val="40000"/>
                    <a:lumOff val="60000"/>
                  </a:srgbClr>
                </a:solidFill>
                <a:effectLst/>
                <a:uLnTx/>
                <a:uFillTx/>
                <a:latin typeface="Proxima Nova"/>
                <a:ea typeface="+mj-ea"/>
                <a:cs typeface="+mj-cs"/>
                <a:sym typeface="Proxima Nova"/>
              </a:rPr>
              <a:t>Magnitudes and uncertainties - storms</a:t>
            </a:r>
            <a:endParaRPr kumimoji="0" lang="en-GB" sz="3200" b="0" i="0" u="none" strike="noStrike" kern="1200" cap="none" spc="0" normalizeH="0" baseline="0" noProof="0">
              <a:ln>
                <a:noFill/>
              </a:ln>
              <a:solidFill>
                <a:srgbClr val="155361">
                  <a:lumMod val="40000"/>
                  <a:lumOff val="60000"/>
                </a:srgbClr>
              </a:solidFill>
              <a:effectLst/>
              <a:uLnTx/>
              <a:uFillTx/>
              <a:latin typeface="Proxima Nova"/>
              <a:ea typeface="+mj-ea"/>
              <a:cs typeface="+mj-cs"/>
            </a:endParaRPr>
          </a:p>
        </p:txBody>
      </p:sp>
      <p:sp>
        <p:nvSpPr>
          <p:cNvPr id="4" name="TextBox 9">
            <a:extLst>
              <a:ext uri="{FF2B5EF4-FFF2-40B4-BE49-F238E27FC236}">
                <a16:creationId xmlns:a16="http://schemas.microsoft.com/office/drawing/2014/main" id="{F4EDE801-EC25-6B21-D420-48875639683D}"/>
              </a:ext>
            </a:extLst>
          </p:cNvPr>
          <p:cNvSpPr txBox="1"/>
          <p:nvPr/>
        </p:nvSpPr>
        <p:spPr>
          <a:xfrm>
            <a:off x="196664" y="5710737"/>
            <a:ext cx="114288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Seabed stress generated by waves can be 3 times larger than tidal stresses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Future </a:t>
            </a:r>
            <a:r>
              <a:rPr kumimoji="0" lang="en-GB" sz="2000" b="0" i="0" u="sng" strike="noStrike" kern="1200" cap="none" spc="0" normalizeH="0" baseline="0" noProof="0">
                <a:ln>
                  <a:noFill/>
                </a:ln>
                <a:solidFill>
                  <a:srgbClr val="F9B44B"/>
                </a:solidFill>
                <a:effectLst/>
                <a:uLnTx/>
                <a:uFillTx/>
                <a:latin typeface="Proxima Nova"/>
                <a:ea typeface="+mn-ea"/>
                <a:cs typeface="+mn-cs"/>
              </a:rPr>
              <a:t>variability</a:t>
            </a:r>
            <a:r>
              <a:rPr kumimoji="0" lang="en-GB" sz="2000" b="0" i="0" u="none" strike="noStrike" kern="1200" cap="none" spc="0" normalizeH="0" baseline="0" noProof="0">
                <a:ln>
                  <a:noFill/>
                </a:ln>
                <a:solidFill>
                  <a:srgbClr val="F9B44B"/>
                </a:solidFill>
                <a:effectLst/>
                <a:uLnTx/>
                <a:uFillTx/>
                <a:latin typeface="Proxima Nova"/>
                <a:ea typeface="+mn-ea"/>
                <a:cs typeface="+mn-cs"/>
              </a:rPr>
              <a:t> is large, and overwhelms any signal of future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Sea-level rise can “decouple” flow: energy from sea-surface waves cannot reach the bed in places </a:t>
            </a:r>
          </a:p>
        </p:txBody>
      </p:sp>
      <p:pic>
        <p:nvPicPr>
          <p:cNvPr id="3" name="Picture 2" descr="A map of the north pole&#10;&#10;Description automatically generated">
            <a:extLst>
              <a:ext uri="{FF2B5EF4-FFF2-40B4-BE49-F238E27FC236}">
                <a16:creationId xmlns:a16="http://schemas.microsoft.com/office/drawing/2014/main" id="{E9FF6F5E-11EB-16ED-CED1-7932597EBE75}"/>
              </a:ext>
            </a:extLst>
          </p:cNvPr>
          <p:cNvPicPr>
            <a:picLocks noChangeAspect="1"/>
          </p:cNvPicPr>
          <p:nvPr/>
        </p:nvPicPr>
        <p:blipFill>
          <a:blip r:embed="rId4"/>
          <a:srcRect l="8175" t="5838" r="11217" b="4315"/>
          <a:stretch/>
        </p:blipFill>
        <p:spPr>
          <a:xfrm>
            <a:off x="8290494" y="2655246"/>
            <a:ext cx="3704842" cy="3091605"/>
          </a:xfrm>
          <a:prstGeom prst="rect">
            <a:avLst/>
          </a:prstGeom>
        </p:spPr>
      </p:pic>
      <p:sp>
        <p:nvSpPr>
          <p:cNvPr id="5" name="TextBox 4">
            <a:extLst>
              <a:ext uri="{FF2B5EF4-FFF2-40B4-BE49-F238E27FC236}">
                <a16:creationId xmlns:a16="http://schemas.microsoft.com/office/drawing/2014/main" id="{3976B546-0591-0A85-A881-7A342D717D06}"/>
              </a:ext>
            </a:extLst>
          </p:cNvPr>
          <p:cNvSpPr txBox="1"/>
          <p:nvPr/>
        </p:nvSpPr>
        <p:spPr>
          <a:xfrm>
            <a:off x="8097321" y="2045028"/>
            <a:ext cx="41988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roxima Nova"/>
                <a:ea typeface="+mn-ea"/>
                <a:cs typeface="+mn-cs"/>
              </a:rPr>
              <a:t>Difference max winter vs max summer: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roxima Nova"/>
                <a:ea typeface="+mn-ea"/>
                <a:cs typeface="+mn-cs"/>
              </a:rPr>
              <a:t>bed-shear stress (N/m</a:t>
            </a:r>
            <a:r>
              <a:rPr kumimoji="0" lang="en-GB" sz="1800" b="0" i="0" u="none" strike="noStrike" kern="1200" cap="none" spc="0" normalizeH="0" baseline="30000" noProof="0">
                <a:ln>
                  <a:noFill/>
                </a:ln>
                <a:solidFill>
                  <a:srgbClr val="FFFFFF"/>
                </a:solidFill>
                <a:effectLst/>
                <a:uLnTx/>
                <a:uFillTx/>
                <a:latin typeface="Proxima Nova"/>
                <a:ea typeface="+mn-ea"/>
                <a:cs typeface="+mn-cs"/>
              </a:rPr>
              <a:t>2</a:t>
            </a:r>
            <a:r>
              <a:rPr kumimoji="0" lang="en-GB" sz="1800" b="0" i="0" u="none" strike="noStrike" kern="1200" cap="none" spc="0" normalizeH="0" baseline="0" noProof="0">
                <a:ln>
                  <a:noFill/>
                </a:ln>
                <a:solidFill>
                  <a:srgbClr val="FFFFFF"/>
                </a:solidFill>
                <a:effectLst/>
                <a:uLnTx/>
                <a:uFillTx/>
                <a:latin typeface="Proxima Nova"/>
                <a:ea typeface="+mn-ea"/>
                <a:cs typeface="+mn-cs"/>
              </a:rPr>
              <a:t>)</a:t>
            </a:r>
            <a:endParaRPr kumimoji="0" lang="en-GB" sz="1800" b="0" i="0" u="none" strike="noStrike" kern="1200" cap="none" spc="0" normalizeH="0" baseline="30000" noProof="0">
              <a:ln>
                <a:noFill/>
              </a:ln>
              <a:solidFill>
                <a:srgbClr val="FFFFFF"/>
              </a:solidFill>
              <a:effectLst/>
              <a:uLnTx/>
              <a:uFillTx/>
              <a:latin typeface="Proxima Nova"/>
              <a:ea typeface="+mn-ea"/>
              <a:cs typeface="+mn-cs"/>
            </a:endParaRPr>
          </a:p>
        </p:txBody>
      </p:sp>
    </p:spTree>
    <p:extLst>
      <p:ext uri="{BB962C8B-B14F-4D97-AF65-F5344CB8AC3E}">
        <p14:creationId xmlns:p14="http://schemas.microsoft.com/office/powerpoint/2010/main" val="3662007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11DF16C-EA9B-BD4A-5430-6170AC6B895E}"/>
              </a:ext>
            </a:extLst>
          </p:cNvPr>
          <p:cNvGraphicFramePr>
            <a:graphicFrameLocks noGrp="1"/>
          </p:cNvGraphicFramePr>
          <p:nvPr/>
        </p:nvGraphicFramePr>
        <p:xfrm>
          <a:off x="295492" y="1369545"/>
          <a:ext cx="8106179" cy="3823169"/>
        </p:xfrm>
        <a:graphic>
          <a:graphicData uri="http://schemas.openxmlformats.org/drawingml/2006/table">
            <a:tbl>
              <a:tblPr firstRow="1" firstCol="1" bandRow="1">
                <a:tableStyleId>{16D9F66E-5EB9-4882-86FB-DCBF35E3C3E4}</a:tableStyleId>
              </a:tblPr>
              <a:tblGrid>
                <a:gridCol w="2776680">
                  <a:extLst>
                    <a:ext uri="{9D8B030D-6E8A-4147-A177-3AD203B41FA5}">
                      <a16:colId xmlns:a16="http://schemas.microsoft.com/office/drawing/2014/main" val="1326737537"/>
                    </a:ext>
                  </a:extLst>
                </a:gridCol>
                <a:gridCol w="2426420">
                  <a:extLst>
                    <a:ext uri="{9D8B030D-6E8A-4147-A177-3AD203B41FA5}">
                      <a16:colId xmlns:a16="http://schemas.microsoft.com/office/drawing/2014/main" val="2877574473"/>
                    </a:ext>
                  </a:extLst>
                </a:gridCol>
                <a:gridCol w="2903079">
                  <a:extLst>
                    <a:ext uri="{9D8B030D-6E8A-4147-A177-3AD203B41FA5}">
                      <a16:colId xmlns:a16="http://schemas.microsoft.com/office/drawing/2014/main" val="4041126857"/>
                    </a:ext>
                  </a:extLst>
                </a:gridCol>
              </a:tblGrid>
              <a:tr h="355990">
                <a:tc>
                  <a:txBody>
                    <a:bodyPr/>
                    <a:lstStyle/>
                    <a:p>
                      <a:pPr algn="ctr">
                        <a:lnSpc>
                          <a:spcPct val="107000"/>
                        </a:lnSpc>
                        <a:spcAft>
                          <a:spcPts val="800"/>
                        </a:spcAft>
                      </a:pPr>
                      <a:r>
                        <a:rPr lang="en-GB" sz="1800">
                          <a:effectLst/>
                          <a:latin typeface="+mj-lt"/>
                          <a:cs typeface="Calibri" panose="020F0502020204030204" pitchFamily="34" charset="0"/>
                        </a:rPr>
                        <a:t>Changes</a:t>
                      </a:r>
                      <a:endParaRPr lang="en-GB" sz="1800">
                        <a:effectLst/>
                        <a:latin typeface="+mj-lt"/>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tc>
                  <a:txBody>
                    <a:bodyPr/>
                    <a:lstStyle/>
                    <a:p>
                      <a:pPr algn="ctr">
                        <a:lnSpc>
                          <a:spcPct val="107000"/>
                        </a:lnSpc>
                        <a:spcAft>
                          <a:spcPts val="800"/>
                        </a:spcAft>
                      </a:pPr>
                      <a:r>
                        <a:rPr lang="en-GB" sz="1800">
                          <a:effectLst/>
                          <a:latin typeface="+mj-lt"/>
                          <a:cs typeface="Calibri" panose="020F0502020204030204" pitchFamily="34" charset="0"/>
                        </a:rPr>
                        <a:t>Confidence </a:t>
                      </a:r>
                      <a:endParaRPr lang="en-GB" sz="1800">
                        <a:effectLst/>
                        <a:latin typeface="+mj-lt"/>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tc>
                  <a:txBody>
                    <a:bodyPr/>
                    <a:lstStyle/>
                    <a:p>
                      <a:pPr algn="ctr">
                        <a:lnSpc>
                          <a:spcPct val="107000"/>
                        </a:lnSpc>
                        <a:spcAft>
                          <a:spcPts val="800"/>
                        </a:spcAft>
                      </a:pPr>
                      <a:r>
                        <a:rPr lang="en-GB" sz="1600">
                          <a:effectLst/>
                          <a:latin typeface="+mj-lt"/>
                          <a:cs typeface="Calibri" panose="020F0502020204030204" pitchFamily="34" charset="0"/>
                        </a:rPr>
                        <a:t>Magnitudes of change </a:t>
                      </a:r>
                      <a:endParaRPr lang="en-GB" sz="1800">
                        <a:effectLst/>
                        <a:latin typeface="+mj-lt"/>
                        <a:ea typeface="Calibri" panose="020F0502020204030204" pitchFamily="34" charset="0"/>
                        <a:cs typeface="Calibri" panose="020F0502020204030204" pitchFamily="34" charset="0"/>
                      </a:endParaRPr>
                    </a:p>
                  </a:txBody>
                  <a:tcPr marL="55763" marR="55763" marT="0" marB="0" anchor="ctr">
                    <a:solidFill>
                      <a:schemeClr val="bg2">
                        <a:lumMod val="60000"/>
                        <a:lumOff val="40000"/>
                      </a:schemeClr>
                    </a:solidFill>
                  </a:tcPr>
                </a:tc>
                <a:extLst>
                  <a:ext uri="{0D108BD9-81ED-4DB2-BD59-A6C34878D82A}">
                    <a16:rowId xmlns:a16="http://schemas.microsoft.com/office/drawing/2014/main" val="721888220"/>
                  </a:ext>
                </a:extLst>
              </a:tr>
              <a:tr h="279552">
                <a:tc gridSpan="3">
                  <a:txBody>
                    <a:bodyPr/>
                    <a:lstStyle/>
                    <a:p>
                      <a:pPr>
                        <a:lnSpc>
                          <a:spcPct val="107000"/>
                        </a:lnSpc>
                        <a:spcAft>
                          <a:spcPts val="800"/>
                        </a:spcAft>
                      </a:pPr>
                      <a:r>
                        <a:rPr lang="en-GB" sz="1600">
                          <a:effectLst/>
                          <a:latin typeface="+mj-lt"/>
                          <a:cs typeface="Calibri" panose="020F0502020204030204" pitchFamily="34" charset="0"/>
                        </a:rPr>
                        <a:t>Temperature (&amp; Salinity)</a:t>
                      </a:r>
                      <a:endParaRPr lang="en-GB" sz="1800">
                        <a:effectLst/>
                        <a:latin typeface="+mj-lt"/>
                        <a:cs typeface="Calibri" panose="020F0502020204030204" pitchFamily="34" charset="0"/>
                      </a:endParaRPr>
                    </a:p>
                  </a:txBody>
                  <a:tcPr marL="55763" marR="55763" marT="0" marB="0">
                    <a:solidFill>
                      <a:schemeClr val="bg2">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1250362"/>
                  </a:ext>
                </a:extLst>
              </a:tr>
              <a:tr h="1325753">
                <a:tc>
                  <a:txBody>
                    <a:bodyPr/>
                    <a:lstStyle/>
                    <a:p>
                      <a:pPr marL="285750" indent="-285750">
                        <a:lnSpc>
                          <a:spcPct val="107000"/>
                        </a:lnSpc>
                        <a:spcAft>
                          <a:spcPts val="800"/>
                        </a:spcAft>
                        <a:buFont typeface="Wingdings" panose="05000000000000000000" pitchFamily="2" charset="2"/>
                        <a:buChar char="Ø"/>
                      </a:pPr>
                      <a:r>
                        <a:rPr lang="en-GB" sz="1600" b="0">
                          <a:effectLst/>
                          <a:latin typeface="+mj-lt"/>
                          <a:cs typeface="Calibri" panose="020F0502020204030204" pitchFamily="34" charset="0"/>
                        </a:rPr>
                        <a:t>T rising at sea surface</a:t>
                      </a:r>
                    </a:p>
                    <a:p>
                      <a:pPr marL="285750" indent="-285750">
                        <a:lnSpc>
                          <a:spcPct val="107000"/>
                        </a:lnSpc>
                        <a:spcAft>
                          <a:spcPts val="800"/>
                        </a:spcAft>
                        <a:buFont typeface="Wingdings" panose="05000000000000000000" pitchFamily="2" charset="2"/>
                        <a:buChar char="Ø"/>
                      </a:pPr>
                      <a:r>
                        <a:rPr lang="en-GB" sz="1600" b="0">
                          <a:effectLst/>
                          <a:latin typeface="+mj-lt"/>
                          <a:cs typeface="Calibri" panose="020F0502020204030204" pitchFamily="34" charset="0"/>
                        </a:rPr>
                        <a:t>T rising at bed in well-mixed areas</a:t>
                      </a:r>
                    </a:p>
                    <a:p>
                      <a:pPr marL="285750" lvl="0" indent="-285750">
                        <a:lnSpc>
                          <a:spcPct val="107000"/>
                        </a:lnSpc>
                        <a:spcAft>
                          <a:spcPts val="800"/>
                        </a:spcAft>
                        <a:buFont typeface="Wingdings" panose="05000000000000000000" pitchFamily="2" charset="2"/>
                        <a:buChar char="Ø"/>
                      </a:pPr>
                      <a:r>
                        <a:rPr lang="en-GB" sz="1600" b="0">
                          <a:effectLst/>
                          <a:latin typeface="+mj-lt"/>
                          <a:cs typeface="Calibri"/>
                        </a:rPr>
                        <a:t>S little or no change</a:t>
                      </a:r>
                    </a:p>
                  </a:txBody>
                  <a:tcPr marL="55763" marR="55763" marT="0" marB="0">
                    <a:solidFill>
                      <a:schemeClr val="bg2">
                        <a:lumMod val="20000"/>
                        <a:lumOff val="80000"/>
                      </a:schemeClr>
                    </a:solidFill>
                  </a:tcPr>
                </a:tc>
                <a:tc>
                  <a:txBody>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GB" sz="1600">
                          <a:effectLst/>
                          <a:latin typeface="+mj-lt"/>
                          <a:cs typeface="Calibri"/>
                        </a:rPr>
                        <a:t>H</a:t>
                      </a:r>
                      <a:r>
                        <a:rPr lang="en-GB" sz="1600" b="0">
                          <a:effectLst/>
                          <a:latin typeface="+mj-lt"/>
                          <a:cs typeface="Calibri"/>
                        </a:rPr>
                        <a:t>igh certainty: c</a:t>
                      </a:r>
                      <a:r>
                        <a:rPr lang="en-GB" sz="1600">
                          <a:effectLst/>
                          <a:latin typeface="+mj-lt"/>
                          <a:cs typeface="Calibri"/>
                        </a:rPr>
                        <a:t>lear past trend of existing strong warming. </a:t>
                      </a:r>
                    </a:p>
                    <a:p>
                      <a:pPr marL="0" indent="0">
                        <a:lnSpc>
                          <a:spcPct val="107000"/>
                        </a:lnSpc>
                        <a:spcAft>
                          <a:spcPts val="800"/>
                        </a:spcAft>
                        <a:buNone/>
                      </a:pPr>
                      <a:endParaRPr lang="en-GB" sz="1600">
                        <a:effectLst/>
                        <a:latin typeface="+mj-lt"/>
                        <a:cs typeface="Calibri"/>
                      </a:endParaRPr>
                    </a:p>
                  </a:txBody>
                  <a:tcPr marL="55763" marR="55763" marT="0" marB="0">
                    <a:solidFill>
                      <a:schemeClr val="bg2">
                        <a:lumMod val="20000"/>
                        <a:lumOff val="80000"/>
                      </a:schemeClr>
                    </a:solidFill>
                  </a:tcPr>
                </a:tc>
                <a:tc>
                  <a:txBody>
                    <a:bodyPr/>
                    <a:lstStyle/>
                    <a:p>
                      <a:pPr marL="285750" indent="-285750">
                        <a:lnSpc>
                          <a:spcPct val="107000"/>
                        </a:lnSpc>
                        <a:spcAft>
                          <a:spcPts val="800"/>
                        </a:spcAft>
                        <a:buFont typeface="Wingdings" panose="05000000000000000000" pitchFamily="2" charset="2"/>
                        <a:buChar char="Ø"/>
                      </a:pPr>
                      <a:r>
                        <a:rPr lang="en-GB" sz="1600">
                          <a:effectLst/>
                          <a:latin typeface="+mj-lt"/>
                          <a:cs typeface="Calibri" panose="020F0502020204030204" pitchFamily="34" charset="0"/>
                        </a:rPr>
                        <a:t>T rises of 3.00°C (±1°C) are expected by 2100. Rate: ~ 0.3°C per decade</a:t>
                      </a:r>
                    </a:p>
                    <a:p>
                      <a:pPr marL="0" indent="0">
                        <a:lnSpc>
                          <a:spcPct val="107000"/>
                        </a:lnSpc>
                        <a:spcAft>
                          <a:spcPts val="800"/>
                        </a:spcAft>
                        <a:buNone/>
                      </a:pPr>
                      <a:endParaRPr lang="en-GB" sz="1600">
                        <a:effectLst/>
                        <a:latin typeface="+mj-lt"/>
                        <a:cs typeface="Calibri"/>
                      </a:endParaRPr>
                    </a:p>
                  </a:txBody>
                  <a:tcPr marL="55763" marR="55763" marT="0" marB="0">
                    <a:solidFill>
                      <a:schemeClr val="bg2">
                        <a:lumMod val="20000"/>
                        <a:lumOff val="80000"/>
                      </a:schemeClr>
                    </a:solidFill>
                  </a:tcPr>
                </a:tc>
                <a:extLst>
                  <a:ext uri="{0D108BD9-81ED-4DB2-BD59-A6C34878D82A}">
                    <a16:rowId xmlns:a16="http://schemas.microsoft.com/office/drawing/2014/main" val="3810551003"/>
                  </a:ext>
                </a:extLst>
              </a:tr>
              <a:tr h="313841">
                <a:tc gridSpan="3">
                  <a:txBody>
                    <a:bodyPr/>
                    <a:lstStyle/>
                    <a:p>
                      <a:pPr>
                        <a:lnSpc>
                          <a:spcPct val="107000"/>
                        </a:lnSpc>
                        <a:spcAft>
                          <a:spcPts val="800"/>
                        </a:spcAft>
                      </a:pPr>
                      <a:r>
                        <a:rPr lang="en-GB" sz="1600">
                          <a:effectLst/>
                          <a:latin typeface="+mj-lt"/>
                          <a:cs typeface="Calibri" panose="020F0502020204030204" pitchFamily="34" charset="0"/>
                        </a:rPr>
                        <a:t>Stratification (&amp; Productivity) </a:t>
                      </a:r>
                      <a:endParaRPr lang="en-GB" sz="1600">
                        <a:effectLst/>
                        <a:latin typeface="+mj-lt"/>
                        <a:ea typeface="Calibri" panose="020F0502020204030204" pitchFamily="34" charset="0"/>
                        <a:cs typeface="Calibri" panose="020F0502020204030204" pitchFamily="34" charset="0"/>
                      </a:endParaRPr>
                    </a:p>
                  </a:txBody>
                  <a:tcPr marL="55763" marR="55763" marT="0" marB="0">
                    <a:solidFill>
                      <a:schemeClr val="bg2">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67111660"/>
                  </a:ext>
                </a:extLst>
              </a:tr>
              <a:tr h="1548033">
                <a:tc>
                  <a:txBody>
                    <a:bodyPr/>
                    <a:lstStyle/>
                    <a:p>
                      <a:pPr marL="285750" indent="-285750">
                        <a:lnSpc>
                          <a:spcPct val="107000"/>
                        </a:lnSpc>
                        <a:spcAft>
                          <a:spcPts val="800"/>
                        </a:spcAft>
                        <a:buFont typeface="Wingdings" panose="05000000000000000000" pitchFamily="2" charset="2"/>
                        <a:buChar char="Ø"/>
                      </a:pPr>
                      <a:r>
                        <a:rPr lang="en-GB" sz="1600" b="0">
                          <a:effectLst/>
                          <a:latin typeface="+mj-lt"/>
                          <a:cs typeface="Calibri" panose="020F0502020204030204" pitchFamily="34" charset="0"/>
                        </a:rPr>
                        <a:t>Stratification in Irish Sea remains largely unchanged.  Impacts on productivity will be driven by T change.</a:t>
                      </a:r>
                    </a:p>
                  </a:txBody>
                  <a:tcPr marL="55763" marR="55763" marT="0" marB="0">
                    <a:solidFill>
                      <a:schemeClr val="bg2">
                        <a:lumMod val="20000"/>
                        <a:lumOff val="80000"/>
                      </a:schemeClr>
                    </a:solidFill>
                  </a:tcPr>
                </a:tc>
                <a:tc>
                  <a:txBody>
                    <a:bodyPr/>
                    <a:lstStyle/>
                    <a:p>
                      <a:pPr marL="285750" indent="-285750">
                        <a:lnSpc>
                          <a:spcPct val="107000"/>
                        </a:lnSpc>
                        <a:spcAft>
                          <a:spcPts val="800"/>
                        </a:spcAft>
                        <a:buFont typeface="Wingdings" panose="05000000000000000000" pitchFamily="2" charset="2"/>
                        <a:buChar char="Ø"/>
                      </a:pPr>
                      <a:r>
                        <a:rPr lang="en-GB" sz="1600">
                          <a:effectLst/>
                          <a:latin typeface="+mj-lt"/>
                          <a:cs typeface="Calibri" panose="020F0502020204030204" pitchFamily="34" charset="0"/>
                        </a:rPr>
                        <a:t>Stratification in this area is T driven </a:t>
                      </a:r>
                      <a:br>
                        <a:rPr lang="en-GB" sz="1600">
                          <a:effectLst/>
                          <a:latin typeface="+mj-lt"/>
                          <a:cs typeface="Calibri" panose="020F0502020204030204" pitchFamily="34" charset="0"/>
                        </a:rPr>
                      </a:br>
                      <a:r>
                        <a:rPr lang="en-GB" sz="1600">
                          <a:effectLst/>
                          <a:latin typeface="+mj-lt"/>
                          <a:cs typeface="Calibri" panose="020F0502020204030204" pitchFamily="34" charset="0"/>
                        </a:rPr>
                        <a:t>=&gt; confidence in these predictions tightly linked. </a:t>
                      </a:r>
                      <a:endParaRPr lang="en-GB" sz="1600" b="0">
                        <a:effectLst/>
                        <a:latin typeface="+mj-lt"/>
                        <a:cs typeface="Calibri" panose="020F0502020204030204" pitchFamily="34" charset="0"/>
                      </a:endParaRPr>
                    </a:p>
                  </a:txBody>
                  <a:tcPr marL="55763" marR="55763" marT="0" marB="0">
                    <a:solidFill>
                      <a:schemeClr val="bg2">
                        <a:lumMod val="20000"/>
                        <a:lumOff val="80000"/>
                      </a:schemeClr>
                    </a:solidFill>
                  </a:tcPr>
                </a:tc>
                <a:tc>
                  <a:txBody>
                    <a:bodyPr/>
                    <a:lstStyle/>
                    <a:p>
                      <a:pPr marL="285750" indent="-285750">
                        <a:lnSpc>
                          <a:spcPct val="107000"/>
                        </a:lnSpc>
                        <a:spcAft>
                          <a:spcPts val="800"/>
                        </a:spcAft>
                        <a:buFont typeface="Wingdings" panose="05000000000000000000" pitchFamily="2" charset="2"/>
                        <a:buChar char="Ø"/>
                      </a:pPr>
                      <a:r>
                        <a:rPr lang="en-GB" sz="1600">
                          <a:effectLst/>
                          <a:latin typeface="+mj-lt"/>
                          <a:cs typeface="Calibri" panose="020F0502020204030204" pitchFamily="34" charset="0"/>
                        </a:rPr>
                        <a:t>By 2100, duration of thermal stratification to extend by ~ 2 weeks + increase in strength (due to changes in air T).</a:t>
                      </a:r>
                      <a:endParaRPr lang="en-GB" sz="1600" b="0">
                        <a:effectLst/>
                        <a:latin typeface="+mj-lt"/>
                        <a:cs typeface="Calibri" panose="020F0502020204030204" pitchFamily="34" charset="0"/>
                      </a:endParaRPr>
                    </a:p>
                  </a:txBody>
                  <a:tcPr marL="55763" marR="55763" marT="0" marB="0">
                    <a:solidFill>
                      <a:schemeClr val="bg2">
                        <a:lumMod val="20000"/>
                        <a:lumOff val="80000"/>
                      </a:schemeClr>
                    </a:solidFill>
                  </a:tcPr>
                </a:tc>
                <a:extLst>
                  <a:ext uri="{0D108BD9-81ED-4DB2-BD59-A6C34878D82A}">
                    <a16:rowId xmlns:a16="http://schemas.microsoft.com/office/drawing/2014/main" val="2809403159"/>
                  </a:ext>
                </a:extLst>
              </a:tr>
            </a:tbl>
          </a:graphicData>
        </a:graphic>
      </p:graphicFrame>
      <p:sp>
        <p:nvSpPr>
          <p:cNvPr id="8" name="Google Shape;159;p2">
            <a:extLst>
              <a:ext uri="{FF2B5EF4-FFF2-40B4-BE49-F238E27FC236}">
                <a16:creationId xmlns:a16="http://schemas.microsoft.com/office/drawing/2014/main" id="{D0DC62F9-3620-4869-B259-6A6BE2766C9E}"/>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3">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2" name="Title 5">
            <a:extLst>
              <a:ext uri="{FF2B5EF4-FFF2-40B4-BE49-F238E27FC236}">
                <a16:creationId xmlns:a16="http://schemas.microsoft.com/office/drawing/2014/main" id="{0DC91566-FFA6-133B-0043-F5AA9073932A}"/>
              </a:ext>
            </a:extLst>
          </p:cNvPr>
          <p:cNvSpPr txBox="1">
            <a:spLocks/>
          </p:cNvSpPr>
          <p:nvPr/>
        </p:nvSpPr>
        <p:spPr>
          <a:xfrm>
            <a:off x="324678" y="43982"/>
            <a:ext cx="74050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0" cap="none" spc="0" normalizeH="0" baseline="0" noProof="0">
                <a:ln>
                  <a:noFill/>
                </a:ln>
                <a:solidFill>
                  <a:srgbClr val="155361">
                    <a:lumMod val="40000"/>
                    <a:lumOff val="60000"/>
                  </a:srgbClr>
                </a:solidFill>
                <a:effectLst/>
                <a:uLnTx/>
                <a:uFillTx/>
                <a:latin typeface="Proxima Nova"/>
                <a:ea typeface="+mj-ea"/>
                <a:cs typeface="+mj-cs"/>
                <a:sym typeface="Proxima Nova"/>
              </a:rPr>
              <a:t>Magnitudes and uncertainties - </a:t>
            </a:r>
            <a:r>
              <a:rPr kumimoji="0" lang="en-GB" sz="3200" b="1" i="0" u="none" strike="noStrike" kern="0" cap="none" spc="0" normalizeH="0" baseline="0" noProof="0">
                <a:ln>
                  <a:noFill/>
                </a:ln>
                <a:solidFill>
                  <a:srgbClr val="155361">
                    <a:lumMod val="40000"/>
                    <a:lumOff val="60000"/>
                  </a:srgbClr>
                </a:solidFill>
                <a:effectLst/>
                <a:uLnTx/>
                <a:uFillTx/>
                <a:latin typeface="Proxima Nova"/>
                <a:ea typeface="Proxima Nova"/>
                <a:cs typeface="Proxima Nova"/>
                <a:sym typeface="Proxima Nova"/>
              </a:rPr>
              <a:t>Temperature and Stratification</a:t>
            </a:r>
            <a:endParaRPr kumimoji="0" lang="en-GB" sz="3200" b="0" i="0" u="none" strike="noStrike" kern="1200" cap="none" spc="0" normalizeH="0" baseline="0" noProof="0">
              <a:ln>
                <a:noFill/>
              </a:ln>
              <a:solidFill>
                <a:srgbClr val="155361">
                  <a:lumMod val="40000"/>
                  <a:lumOff val="60000"/>
                </a:srgbClr>
              </a:solidFill>
              <a:effectLst/>
              <a:uLnTx/>
              <a:uFillTx/>
              <a:latin typeface="Proxima Nova"/>
              <a:ea typeface="+mj-ea"/>
              <a:cs typeface="+mj-cs"/>
            </a:endParaRPr>
          </a:p>
        </p:txBody>
      </p:sp>
      <p:pic>
        <p:nvPicPr>
          <p:cNvPr id="4" name="Picture 3">
            <a:extLst>
              <a:ext uri="{FF2B5EF4-FFF2-40B4-BE49-F238E27FC236}">
                <a16:creationId xmlns:a16="http://schemas.microsoft.com/office/drawing/2014/main" id="{513E7CB0-00F0-9814-27FF-DD3CCD76DE95}"/>
              </a:ext>
            </a:extLst>
          </p:cNvPr>
          <p:cNvPicPr>
            <a:picLocks noChangeAspect="1"/>
          </p:cNvPicPr>
          <p:nvPr/>
        </p:nvPicPr>
        <p:blipFill rotWithShape="1">
          <a:blip r:embed="rId4">
            <a:extLst>
              <a:ext uri="{28A0092B-C50C-407E-A947-70E740481C1C}">
                <a14:useLocalDpi xmlns:a14="http://schemas.microsoft.com/office/drawing/2010/main" val="0"/>
              </a:ext>
            </a:extLst>
          </a:blip>
          <a:srcRect l="11079" t="6180" r="10018" b="9915"/>
          <a:stretch/>
        </p:blipFill>
        <p:spPr>
          <a:xfrm>
            <a:off x="8609148" y="2375613"/>
            <a:ext cx="3409280" cy="2717543"/>
          </a:xfrm>
          <a:prstGeom prst="rect">
            <a:avLst/>
          </a:prstGeom>
        </p:spPr>
      </p:pic>
      <p:sp>
        <p:nvSpPr>
          <p:cNvPr id="5" name="TextBox 9">
            <a:extLst>
              <a:ext uri="{FF2B5EF4-FFF2-40B4-BE49-F238E27FC236}">
                <a16:creationId xmlns:a16="http://schemas.microsoft.com/office/drawing/2014/main" id="{FB28D260-8B80-ED56-1712-D8EA8D4D0800}"/>
              </a:ext>
            </a:extLst>
          </p:cNvPr>
          <p:cNvSpPr txBox="1"/>
          <p:nvPr/>
        </p:nvSpPr>
        <p:spPr>
          <a:xfrm>
            <a:off x="8609148" y="1694863"/>
            <a:ext cx="340928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roxima Nova"/>
                <a:ea typeface="+mn-ea"/>
                <a:cs typeface="+mn-cs"/>
              </a:rPr>
              <a:t>Difference by end Century: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roxima Nova"/>
                <a:ea typeface="+mn-ea"/>
                <a:cs typeface="+mn-cs"/>
              </a:rPr>
              <a:t>spring SST (degrees C) </a:t>
            </a:r>
            <a:endParaRPr kumimoji="0" lang="en-GB" sz="1800" b="0" i="0" u="none" strike="noStrike" kern="1200" cap="none" spc="0" normalizeH="0" baseline="0" noProof="0">
              <a:ln>
                <a:noFill/>
              </a:ln>
              <a:solidFill>
                <a:srgbClr val="F9B44B"/>
              </a:solidFill>
              <a:effectLst/>
              <a:uLnTx/>
              <a:uFillTx/>
              <a:latin typeface="Proxima Nova"/>
              <a:ea typeface="+mn-ea"/>
              <a:cs typeface="+mn-cs"/>
            </a:endParaRPr>
          </a:p>
        </p:txBody>
      </p:sp>
      <p:sp>
        <p:nvSpPr>
          <p:cNvPr id="7" name="TextBox 9">
            <a:extLst>
              <a:ext uri="{FF2B5EF4-FFF2-40B4-BE49-F238E27FC236}">
                <a16:creationId xmlns:a16="http://schemas.microsoft.com/office/drawing/2014/main" id="{841883D2-B6FA-F992-383E-07FAA2FA8808}"/>
              </a:ext>
            </a:extLst>
          </p:cNvPr>
          <p:cNvSpPr txBox="1"/>
          <p:nvPr/>
        </p:nvSpPr>
        <p:spPr>
          <a:xfrm>
            <a:off x="208764" y="5488455"/>
            <a:ext cx="1151892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Climate change has committed us to rapid sea-surface warming as well as sea-level 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In well-mixed coastal areas this will also translate to seabed warming and marine heatwaves.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9B44B"/>
                </a:solidFill>
                <a:effectLst/>
                <a:uLnTx/>
                <a:uFillTx/>
                <a:latin typeface="Proxima Nova"/>
                <a:ea typeface="+mn-ea"/>
                <a:cs typeface="+mn-cs"/>
              </a:rPr>
              <a:t>Changing temperature affects stratification, which has implications from future primary productivity. </a:t>
            </a:r>
          </a:p>
        </p:txBody>
      </p:sp>
    </p:spTree>
    <p:extLst>
      <p:ext uri="{BB962C8B-B14F-4D97-AF65-F5344CB8AC3E}">
        <p14:creationId xmlns:p14="http://schemas.microsoft.com/office/powerpoint/2010/main" val="979722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59;p2">
            <a:extLst>
              <a:ext uri="{FF2B5EF4-FFF2-40B4-BE49-F238E27FC236}">
                <a16:creationId xmlns:a16="http://schemas.microsoft.com/office/drawing/2014/main" id="{BF2F159D-F138-46DB-8B2B-C08DC1A23F32}"/>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3">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sp>
        <p:nvSpPr>
          <p:cNvPr id="2" name="Title 5">
            <a:extLst>
              <a:ext uri="{FF2B5EF4-FFF2-40B4-BE49-F238E27FC236}">
                <a16:creationId xmlns:a16="http://schemas.microsoft.com/office/drawing/2014/main" id="{147BA5F4-D183-F8E6-B510-BDEA75A36614}"/>
              </a:ext>
            </a:extLst>
          </p:cNvPr>
          <p:cNvSpPr txBox="1">
            <a:spLocks/>
          </p:cNvSpPr>
          <p:nvPr/>
        </p:nvSpPr>
        <p:spPr>
          <a:xfrm>
            <a:off x="324678" y="43982"/>
            <a:ext cx="11231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0" cap="none" spc="0" normalizeH="0" baseline="0" noProof="0">
                <a:ln>
                  <a:noFill/>
                </a:ln>
                <a:solidFill>
                  <a:srgbClr val="155361">
                    <a:lumMod val="40000"/>
                    <a:lumOff val="60000"/>
                  </a:srgbClr>
                </a:solidFill>
                <a:effectLst/>
                <a:uLnTx/>
                <a:uFillTx/>
                <a:latin typeface="Proxima Nova"/>
                <a:ea typeface="+mj-ea"/>
                <a:cs typeface="+mj-cs"/>
                <a:sym typeface="Proxima Nova"/>
              </a:rPr>
              <a:t>Combined Influence of OWF Infrastructure</a:t>
            </a:r>
            <a:endParaRPr kumimoji="0" lang="en-GB" sz="3200" b="0" i="0" u="none" strike="noStrike" kern="1200" cap="none" spc="0" normalizeH="0" baseline="0" noProof="0">
              <a:ln>
                <a:noFill/>
              </a:ln>
              <a:solidFill>
                <a:srgbClr val="155361">
                  <a:lumMod val="40000"/>
                  <a:lumOff val="60000"/>
                </a:srgbClr>
              </a:solidFill>
              <a:effectLst/>
              <a:uLnTx/>
              <a:uFillTx/>
              <a:latin typeface="Proxima Nova"/>
              <a:ea typeface="+mj-ea"/>
              <a:cs typeface="+mj-cs"/>
            </a:endParaRPr>
          </a:p>
        </p:txBody>
      </p:sp>
      <p:sp>
        <p:nvSpPr>
          <p:cNvPr id="3" name="Content Placeholder 6">
            <a:extLst>
              <a:ext uri="{FF2B5EF4-FFF2-40B4-BE49-F238E27FC236}">
                <a16:creationId xmlns:a16="http://schemas.microsoft.com/office/drawing/2014/main" id="{2CB39764-2BDB-448B-53DD-7CBE5222695D}"/>
              </a:ext>
            </a:extLst>
          </p:cNvPr>
          <p:cNvSpPr>
            <a:spLocks noGrp="1"/>
          </p:cNvSpPr>
          <p:nvPr>
            <p:ph idx="1"/>
          </p:nvPr>
        </p:nvSpPr>
        <p:spPr>
          <a:xfrm>
            <a:off x="155792" y="1621536"/>
            <a:ext cx="6488847" cy="3182112"/>
          </a:xfrm>
        </p:spPr>
        <p:txBody>
          <a:bodyPr>
            <a:noAutofit/>
          </a:bodyPr>
          <a:lstStyle/>
          <a:p>
            <a:pPr>
              <a:lnSpc>
                <a:spcPct val="120000"/>
              </a:lnSpc>
            </a:pPr>
            <a:r>
              <a:rPr lang="en-GB" sz="1800" kern="0">
                <a:solidFill>
                  <a:srgbClr val="F9B44B"/>
                </a:solidFill>
              </a:rPr>
              <a:t>We understand the potential effects of climate change on bed stresses and seabed vulnerability at shelf-scale</a:t>
            </a:r>
          </a:p>
          <a:p>
            <a:pPr>
              <a:lnSpc>
                <a:spcPct val="120000"/>
              </a:lnSpc>
            </a:pPr>
            <a:r>
              <a:rPr lang="en-GB" sz="1800" b="1" kern="0">
                <a:solidFill>
                  <a:srgbClr val="F9B44B"/>
                </a:solidFill>
              </a:rPr>
              <a:t>How are these effects amplified when flows are modified by the presence of OWF Infrastructure?</a:t>
            </a:r>
          </a:p>
        </p:txBody>
      </p:sp>
      <p:pic>
        <p:nvPicPr>
          <p:cNvPr id="5" name="Picture 4" descr="A map of land with different colored lines&#10;&#10;Description automatically generated with medium confidence">
            <a:extLst>
              <a:ext uri="{FF2B5EF4-FFF2-40B4-BE49-F238E27FC236}">
                <a16:creationId xmlns:a16="http://schemas.microsoft.com/office/drawing/2014/main" id="{9558A551-4A74-6192-B08A-40F72A28C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360" y="3295002"/>
            <a:ext cx="6488847" cy="3400839"/>
          </a:xfrm>
          <a:prstGeom prst="rect">
            <a:avLst/>
          </a:prstGeom>
        </p:spPr>
      </p:pic>
      <p:graphicFrame>
        <p:nvGraphicFramePr>
          <p:cNvPr id="6" name="Table 5">
            <a:extLst>
              <a:ext uri="{FF2B5EF4-FFF2-40B4-BE49-F238E27FC236}">
                <a16:creationId xmlns:a16="http://schemas.microsoft.com/office/drawing/2014/main" id="{C6E37610-D4E8-6CF7-3180-E4964163F54E}"/>
              </a:ext>
            </a:extLst>
          </p:cNvPr>
          <p:cNvGraphicFramePr>
            <a:graphicFrameLocks noGrp="1"/>
          </p:cNvGraphicFramePr>
          <p:nvPr/>
        </p:nvGraphicFramePr>
        <p:xfrm>
          <a:off x="507728" y="4309364"/>
          <a:ext cx="4781360" cy="1854200"/>
        </p:xfrm>
        <a:graphic>
          <a:graphicData uri="http://schemas.openxmlformats.org/drawingml/2006/table">
            <a:tbl>
              <a:tblPr firstRow="1" bandRow="1">
                <a:tableStyleId>{5C22544A-7EE6-4342-B048-85BDC9FD1C3A}</a:tableStyleId>
              </a:tblPr>
              <a:tblGrid>
                <a:gridCol w="2401062">
                  <a:extLst>
                    <a:ext uri="{9D8B030D-6E8A-4147-A177-3AD203B41FA5}">
                      <a16:colId xmlns:a16="http://schemas.microsoft.com/office/drawing/2014/main" val="2964566099"/>
                    </a:ext>
                  </a:extLst>
                </a:gridCol>
                <a:gridCol w="1170305">
                  <a:extLst>
                    <a:ext uri="{9D8B030D-6E8A-4147-A177-3AD203B41FA5}">
                      <a16:colId xmlns:a16="http://schemas.microsoft.com/office/drawing/2014/main" val="583971729"/>
                    </a:ext>
                  </a:extLst>
                </a:gridCol>
                <a:gridCol w="1209993">
                  <a:extLst>
                    <a:ext uri="{9D8B030D-6E8A-4147-A177-3AD203B41FA5}">
                      <a16:colId xmlns:a16="http://schemas.microsoft.com/office/drawing/2014/main" val="2049904364"/>
                    </a:ext>
                  </a:extLst>
                </a:gridCol>
              </a:tblGrid>
              <a:tr h="370840">
                <a:tc>
                  <a:txBody>
                    <a:bodyPr/>
                    <a:lstStyle/>
                    <a:p>
                      <a:r>
                        <a:rPr lang="en-GB" sz="1800" b="1">
                          <a:solidFill>
                            <a:srgbClr val="155361"/>
                          </a:solidFill>
                          <a:latin typeface="+mj-lt"/>
                        </a:rPr>
                        <a:t>Climate Scenario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8C8"/>
                    </a:solidFill>
                  </a:tcPr>
                </a:tc>
                <a:tc>
                  <a:txBody>
                    <a:bodyPr/>
                    <a:lstStyle/>
                    <a:p>
                      <a:r>
                        <a:rPr lang="en-GB" sz="1800" b="1">
                          <a:solidFill>
                            <a:srgbClr val="155361"/>
                          </a:solidFill>
                          <a:latin typeface="+mj-lt"/>
                        </a:rPr>
                        <a:t>Winter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8C8"/>
                    </a:solidFill>
                  </a:tcPr>
                </a:tc>
                <a:tc>
                  <a:txBody>
                    <a:bodyPr/>
                    <a:lstStyle/>
                    <a:p>
                      <a:r>
                        <a:rPr lang="en-GB" sz="1800" b="1">
                          <a:solidFill>
                            <a:srgbClr val="155361"/>
                          </a:solidFill>
                          <a:latin typeface="+mj-lt"/>
                        </a:rPr>
                        <a:t>Summer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A8C8"/>
                    </a:solidFill>
                  </a:tcPr>
                </a:tc>
                <a:extLst>
                  <a:ext uri="{0D108BD9-81ED-4DB2-BD59-A6C34878D82A}">
                    <a16:rowId xmlns:a16="http://schemas.microsoft.com/office/drawing/2014/main" val="1325788365"/>
                  </a:ext>
                </a:extLst>
              </a:tr>
              <a:tr h="370840">
                <a:tc>
                  <a:txBody>
                    <a:bodyPr/>
                    <a:lstStyle/>
                    <a:p>
                      <a:r>
                        <a:rPr lang="en-GB" sz="1800" b="0">
                          <a:solidFill>
                            <a:srgbClr val="155361"/>
                          </a:solidFill>
                          <a:latin typeface="+mj-lt"/>
                        </a:rPr>
                        <a:t>Past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tc>
                  <a:txBody>
                    <a:bodyPr/>
                    <a:lstStyle/>
                    <a:p>
                      <a:r>
                        <a:rPr lang="en-GB" sz="1800" b="0">
                          <a:solidFill>
                            <a:srgbClr val="155361"/>
                          </a:solidFill>
                          <a:latin typeface="+mj-lt"/>
                        </a:rPr>
                        <a:t>Jan 1996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tc>
                  <a:txBody>
                    <a:bodyPr/>
                    <a:lstStyle/>
                    <a:p>
                      <a:r>
                        <a:rPr lang="en-GB" sz="1800" b="0">
                          <a:solidFill>
                            <a:srgbClr val="155361"/>
                          </a:solidFill>
                          <a:latin typeface="+mj-lt"/>
                        </a:rPr>
                        <a:t>Jun 1992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extLst>
                  <a:ext uri="{0D108BD9-81ED-4DB2-BD59-A6C34878D82A}">
                    <a16:rowId xmlns:a16="http://schemas.microsoft.com/office/drawing/2014/main" val="3409393923"/>
                  </a:ext>
                </a:extLst>
              </a:tr>
              <a:tr h="370840">
                <a:tc>
                  <a:txBody>
                    <a:bodyPr/>
                    <a:lstStyle/>
                    <a:p>
                      <a:r>
                        <a:rPr lang="en-GB" sz="1800" b="0">
                          <a:solidFill>
                            <a:srgbClr val="155361"/>
                          </a:solidFill>
                          <a:latin typeface="+mj-lt"/>
                        </a:rPr>
                        <a:t>Present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tc>
                  <a:txBody>
                    <a:bodyPr/>
                    <a:lstStyle/>
                    <a:p>
                      <a:r>
                        <a:rPr lang="en-GB" sz="1800" b="0">
                          <a:solidFill>
                            <a:srgbClr val="155361"/>
                          </a:solidFill>
                          <a:latin typeface="+mj-lt"/>
                        </a:rPr>
                        <a:t>Jan 2017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tc>
                  <a:txBody>
                    <a:bodyPr/>
                    <a:lstStyle/>
                    <a:p>
                      <a:r>
                        <a:rPr lang="en-GB" sz="1800" b="0">
                          <a:solidFill>
                            <a:srgbClr val="155361"/>
                          </a:solidFill>
                          <a:latin typeface="+mj-lt"/>
                        </a:rPr>
                        <a:t>Jun 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extLst>
                  <a:ext uri="{0D108BD9-81ED-4DB2-BD59-A6C34878D82A}">
                    <a16:rowId xmlns:a16="http://schemas.microsoft.com/office/drawing/2014/main" val="2796625308"/>
                  </a:ext>
                </a:extLst>
              </a:tr>
              <a:tr h="370840">
                <a:tc>
                  <a:txBody>
                    <a:bodyPr/>
                    <a:lstStyle/>
                    <a:p>
                      <a:r>
                        <a:rPr lang="en-GB" sz="1800" b="0">
                          <a:solidFill>
                            <a:srgbClr val="155361"/>
                          </a:solidFill>
                          <a:latin typeface="+mj-lt"/>
                        </a:rPr>
                        <a:t>Future (Mid-Century)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tc>
                  <a:txBody>
                    <a:bodyPr/>
                    <a:lstStyle/>
                    <a:p>
                      <a:r>
                        <a:rPr lang="en-GB" sz="1800" b="0">
                          <a:solidFill>
                            <a:srgbClr val="155361"/>
                          </a:solidFill>
                          <a:latin typeface="+mj-lt"/>
                        </a:rPr>
                        <a:t>Jan 2050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tc>
                  <a:txBody>
                    <a:bodyPr/>
                    <a:lstStyle/>
                    <a:p>
                      <a:r>
                        <a:rPr lang="en-GB" sz="1800" b="0">
                          <a:solidFill>
                            <a:srgbClr val="155361"/>
                          </a:solidFill>
                          <a:latin typeface="+mj-lt"/>
                        </a:rPr>
                        <a:t>Jun 2053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AD7DB"/>
                    </a:solidFill>
                  </a:tcPr>
                </a:tc>
                <a:extLst>
                  <a:ext uri="{0D108BD9-81ED-4DB2-BD59-A6C34878D82A}">
                    <a16:rowId xmlns:a16="http://schemas.microsoft.com/office/drawing/2014/main" val="3140303659"/>
                  </a:ext>
                </a:extLst>
              </a:tr>
              <a:tr h="370840">
                <a:tc>
                  <a:txBody>
                    <a:bodyPr/>
                    <a:lstStyle/>
                    <a:p>
                      <a:r>
                        <a:rPr lang="en-GB" sz="1800" b="0">
                          <a:solidFill>
                            <a:srgbClr val="155361"/>
                          </a:solidFill>
                          <a:latin typeface="+mj-lt"/>
                        </a:rPr>
                        <a:t>Future (End-Century)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D7DB"/>
                    </a:solidFill>
                  </a:tcPr>
                </a:tc>
                <a:tc>
                  <a:txBody>
                    <a:bodyPr/>
                    <a:lstStyle/>
                    <a:p>
                      <a:r>
                        <a:rPr lang="en-GB" sz="1800" b="0">
                          <a:solidFill>
                            <a:srgbClr val="155361"/>
                          </a:solidFill>
                          <a:latin typeface="+mj-lt"/>
                        </a:rPr>
                        <a:t>Jan 2090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D7DB"/>
                    </a:solidFill>
                  </a:tcPr>
                </a:tc>
                <a:tc>
                  <a:txBody>
                    <a:bodyPr/>
                    <a:lstStyle/>
                    <a:p>
                      <a:r>
                        <a:rPr lang="en-GB" sz="1800" b="0">
                          <a:solidFill>
                            <a:srgbClr val="155361"/>
                          </a:solidFill>
                          <a:latin typeface="+mj-lt"/>
                        </a:rPr>
                        <a:t>Jun 2093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D7DB"/>
                    </a:solidFill>
                  </a:tcPr>
                </a:tc>
                <a:extLst>
                  <a:ext uri="{0D108BD9-81ED-4DB2-BD59-A6C34878D82A}">
                    <a16:rowId xmlns:a16="http://schemas.microsoft.com/office/drawing/2014/main" val="864968206"/>
                  </a:ext>
                </a:extLst>
              </a:tr>
            </a:tbl>
          </a:graphicData>
        </a:graphic>
      </p:graphicFrame>
    </p:spTree>
    <p:extLst>
      <p:ext uri="{BB962C8B-B14F-4D97-AF65-F5344CB8AC3E}">
        <p14:creationId xmlns:p14="http://schemas.microsoft.com/office/powerpoint/2010/main" val="1406449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B04EB5-BDB6-5D5E-2A14-9FEEB90C1BD3}"/>
              </a:ext>
            </a:extLst>
          </p:cNvPr>
          <p:cNvSpPr>
            <a:spLocks noGrp="1"/>
          </p:cNvSpPr>
          <p:nvPr>
            <p:ph type="ctrTitle"/>
          </p:nvPr>
        </p:nvSpPr>
        <p:spPr>
          <a:xfrm>
            <a:off x="542646" y="1693179"/>
            <a:ext cx="5377236" cy="1341560"/>
          </a:xfrm>
        </p:spPr>
        <p:txBody>
          <a:bodyPr/>
          <a:lstStyle/>
          <a:p>
            <a:r>
              <a:rPr lang="en-GB" sz="2799" dirty="0"/>
              <a:t>ECOWINGS: Mapping seabird prey consumption for marine spatial planning</a:t>
            </a:r>
          </a:p>
        </p:txBody>
      </p:sp>
      <p:sp>
        <p:nvSpPr>
          <p:cNvPr id="11" name="Text Placeholder 10">
            <a:extLst>
              <a:ext uri="{FF2B5EF4-FFF2-40B4-BE49-F238E27FC236}">
                <a16:creationId xmlns:a16="http://schemas.microsoft.com/office/drawing/2014/main" id="{7620BB22-19B0-B886-2707-B0036FB8A915}"/>
              </a:ext>
            </a:extLst>
          </p:cNvPr>
          <p:cNvSpPr>
            <a:spLocks noGrp="1"/>
          </p:cNvSpPr>
          <p:nvPr>
            <p:ph type="body" sz="quarter" idx="13"/>
          </p:nvPr>
        </p:nvSpPr>
        <p:spPr>
          <a:xfrm>
            <a:off x="542644" y="4416685"/>
            <a:ext cx="5865615" cy="1341560"/>
          </a:xfrm>
        </p:spPr>
        <p:txBody>
          <a:bodyPr/>
          <a:lstStyle/>
          <a:p>
            <a:r>
              <a:rPr lang="en-GB" sz="1799" b="1" dirty="0"/>
              <a:t>Oliver Leedham</a:t>
            </a:r>
            <a:r>
              <a:rPr lang="en-GB" sz="1799" dirty="0"/>
              <a:t>, Adam Butler, Francis Daunt, Mark Newell, Sarah Wanless, Deena Mobbs &amp; Kate Searle</a:t>
            </a:r>
          </a:p>
        </p:txBody>
      </p:sp>
      <p:pic>
        <p:nvPicPr>
          <p:cNvPr id="16" name="Picture Placeholder 15">
            <a:extLst>
              <a:ext uri="{FF2B5EF4-FFF2-40B4-BE49-F238E27FC236}">
                <a16:creationId xmlns:a16="http://schemas.microsoft.com/office/drawing/2014/main" id="{974F3B2B-144F-DBD7-1A30-805E9E47A62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7025" r="27025"/>
          <a:stretch/>
        </p:blipFill>
        <p:spPr>
          <a:xfrm>
            <a:off x="7464487" y="1786"/>
            <a:ext cx="4724338" cy="6854428"/>
          </a:xfrm>
        </p:spPr>
      </p:pic>
      <p:sp>
        <p:nvSpPr>
          <p:cNvPr id="14" name="Slide Number Placeholder 4">
            <a:extLst>
              <a:ext uri="{FF2B5EF4-FFF2-40B4-BE49-F238E27FC236}">
                <a16:creationId xmlns:a16="http://schemas.microsoft.com/office/drawing/2014/main" id="{7D1135B9-72EF-CA70-043F-C72C10378219}"/>
              </a:ext>
            </a:extLst>
          </p:cNvPr>
          <p:cNvSpPr>
            <a:spLocks noGrp="1"/>
          </p:cNvSpPr>
          <p:nvPr>
            <p:ph type="sldNum" sz="quarter" idx="4294967295"/>
          </p:nvPr>
        </p:nvSpPr>
        <p:spPr>
          <a:xfrm>
            <a:off x="11931785" y="6396079"/>
            <a:ext cx="257041" cy="247521"/>
          </a:xfrm>
        </p:spPr>
        <p:txBody>
          <a:bodyPr/>
          <a:lstStyle/>
          <a:p>
            <a:pPr defTabSz="228600">
              <a:spcAft>
                <a:spcPts val="600"/>
              </a:spcAft>
            </a:pPr>
            <a:fld id="{5B4A74C5-79B0-4340-9A8D-1CCBE3E8C644}" type="slidenum">
              <a:rPr lang="en-GB">
                <a:solidFill>
                  <a:srgbClr val="575756"/>
                </a:solidFill>
                <a:latin typeface="Cambria"/>
              </a:rPr>
              <a:pPr defTabSz="228600">
                <a:spcAft>
                  <a:spcPts val="600"/>
                </a:spcAft>
              </a:pPr>
              <a:t>16</a:t>
            </a:fld>
            <a:endParaRPr lang="en-GB">
              <a:solidFill>
                <a:srgbClr val="575756"/>
              </a:solidFill>
              <a:latin typeface="Cambria"/>
            </a:endParaRPr>
          </a:p>
        </p:txBody>
      </p:sp>
    </p:spTree>
    <p:extLst>
      <p:ext uri="{BB962C8B-B14F-4D97-AF65-F5344CB8AC3E}">
        <p14:creationId xmlns:p14="http://schemas.microsoft.com/office/powerpoint/2010/main" val="893369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2004" y="6029486"/>
            <a:ext cx="701250" cy="540000"/>
          </a:xfrm>
          <a:prstGeom prst="rect">
            <a:avLst/>
          </a:prstGeom>
        </p:spPr>
      </p:pic>
      <p:pic>
        <p:nvPicPr>
          <p:cNvPr id="7" name="Picture 6"/>
          <p:cNvPicPr>
            <a:picLocks noChangeAspect="1"/>
          </p:cNvPicPr>
          <p:nvPr/>
        </p:nvPicPr>
        <p:blipFill>
          <a:blip r:embed="rId4"/>
          <a:stretch>
            <a:fillRect/>
          </a:stretch>
        </p:blipFill>
        <p:spPr>
          <a:xfrm>
            <a:off x="3099247" y="6029486"/>
            <a:ext cx="1035134" cy="540000"/>
          </a:xfrm>
          <a:prstGeom prst="rect">
            <a:avLst/>
          </a:prstGeom>
        </p:spPr>
      </p:pic>
      <p:pic>
        <p:nvPicPr>
          <p:cNvPr id="8" name="Picture 7"/>
          <p:cNvPicPr>
            <a:picLocks noChangeAspect="1"/>
          </p:cNvPicPr>
          <p:nvPr/>
        </p:nvPicPr>
        <p:blipFill>
          <a:blip r:embed="rId5"/>
          <a:stretch>
            <a:fillRect/>
          </a:stretch>
        </p:blipFill>
        <p:spPr>
          <a:xfrm>
            <a:off x="4218624" y="6029486"/>
            <a:ext cx="432431" cy="540000"/>
          </a:xfrm>
          <a:prstGeom prst="rect">
            <a:avLst/>
          </a:prstGeom>
        </p:spPr>
      </p:pic>
      <p:pic>
        <p:nvPicPr>
          <p:cNvPr id="9" name="Picture 8"/>
          <p:cNvPicPr>
            <a:picLocks noChangeAspect="1"/>
          </p:cNvPicPr>
          <p:nvPr/>
        </p:nvPicPr>
        <p:blipFill>
          <a:blip r:embed="rId6"/>
          <a:stretch>
            <a:fillRect/>
          </a:stretch>
        </p:blipFill>
        <p:spPr>
          <a:xfrm>
            <a:off x="6132778" y="6030000"/>
            <a:ext cx="1319434" cy="540000"/>
          </a:xfrm>
          <a:prstGeom prst="rect">
            <a:avLst/>
          </a:prstGeom>
        </p:spPr>
      </p:pic>
      <p:pic>
        <p:nvPicPr>
          <p:cNvPr id="10" name="Picture 9"/>
          <p:cNvPicPr>
            <a:picLocks noChangeAspect="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Introduction</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ChangeAspect="1"/>
          </p:cNvPicPr>
          <p:nvPr/>
        </p:nvPicPr>
        <p:blipFill>
          <a:blip r:embed="rId8"/>
          <a:stretch>
            <a:fillRect/>
          </a:stretch>
        </p:blipFill>
        <p:spPr>
          <a:xfrm>
            <a:off x="11043719" y="82117"/>
            <a:ext cx="1035131" cy="780329"/>
          </a:xfrm>
          <a:prstGeom prst="rect">
            <a:avLst/>
          </a:prstGeom>
        </p:spPr>
      </p:pic>
      <p:sp>
        <p:nvSpPr>
          <p:cNvPr id="2" name="Rectangle 1">
            <a:extLst>
              <a:ext uri="{FF2B5EF4-FFF2-40B4-BE49-F238E27FC236}">
                <a16:creationId xmlns:a16="http://schemas.microsoft.com/office/drawing/2014/main" id="{42D9F39D-CF94-AD54-62D7-5547287E433A}"/>
              </a:ext>
            </a:extLst>
          </p:cNvPr>
          <p:cNvSpPr/>
          <p:nvPr/>
        </p:nvSpPr>
        <p:spPr>
          <a:xfrm>
            <a:off x="465911" y="1343744"/>
            <a:ext cx="7647219" cy="3634841"/>
          </a:xfrm>
          <a:prstGeom prst="rect">
            <a:avLst/>
          </a:prstGeom>
        </p:spPr>
        <p:txBody>
          <a:bodyPr wrap="square">
            <a:spAutoFit/>
          </a:bodyPr>
          <a:lstStyle/>
          <a:p>
            <a:pPr defTabSz="228600">
              <a:lnSpc>
                <a:spcPct val="90000"/>
              </a:lnSpc>
              <a:spcBef>
                <a:spcPct val="20000"/>
              </a:spcBef>
              <a:spcAft>
                <a:spcPts val="600"/>
              </a:spcAft>
              <a:defRPr/>
            </a:pPr>
            <a:r>
              <a:rPr lang="en-GB" sz="1400" dirty="0">
                <a:solidFill>
                  <a:srgbClr val="575756">
                    <a:lumMod val="75000"/>
                  </a:srgbClr>
                </a:solidFill>
                <a:latin typeface="Arial" panose="020B0604020202020204" pitchFamily="34" charset="0"/>
                <a:cs typeface="Arial" panose="020B0604020202020204" pitchFamily="34" charset="0"/>
              </a:rPr>
              <a:t>ECOWINGS talks earlier today:</a:t>
            </a:r>
          </a:p>
          <a:p>
            <a:pPr defTabSz="228600">
              <a:lnSpc>
                <a:spcPct val="90000"/>
              </a:lnSpc>
              <a:spcBef>
                <a:spcPct val="20000"/>
              </a:spcBef>
              <a:spcAft>
                <a:spcPts val="600"/>
              </a:spcAft>
              <a:defRPr/>
            </a:pPr>
            <a:r>
              <a:rPr lang="en-GB" sz="1400" dirty="0">
                <a:solidFill>
                  <a:srgbClr val="575756">
                    <a:lumMod val="75000"/>
                  </a:srgbClr>
                </a:solidFill>
                <a:latin typeface="Arial" panose="020B0604020202020204" pitchFamily="34" charset="0"/>
                <a:cs typeface="Arial" panose="020B0604020202020204" pitchFamily="34" charset="0"/>
              </a:rPr>
              <a:t>- Emma Tyldesley &amp; Vladimir Krivtsov (climate, plankton &amp; fish)</a:t>
            </a:r>
          </a:p>
          <a:p>
            <a:pPr defTabSz="228600">
              <a:lnSpc>
                <a:spcPct val="90000"/>
              </a:lnSpc>
              <a:spcBef>
                <a:spcPct val="20000"/>
              </a:spcBef>
              <a:spcAft>
                <a:spcPts val="600"/>
              </a:spcAft>
              <a:defRPr/>
            </a:pPr>
            <a:r>
              <a:rPr lang="en-GB" sz="1400" dirty="0">
                <a:solidFill>
                  <a:srgbClr val="575756">
                    <a:lumMod val="75000"/>
                  </a:srgbClr>
                </a:solidFill>
                <a:latin typeface="Arial" panose="020B0604020202020204" pitchFamily="34" charset="0"/>
                <a:cs typeface="Arial" panose="020B0604020202020204" pitchFamily="34" charset="0"/>
              </a:rPr>
              <a:t>- Joshua Lawrence (sampling in OWFs)</a:t>
            </a:r>
          </a:p>
          <a:p>
            <a:pPr marL="228600" indent="-228600" defTabSz="228600">
              <a:lnSpc>
                <a:spcPct val="90000"/>
              </a:lnSpc>
              <a:spcBef>
                <a:spcPct val="20000"/>
              </a:spcBef>
              <a:spcAft>
                <a:spcPts val="600"/>
              </a:spcAft>
              <a:buFontTx/>
              <a:buChar char="-"/>
              <a:defRPr/>
            </a:pPr>
            <a:endParaRPr lang="en-GB" sz="1400" dirty="0">
              <a:solidFill>
                <a:srgbClr val="575756">
                  <a:lumMod val="75000"/>
                </a:srgbClr>
              </a:solidFill>
              <a:latin typeface="Arial" panose="020B0604020202020204" pitchFamily="34" charset="0"/>
              <a:cs typeface="Arial" panose="020B0604020202020204" pitchFamily="34" charset="0"/>
            </a:endParaRPr>
          </a:p>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NERC ECOWINGS project – evaluate cumulative impacts of OWFs on seabirds </a:t>
            </a:r>
          </a:p>
          <a:p>
            <a:pPr defTabSz="228600">
              <a:lnSpc>
                <a:spcPct val="90000"/>
              </a:lnSpc>
              <a:spcBef>
                <a:spcPct val="20000"/>
              </a:spcBef>
              <a:spcAft>
                <a:spcPts val="600"/>
              </a:spcAft>
            </a:pPr>
            <a:endParaRPr lang="en-GB" sz="2200" dirty="0">
              <a:solidFill>
                <a:srgbClr val="575756">
                  <a:lumMod val="75000"/>
                </a:srgbClr>
              </a:solidFill>
              <a:latin typeface="Arial" panose="020B0604020202020204" pitchFamily="34" charset="0"/>
              <a:cs typeface="Arial" panose="020B0604020202020204" pitchFamily="34" charset="0"/>
            </a:endParaRPr>
          </a:p>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Impacts on seabirds are a top consenting issue for offshore wind farms (OWFs)</a:t>
            </a:r>
          </a:p>
          <a:p>
            <a:pPr defTabSz="228600">
              <a:lnSpc>
                <a:spcPct val="90000"/>
              </a:lnSpc>
              <a:spcBef>
                <a:spcPct val="20000"/>
              </a:spcBef>
              <a:spcAft>
                <a:spcPts val="600"/>
              </a:spcAft>
            </a:pPr>
            <a:endParaRPr lang="en-GB" sz="2200" dirty="0">
              <a:solidFill>
                <a:srgbClr val="575756"/>
              </a:solidFill>
              <a:latin typeface="Arial" panose="020B0604020202020204" pitchFamily="34" charset="0"/>
              <a:cs typeface="Arial" panose="020B0604020202020204" pitchFamily="34" charset="0"/>
            </a:endParaRPr>
          </a:p>
        </p:txBody>
      </p:sp>
      <p:pic>
        <p:nvPicPr>
          <p:cNvPr id="16" name="Picture 15" descr="A blue and orange text&#10;&#10;Description automatically generated">
            <a:extLst>
              <a:ext uri="{FF2B5EF4-FFF2-40B4-BE49-F238E27FC236}">
                <a16:creationId xmlns:a16="http://schemas.microsoft.com/office/drawing/2014/main" id="{AE346941-FB45-6F76-2847-3175426C3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pic>
        <p:nvPicPr>
          <p:cNvPr id="17" name="Picture 16" descr="Wind turbines in the ocean&#10;&#10;Description automatically generated">
            <a:extLst>
              <a:ext uri="{FF2B5EF4-FFF2-40B4-BE49-F238E27FC236}">
                <a16:creationId xmlns:a16="http://schemas.microsoft.com/office/drawing/2014/main" id="{02948AE1-505C-BFAC-5065-1001B4EDC04E}"/>
              </a:ext>
            </a:extLst>
          </p:cNvPr>
          <p:cNvPicPr>
            <a:picLocks noChangeAspect="1"/>
          </p:cNvPicPr>
          <p:nvPr/>
        </p:nvPicPr>
        <p:blipFill rotWithShape="1">
          <a:blip r:embed="rId10">
            <a:extLst>
              <a:ext uri="{28A0092B-C50C-407E-A947-70E740481C1C}">
                <a14:useLocalDpi xmlns:a14="http://schemas.microsoft.com/office/drawing/2010/main" val="0"/>
              </a:ext>
            </a:extLst>
          </a:blip>
          <a:srcRect l="15755"/>
          <a:stretch/>
        </p:blipFill>
        <p:spPr>
          <a:xfrm>
            <a:off x="8351681" y="1232298"/>
            <a:ext cx="1629829" cy="1310837"/>
          </a:xfrm>
          <a:prstGeom prst="rect">
            <a:avLst/>
          </a:prstGeom>
          <a:ln w="57150">
            <a:solidFill>
              <a:srgbClr val="AFABAA"/>
            </a:solidFill>
          </a:ln>
        </p:spPr>
      </p:pic>
      <p:pic>
        <p:nvPicPr>
          <p:cNvPr id="18" name="Picture 17" descr="A white bird standing on a rock&#10;&#10;Description automatically generated">
            <a:extLst>
              <a:ext uri="{FF2B5EF4-FFF2-40B4-BE49-F238E27FC236}">
                <a16:creationId xmlns:a16="http://schemas.microsoft.com/office/drawing/2014/main" id="{40FFB994-E633-6759-C5FD-6DD4CC4852A6}"/>
              </a:ext>
            </a:extLst>
          </p:cNvPr>
          <p:cNvPicPr>
            <a:picLocks noChangeAspect="1"/>
          </p:cNvPicPr>
          <p:nvPr/>
        </p:nvPicPr>
        <p:blipFill rotWithShape="1">
          <a:blip r:embed="rId11">
            <a:extLst>
              <a:ext uri="{28A0092B-C50C-407E-A947-70E740481C1C}">
                <a14:useLocalDpi xmlns:a14="http://schemas.microsoft.com/office/drawing/2010/main" val="0"/>
              </a:ext>
            </a:extLst>
          </a:blip>
          <a:srcRect r="17110"/>
          <a:stretch/>
        </p:blipFill>
        <p:spPr>
          <a:xfrm>
            <a:off x="10220061" y="1232298"/>
            <a:ext cx="1629830" cy="1310837"/>
          </a:xfrm>
          <a:prstGeom prst="rect">
            <a:avLst/>
          </a:prstGeom>
          <a:ln w="57150">
            <a:solidFill>
              <a:srgbClr val="AFABAA"/>
            </a:solidFill>
          </a:ln>
        </p:spPr>
      </p:pic>
      <p:grpSp>
        <p:nvGrpSpPr>
          <p:cNvPr id="19" name="Group 18">
            <a:extLst>
              <a:ext uri="{FF2B5EF4-FFF2-40B4-BE49-F238E27FC236}">
                <a16:creationId xmlns:a16="http://schemas.microsoft.com/office/drawing/2014/main" id="{3EF0BA72-9B59-B27B-E171-178C58269CA8}"/>
              </a:ext>
            </a:extLst>
          </p:cNvPr>
          <p:cNvGrpSpPr>
            <a:grpSpLocks noChangeAspect="1"/>
          </p:cNvGrpSpPr>
          <p:nvPr/>
        </p:nvGrpSpPr>
        <p:grpSpPr>
          <a:xfrm>
            <a:off x="8233519" y="2834404"/>
            <a:ext cx="3743443" cy="2488711"/>
            <a:chOff x="6786880" y="578821"/>
            <a:chExt cx="5009710" cy="3330549"/>
          </a:xfrm>
        </p:grpSpPr>
        <p:grpSp>
          <p:nvGrpSpPr>
            <p:cNvPr id="20" name="Group 19">
              <a:extLst>
                <a:ext uri="{FF2B5EF4-FFF2-40B4-BE49-F238E27FC236}">
                  <a16:creationId xmlns:a16="http://schemas.microsoft.com/office/drawing/2014/main" id="{A1303840-BE33-56F0-12D0-BFFF568E85F2}"/>
                </a:ext>
              </a:extLst>
            </p:cNvPr>
            <p:cNvGrpSpPr>
              <a:grpSpLocks noChangeAspect="1"/>
            </p:cNvGrpSpPr>
            <p:nvPr/>
          </p:nvGrpSpPr>
          <p:grpSpPr>
            <a:xfrm>
              <a:off x="6786880" y="843280"/>
              <a:ext cx="5009710" cy="3066090"/>
              <a:chOff x="7142480" y="843280"/>
              <a:chExt cx="4654110" cy="2848452"/>
            </a:xfrm>
          </p:grpSpPr>
          <p:pic>
            <p:nvPicPr>
              <p:cNvPr id="22" name="Picture 21" descr="A graph of different colored lines&#10;&#10;Description automatically generated">
                <a:extLst>
                  <a:ext uri="{FF2B5EF4-FFF2-40B4-BE49-F238E27FC236}">
                    <a16:creationId xmlns:a16="http://schemas.microsoft.com/office/drawing/2014/main" id="{97D86D45-6110-8F7C-23A4-1B5C1C4BCCDB}"/>
                  </a:ext>
                </a:extLst>
              </p:cNvPr>
              <p:cNvPicPr>
                <a:picLocks noChangeAspect="1"/>
              </p:cNvPicPr>
              <p:nvPr/>
            </p:nvPicPr>
            <p:blipFill rotWithShape="1">
              <a:blip r:embed="rId12">
                <a:extLst>
                  <a:ext uri="{28A0092B-C50C-407E-A947-70E740481C1C}">
                    <a14:useLocalDpi xmlns:a14="http://schemas.microsoft.com/office/drawing/2010/main" val="0"/>
                  </a:ext>
                </a:extLst>
              </a:blip>
              <a:srcRect l="16610" t="9676"/>
              <a:stretch/>
            </p:blipFill>
            <p:spPr>
              <a:xfrm>
                <a:off x="7142480" y="843280"/>
                <a:ext cx="4654110" cy="2848452"/>
              </a:xfrm>
              <a:prstGeom prst="rect">
                <a:avLst/>
              </a:prstGeom>
            </p:spPr>
          </p:pic>
          <p:cxnSp>
            <p:nvCxnSpPr>
              <p:cNvPr id="23" name="Straight Connector 22">
                <a:extLst>
                  <a:ext uri="{FF2B5EF4-FFF2-40B4-BE49-F238E27FC236}">
                    <a16:creationId xmlns:a16="http://schemas.microsoft.com/office/drawing/2014/main" id="{A597B2BD-ACFD-EA26-3CB3-EDD816884E53}"/>
                  </a:ext>
                </a:extLst>
              </p:cNvPr>
              <p:cNvCxnSpPr>
                <a:cxnSpLocks/>
              </p:cNvCxnSpPr>
              <p:nvPr/>
            </p:nvCxnSpPr>
            <p:spPr>
              <a:xfrm flipV="1">
                <a:off x="8570862" y="1941988"/>
                <a:ext cx="0" cy="1321912"/>
              </a:xfrm>
              <a:prstGeom prst="line">
                <a:avLst/>
              </a:prstGeom>
              <a:ln w="44450">
                <a:solidFill>
                  <a:srgbClr val="21D10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DA5EAF-30EB-6547-0266-E25C61F70AAF}"/>
                  </a:ext>
                </a:extLst>
              </p:cNvPr>
              <p:cNvSpPr txBox="1">
                <a:spLocks/>
              </p:cNvSpPr>
              <p:nvPr/>
            </p:nvSpPr>
            <p:spPr>
              <a:xfrm>
                <a:off x="8066149" y="1941988"/>
                <a:ext cx="445008" cy="245048"/>
              </a:xfrm>
              <a:prstGeom prst="rect">
                <a:avLst/>
              </a:prstGeom>
              <a:noFill/>
            </p:spPr>
            <p:txBody>
              <a:bodyPr wrap="square" lIns="0" tIns="0" rIns="0" bIns="0" rtlCol="0">
                <a:noAutofit/>
              </a:bodyPr>
              <a:lstStyle/>
              <a:p>
                <a:pPr defTabSz="228600">
                  <a:lnSpc>
                    <a:spcPct val="90000"/>
                  </a:lnSpc>
                </a:pPr>
                <a:r>
                  <a:rPr lang="en-GB" sz="1200" b="1" dirty="0">
                    <a:solidFill>
                      <a:srgbClr val="21D109"/>
                    </a:solidFill>
                    <a:latin typeface="Arial" panose="020B0604020202020204" pitchFamily="34" charset="0"/>
                    <a:cs typeface="Arial" panose="020B0604020202020204" pitchFamily="34" charset="0"/>
                  </a:rPr>
                  <a:t>2024</a:t>
                </a:r>
              </a:p>
            </p:txBody>
          </p:sp>
          <p:sp>
            <p:nvSpPr>
              <p:cNvPr id="25" name="Rectangle 24">
                <a:extLst>
                  <a:ext uri="{FF2B5EF4-FFF2-40B4-BE49-F238E27FC236}">
                    <a16:creationId xmlns:a16="http://schemas.microsoft.com/office/drawing/2014/main" id="{731FE2BF-0C05-BBC7-1632-3B473AD10F21}"/>
                  </a:ext>
                </a:extLst>
              </p:cNvPr>
              <p:cNvSpPr>
                <a:spLocks/>
              </p:cNvSpPr>
              <p:nvPr/>
            </p:nvSpPr>
            <p:spPr>
              <a:xfrm>
                <a:off x="7510272" y="3439846"/>
                <a:ext cx="718820" cy="179832"/>
              </a:xfrm>
              <a:prstGeom prst="rect">
                <a:avLst/>
              </a:prstGeom>
              <a:noFill/>
              <a:ln w="25400">
                <a:solidFill>
                  <a:srgbClr val="60BFDD"/>
                </a:solid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algn="ctr" defTabSz="228600">
                  <a:lnSpc>
                    <a:spcPct val="90000"/>
                  </a:lnSpc>
                </a:pPr>
                <a:endParaRPr lang="en-GB" sz="900" dirty="0">
                  <a:solidFill>
                    <a:prstClr val="white"/>
                  </a:solidFill>
                  <a:latin typeface="Cambria"/>
                </a:endParaRPr>
              </a:p>
            </p:txBody>
          </p:sp>
        </p:grpSp>
        <p:sp>
          <p:nvSpPr>
            <p:cNvPr id="21" name="TextBox 20">
              <a:extLst>
                <a:ext uri="{FF2B5EF4-FFF2-40B4-BE49-F238E27FC236}">
                  <a16:creationId xmlns:a16="http://schemas.microsoft.com/office/drawing/2014/main" id="{8ABE9CFA-4385-5298-19B7-823B52A1F819}"/>
                </a:ext>
              </a:extLst>
            </p:cNvPr>
            <p:cNvSpPr txBox="1">
              <a:spLocks/>
            </p:cNvSpPr>
            <p:nvPr/>
          </p:nvSpPr>
          <p:spPr>
            <a:xfrm>
              <a:off x="6786880" y="578821"/>
              <a:ext cx="3999520" cy="406400"/>
            </a:xfrm>
            <a:prstGeom prst="rect">
              <a:avLst/>
            </a:prstGeom>
            <a:noFill/>
          </p:spPr>
          <p:txBody>
            <a:bodyPr wrap="square" lIns="0" tIns="0" rIns="0" bIns="0" rtlCol="0">
              <a:noAutofit/>
            </a:bodyPr>
            <a:lstStyle/>
            <a:p>
              <a:pPr defTabSz="228600">
                <a:lnSpc>
                  <a:spcPct val="90000"/>
                </a:lnSpc>
              </a:pPr>
              <a:r>
                <a:rPr lang="en-GB" sz="1200" b="1" dirty="0">
                  <a:solidFill>
                    <a:srgbClr val="575756">
                      <a:lumMod val="75000"/>
                      <a:lumOff val="25000"/>
                    </a:srgbClr>
                  </a:solidFill>
                  <a:latin typeface="Arial" panose="020B0604020202020204" pitchFamily="34" charset="0"/>
                  <a:cs typeface="Arial" panose="020B0604020202020204" pitchFamily="34" charset="0"/>
                </a:rPr>
                <a:t>UK energy generation by source</a:t>
              </a:r>
            </a:p>
          </p:txBody>
        </p:sp>
      </p:grpSp>
    </p:spTree>
    <p:extLst>
      <p:ext uri="{BB962C8B-B14F-4D97-AF65-F5344CB8AC3E}">
        <p14:creationId xmlns:p14="http://schemas.microsoft.com/office/powerpoint/2010/main" val="748102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2004" y="6029486"/>
            <a:ext cx="701250" cy="540000"/>
          </a:xfrm>
          <a:prstGeom prst="rect">
            <a:avLst/>
          </a:prstGeom>
        </p:spPr>
      </p:pic>
      <p:pic>
        <p:nvPicPr>
          <p:cNvPr id="7" name="Picture 6"/>
          <p:cNvPicPr>
            <a:picLocks noChangeAspect="1"/>
          </p:cNvPicPr>
          <p:nvPr/>
        </p:nvPicPr>
        <p:blipFill>
          <a:blip r:embed="rId4"/>
          <a:stretch>
            <a:fillRect/>
          </a:stretch>
        </p:blipFill>
        <p:spPr>
          <a:xfrm>
            <a:off x="3099247" y="6029486"/>
            <a:ext cx="1035134" cy="540000"/>
          </a:xfrm>
          <a:prstGeom prst="rect">
            <a:avLst/>
          </a:prstGeom>
        </p:spPr>
      </p:pic>
      <p:pic>
        <p:nvPicPr>
          <p:cNvPr id="8" name="Picture 7"/>
          <p:cNvPicPr>
            <a:picLocks noChangeAspect="1"/>
          </p:cNvPicPr>
          <p:nvPr/>
        </p:nvPicPr>
        <p:blipFill>
          <a:blip r:embed="rId5"/>
          <a:stretch>
            <a:fillRect/>
          </a:stretch>
        </p:blipFill>
        <p:spPr>
          <a:xfrm>
            <a:off x="4218624" y="6029486"/>
            <a:ext cx="432431" cy="540000"/>
          </a:xfrm>
          <a:prstGeom prst="rect">
            <a:avLst/>
          </a:prstGeom>
        </p:spPr>
      </p:pic>
      <p:pic>
        <p:nvPicPr>
          <p:cNvPr id="9" name="Picture 8"/>
          <p:cNvPicPr>
            <a:picLocks noChangeAspect="1"/>
          </p:cNvPicPr>
          <p:nvPr/>
        </p:nvPicPr>
        <p:blipFill>
          <a:blip r:embed="rId6"/>
          <a:stretch>
            <a:fillRect/>
          </a:stretch>
        </p:blipFill>
        <p:spPr>
          <a:xfrm>
            <a:off x="6132778" y="6030000"/>
            <a:ext cx="1319434" cy="540000"/>
          </a:xfrm>
          <a:prstGeom prst="rect">
            <a:avLst/>
          </a:prstGeom>
        </p:spPr>
      </p:pic>
      <p:pic>
        <p:nvPicPr>
          <p:cNvPr id="10" name="Picture 9"/>
          <p:cNvPicPr>
            <a:picLocks noChangeAspect="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Background</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ChangeAspect="1"/>
          </p:cNvPicPr>
          <p:nvPr/>
        </p:nvPicPr>
        <p:blipFill>
          <a:blip r:embed="rId8"/>
          <a:stretch>
            <a:fillRect/>
          </a:stretch>
        </p:blipFill>
        <p:spPr>
          <a:xfrm>
            <a:off x="11043719" y="82117"/>
            <a:ext cx="1035131" cy="780329"/>
          </a:xfrm>
          <a:prstGeom prst="rect">
            <a:avLst/>
          </a:prstGeom>
        </p:spPr>
      </p:pic>
      <p:sp>
        <p:nvSpPr>
          <p:cNvPr id="2" name="Rectangle 1">
            <a:extLst>
              <a:ext uri="{FF2B5EF4-FFF2-40B4-BE49-F238E27FC236}">
                <a16:creationId xmlns:a16="http://schemas.microsoft.com/office/drawing/2014/main" id="{42D9F39D-CF94-AD54-62D7-5547287E433A}"/>
              </a:ext>
            </a:extLst>
          </p:cNvPr>
          <p:cNvSpPr/>
          <p:nvPr/>
        </p:nvSpPr>
        <p:spPr>
          <a:xfrm>
            <a:off x="441178" y="1445429"/>
            <a:ext cx="6084717" cy="3253198"/>
          </a:xfrm>
          <a:prstGeom prst="rect">
            <a:avLst/>
          </a:prstGeom>
        </p:spPr>
        <p:txBody>
          <a:bodyPr wrap="square">
            <a:spAutoFit/>
          </a:bodyPr>
          <a:lstStyle/>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Seabird breeding success is linked to food availability</a:t>
            </a: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lumMod val="75000"/>
                </a:srgbClr>
              </a:solidFill>
              <a:latin typeface="Arial" panose="020B0604020202020204" pitchFamily="34" charset="0"/>
              <a:cs typeface="Arial" panose="020B0604020202020204" pitchFamily="34" charset="0"/>
            </a:endParaRPr>
          </a:p>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Foraging pressures changing with a developing seascape? </a:t>
            </a: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lumMod val="75000"/>
                </a:srgbClr>
              </a:solidFill>
              <a:latin typeface="Arial" panose="020B0604020202020204" pitchFamily="34" charset="0"/>
              <a:cs typeface="Arial" panose="020B0604020202020204" pitchFamily="34" charset="0"/>
            </a:endParaRP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solidFill>
              <a:latin typeface="Arial" panose="020B0604020202020204" pitchFamily="34" charset="0"/>
              <a:cs typeface="Arial" panose="020B0604020202020204" pitchFamily="34" charset="0"/>
            </a:endParaRP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solidFill>
              <a:latin typeface="Arial" panose="020B0604020202020204" pitchFamily="34" charset="0"/>
              <a:cs typeface="Arial" panose="020B0604020202020204" pitchFamily="34" charset="0"/>
            </a:endParaRPr>
          </a:p>
        </p:txBody>
      </p:sp>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pSp>
        <p:nvGrpSpPr>
          <p:cNvPr id="3" name="Group 2">
            <a:extLst>
              <a:ext uri="{FF2B5EF4-FFF2-40B4-BE49-F238E27FC236}">
                <a16:creationId xmlns:a16="http://schemas.microsoft.com/office/drawing/2014/main" id="{4DFA5D6F-FF38-2B74-7F25-094ABEEB99DA}"/>
              </a:ext>
            </a:extLst>
          </p:cNvPr>
          <p:cNvGrpSpPr>
            <a:grpSpLocks noChangeAspect="1"/>
          </p:cNvGrpSpPr>
          <p:nvPr/>
        </p:nvGrpSpPr>
        <p:grpSpPr>
          <a:xfrm>
            <a:off x="7127140" y="1203166"/>
            <a:ext cx="3829117" cy="4130834"/>
            <a:chOff x="7149769" y="576389"/>
            <a:chExt cx="4607891" cy="4970972"/>
          </a:xfrm>
        </p:grpSpPr>
        <p:sp>
          <p:nvSpPr>
            <p:cNvPr id="6" name="TextBox 5">
              <a:extLst>
                <a:ext uri="{FF2B5EF4-FFF2-40B4-BE49-F238E27FC236}">
                  <a16:creationId xmlns:a16="http://schemas.microsoft.com/office/drawing/2014/main" id="{232D9FDF-635E-017F-FD84-98CDED65FD03}"/>
                </a:ext>
              </a:extLst>
            </p:cNvPr>
            <p:cNvSpPr txBox="1"/>
            <p:nvPr/>
          </p:nvSpPr>
          <p:spPr>
            <a:xfrm rot="5400000">
              <a:off x="9544539" y="-1199864"/>
              <a:ext cx="327660" cy="3880166"/>
            </a:xfrm>
            <a:prstGeom prst="rect">
              <a:avLst/>
            </a:prstGeom>
            <a:noFill/>
          </p:spPr>
          <p:txBody>
            <a:bodyPr vert="vert270" wrap="square" lIns="0" tIns="0" rIns="0" bIns="0" rtlCol="0">
              <a:noAutofit/>
            </a:bodyPr>
            <a:lstStyle/>
            <a:p>
              <a:pPr algn="r" defTabSz="228600">
                <a:lnSpc>
                  <a:spcPct val="90000"/>
                </a:lnSpc>
              </a:pPr>
              <a:r>
                <a:rPr lang="en-GB" sz="1000" dirty="0">
                  <a:solidFill>
                    <a:srgbClr val="0282A4"/>
                  </a:solidFill>
                  <a:latin typeface="Arial" panose="020B0604020202020204" pitchFamily="34" charset="0"/>
                  <a:cs typeface="Arial" panose="020B0604020202020204" pitchFamily="34" charset="0"/>
                </a:rPr>
                <a:t>Adapted from Cury et al., 2011</a:t>
              </a:r>
            </a:p>
            <a:p>
              <a:pPr defTabSz="228600">
                <a:lnSpc>
                  <a:spcPct val="90000"/>
                </a:lnSpc>
              </a:pPr>
              <a:endParaRPr lang="en-GB" sz="900" dirty="0">
                <a:solidFill>
                  <a:srgbClr val="575756"/>
                </a:solidFill>
                <a:latin typeface="Cambria"/>
              </a:endParaRPr>
            </a:p>
          </p:txBody>
        </p:sp>
        <p:pic>
          <p:nvPicPr>
            <p:cNvPr id="11" name="Picture 10" descr="A graph showing the different sea regions&#10;&#10;Description automatically generated with medium confidence">
              <a:extLst>
                <a:ext uri="{FF2B5EF4-FFF2-40B4-BE49-F238E27FC236}">
                  <a16:creationId xmlns:a16="http://schemas.microsoft.com/office/drawing/2014/main" id="{D4E31A93-9A2B-B649-CCA2-9D6E750F01B8}"/>
                </a:ext>
              </a:extLst>
            </p:cNvPr>
            <p:cNvPicPr/>
            <p:nvPr/>
          </p:nvPicPr>
          <p:blipFill>
            <a:blip r:embed="rId10">
              <a:extLst>
                <a:ext uri="{28A0092B-C50C-407E-A947-70E740481C1C}">
                  <a14:useLocalDpi xmlns:a14="http://schemas.microsoft.com/office/drawing/2010/main" val="0"/>
                </a:ext>
              </a:extLst>
            </a:blip>
            <a:stretch>
              <a:fillRect/>
            </a:stretch>
          </p:blipFill>
          <p:spPr>
            <a:xfrm>
              <a:off x="7149769" y="740219"/>
              <a:ext cx="4607891" cy="4807142"/>
            </a:xfrm>
            <a:prstGeom prst="rect">
              <a:avLst/>
            </a:prstGeom>
          </p:spPr>
        </p:pic>
        <p:sp>
          <p:nvSpPr>
            <p:cNvPr id="14" name="TextBox 13">
              <a:extLst>
                <a:ext uri="{FF2B5EF4-FFF2-40B4-BE49-F238E27FC236}">
                  <a16:creationId xmlns:a16="http://schemas.microsoft.com/office/drawing/2014/main" id="{ED3AA32D-1D40-98E8-6183-BE0381EE77E9}"/>
                </a:ext>
              </a:extLst>
            </p:cNvPr>
            <p:cNvSpPr txBox="1"/>
            <p:nvPr/>
          </p:nvSpPr>
          <p:spPr>
            <a:xfrm>
              <a:off x="7204479" y="1096699"/>
              <a:ext cx="398197" cy="4094181"/>
            </a:xfrm>
            <a:prstGeom prst="rect">
              <a:avLst/>
            </a:prstGeom>
            <a:noFill/>
          </p:spPr>
          <p:txBody>
            <a:bodyPr vert="vert270" wrap="square" lIns="0" tIns="0" rIns="0" bIns="0" rtlCol="0">
              <a:noAutofit/>
            </a:bodyPr>
            <a:lstStyle/>
            <a:p>
              <a:pPr defTabSz="228600">
                <a:lnSpc>
                  <a:spcPct val="90000"/>
                </a:lnSpc>
              </a:pPr>
              <a:r>
                <a:rPr lang="en-GB" sz="1600" b="1" dirty="0">
                  <a:solidFill>
                    <a:srgbClr val="575756"/>
                  </a:solidFill>
                  <a:latin typeface="Arial" panose="020B0604020202020204" pitchFamily="34" charset="0"/>
                  <a:cs typeface="Arial" panose="020B0604020202020204" pitchFamily="34" charset="0"/>
                </a:rPr>
                <a:t>Normalised chicks fledged per pair</a:t>
              </a:r>
            </a:p>
            <a:p>
              <a:pPr defTabSz="228600">
                <a:lnSpc>
                  <a:spcPct val="90000"/>
                </a:lnSpc>
              </a:pPr>
              <a:endParaRPr lang="en-GB" sz="900" dirty="0">
                <a:solidFill>
                  <a:srgbClr val="575756"/>
                </a:solidFill>
                <a:latin typeface="Cambria"/>
              </a:endParaRPr>
            </a:p>
          </p:txBody>
        </p:sp>
        <p:sp>
          <p:nvSpPr>
            <p:cNvPr id="15" name="TextBox 14">
              <a:extLst>
                <a:ext uri="{FF2B5EF4-FFF2-40B4-BE49-F238E27FC236}">
                  <a16:creationId xmlns:a16="http://schemas.microsoft.com/office/drawing/2014/main" id="{E7774480-7904-B958-6E96-3B2E67D21244}"/>
                </a:ext>
              </a:extLst>
            </p:cNvPr>
            <p:cNvSpPr txBox="1"/>
            <p:nvPr/>
          </p:nvSpPr>
          <p:spPr>
            <a:xfrm rot="5400000">
              <a:off x="9613581" y="3543996"/>
              <a:ext cx="327661" cy="3443659"/>
            </a:xfrm>
            <a:prstGeom prst="rect">
              <a:avLst/>
            </a:prstGeom>
            <a:noFill/>
          </p:spPr>
          <p:txBody>
            <a:bodyPr vert="vert270" wrap="square" lIns="0" tIns="0" rIns="0" bIns="0" rtlCol="0">
              <a:noAutofit/>
            </a:bodyPr>
            <a:lstStyle/>
            <a:p>
              <a:pPr defTabSz="228600">
                <a:lnSpc>
                  <a:spcPct val="90000"/>
                </a:lnSpc>
              </a:pPr>
              <a:r>
                <a:rPr lang="en-GB" sz="1600" b="1" dirty="0">
                  <a:solidFill>
                    <a:srgbClr val="575756"/>
                  </a:solidFill>
                  <a:latin typeface="Arial" panose="020B0604020202020204" pitchFamily="34" charset="0"/>
                  <a:cs typeface="Arial" panose="020B0604020202020204" pitchFamily="34" charset="0"/>
                </a:rPr>
                <a:t>Normalised prey abundance</a:t>
              </a:r>
            </a:p>
            <a:p>
              <a:pPr defTabSz="228600">
                <a:lnSpc>
                  <a:spcPct val="90000"/>
                </a:lnSpc>
              </a:pPr>
              <a:endParaRPr lang="en-GB" sz="900" dirty="0">
                <a:solidFill>
                  <a:srgbClr val="575756"/>
                </a:solidFill>
                <a:latin typeface="Cambria"/>
              </a:endParaRPr>
            </a:p>
          </p:txBody>
        </p:sp>
      </p:grpSp>
    </p:spTree>
    <p:extLst>
      <p:ext uri="{BB962C8B-B14F-4D97-AF65-F5344CB8AC3E}">
        <p14:creationId xmlns:p14="http://schemas.microsoft.com/office/powerpoint/2010/main" val="114247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noGrp="1" noRot="1" noMove="1" noResize="1" noEditPoints="1" noAdjustHandles="1" noChangeArrowheads="1" noChangeShapeType="1"/>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Key questions</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sp>
        <p:nvSpPr>
          <p:cNvPr id="2" name="Rectangle 1">
            <a:extLst>
              <a:ext uri="{FF2B5EF4-FFF2-40B4-BE49-F238E27FC236}">
                <a16:creationId xmlns:a16="http://schemas.microsoft.com/office/drawing/2014/main" id="{42D9F39D-CF94-AD54-62D7-5547287E433A}"/>
              </a:ext>
            </a:extLst>
          </p:cNvPr>
          <p:cNvSpPr>
            <a:spLocks noGrp="1" noRot="1" noMove="1" noResize="1" noEditPoints="1" noAdjustHandles="1" noChangeArrowheads="1" noChangeShapeType="1"/>
          </p:cNvSpPr>
          <p:nvPr/>
        </p:nvSpPr>
        <p:spPr>
          <a:xfrm>
            <a:off x="441178" y="1445429"/>
            <a:ext cx="7485179" cy="3053144"/>
          </a:xfrm>
          <a:prstGeom prst="rect">
            <a:avLst/>
          </a:prstGeom>
        </p:spPr>
        <p:txBody>
          <a:bodyPr wrap="square">
            <a:spAutoFit/>
          </a:bodyPr>
          <a:lstStyle/>
          <a:p>
            <a:pPr defTabSz="228600">
              <a:lnSpc>
                <a:spcPct val="90000"/>
              </a:lnSpc>
              <a:spcBef>
                <a:spcPct val="20000"/>
              </a:spcBef>
              <a:spcAft>
                <a:spcPts val="600"/>
              </a:spcAft>
            </a:pPr>
            <a:r>
              <a:rPr lang="en-GB" sz="2400" dirty="0">
                <a:solidFill>
                  <a:srgbClr val="575756">
                    <a:lumMod val="75000"/>
                  </a:srgbClr>
                </a:solidFill>
                <a:latin typeface="Arial" panose="020B0604020202020204" pitchFamily="34" charset="0"/>
                <a:cs typeface="Arial" panose="020B0604020202020204" pitchFamily="34" charset="0"/>
              </a:rPr>
              <a:t>Mapping seabird prey consumption </a:t>
            </a:r>
          </a:p>
          <a:p>
            <a:pPr marL="257175" indent="-257175" defTabSz="228600">
              <a:lnSpc>
                <a:spcPct val="90000"/>
              </a:lnSpc>
              <a:spcBef>
                <a:spcPct val="20000"/>
              </a:spcBef>
              <a:spcAft>
                <a:spcPts val="600"/>
              </a:spcAft>
              <a:buFont typeface="Arial" panose="020B0604020202020204" pitchFamily="34" charset="0"/>
              <a:buChar char="•"/>
            </a:pPr>
            <a:r>
              <a:rPr lang="en-GB" sz="2000" dirty="0">
                <a:solidFill>
                  <a:srgbClr val="575756">
                    <a:lumMod val="75000"/>
                  </a:srgbClr>
                </a:solidFill>
                <a:latin typeface="Arial" panose="020B0604020202020204" pitchFamily="34" charset="0"/>
                <a:cs typeface="Arial" panose="020B0604020202020204" pitchFamily="34" charset="0"/>
              </a:rPr>
              <a:t>How much prey? </a:t>
            </a:r>
          </a:p>
          <a:p>
            <a:pPr marL="257175" indent="-257175" defTabSz="228600">
              <a:lnSpc>
                <a:spcPct val="90000"/>
              </a:lnSpc>
              <a:spcBef>
                <a:spcPct val="20000"/>
              </a:spcBef>
              <a:spcAft>
                <a:spcPts val="600"/>
              </a:spcAft>
              <a:buFont typeface="Arial" panose="020B0604020202020204" pitchFamily="34" charset="0"/>
              <a:buChar char="•"/>
            </a:pPr>
            <a:r>
              <a:rPr lang="en-GB" sz="2000" dirty="0">
                <a:solidFill>
                  <a:srgbClr val="575756">
                    <a:lumMod val="75000"/>
                  </a:srgbClr>
                </a:solidFill>
                <a:latin typeface="Arial" panose="020B0604020202020204" pitchFamily="34" charset="0"/>
                <a:cs typeface="Arial" panose="020B0604020202020204" pitchFamily="34" charset="0"/>
              </a:rPr>
              <a:t>From where?</a:t>
            </a:r>
          </a:p>
          <a:p>
            <a:pPr defTabSz="228600">
              <a:lnSpc>
                <a:spcPct val="90000"/>
              </a:lnSpc>
              <a:spcBef>
                <a:spcPct val="20000"/>
              </a:spcBef>
              <a:spcAft>
                <a:spcPts val="600"/>
              </a:spcAft>
            </a:pPr>
            <a:endParaRPr lang="en-GB" sz="2200" dirty="0">
              <a:solidFill>
                <a:srgbClr val="575756">
                  <a:lumMod val="75000"/>
                </a:srgbClr>
              </a:solidFill>
              <a:latin typeface="Arial" panose="020B0604020202020204" pitchFamily="34" charset="0"/>
              <a:cs typeface="Arial" panose="020B0604020202020204" pitchFamily="34" charset="0"/>
            </a:endParaRPr>
          </a:p>
          <a:p>
            <a:pPr marL="285750" indent="-285750" defTabSz="228600">
              <a:lnSpc>
                <a:spcPct val="90000"/>
              </a:lnSpc>
              <a:spcBef>
                <a:spcPct val="20000"/>
              </a:spcBef>
              <a:spcAft>
                <a:spcPts val="600"/>
              </a:spcAft>
              <a:buFont typeface="Wingdings" panose="05000000000000000000" pitchFamily="2" charset="2"/>
              <a:buChar char="Ø"/>
            </a:pPr>
            <a:r>
              <a:rPr lang="en-GB" sz="2200" dirty="0">
                <a:solidFill>
                  <a:srgbClr val="575756">
                    <a:lumMod val="75000"/>
                  </a:srgbClr>
                </a:solidFill>
                <a:latin typeface="Arial" panose="020B0604020202020204" pitchFamily="34" charset="0"/>
                <a:cs typeface="Arial" panose="020B0604020202020204" pitchFamily="34" charset="0"/>
              </a:rPr>
              <a:t>Identify the foraging value of areas to species</a:t>
            </a: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solidFill>
              <a:latin typeface="Arial" panose="020B0604020202020204" pitchFamily="34" charset="0"/>
              <a:cs typeface="Arial" panose="020B0604020202020204" pitchFamily="34" charset="0"/>
            </a:endParaRP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solidFill>
              <a:latin typeface="Arial" panose="020B0604020202020204" pitchFamily="34" charset="0"/>
              <a:cs typeface="Arial" panose="020B0604020202020204" pitchFamily="34" charset="0"/>
            </a:endParaRPr>
          </a:p>
        </p:txBody>
      </p:sp>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pic>
        <p:nvPicPr>
          <p:cNvPr id="6" name="Picture 5">
            <a:extLst>
              <a:ext uri="{FF2B5EF4-FFF2-40B4-BE49-F238E27FC236}">
                <a16:creationId xmlns:a16="http://schemas.microsoft.com/office/drawing/2014/main" id="{22086ABC-4EEB-3757-7FDF-2AB9F3583B5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7596904" y="1497691"/>
            <a:ext cx="3824466" cy="2553461"/>
          </a:xfrm>
          <a:prstGeom prst="rect">
            <a:avLst/>
          </a:prstGeom>
          <a:ln w="76200">
            <a:solidFill>
              <a:schemeClr val="accent6">
                <a:lumMod val="60000"/>
                <a:lumOff val="40000"/>
              </a:schemeClr>
            </a:solidFill>
          </a:ln>
        </p:spPr>
      </p:pic>
    </p:spTree>
    <p:extLst>
      <p:ext uri="{BB962C8B-B14F-4D97-AF65-F5344CB8AC3E}">
        <p14:creationId xmlns:p14="http://schemas.microsoft.com/office/powerpoint/2010/main" val="290374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8" name="Picture 7">
            <a:extLst>
              <a:ext uri="{FF2B5EF4-FFF2-40B4-BE49-F238E27FC236}">
                <a16:creationId xmlns:a16="http://schemas.microsoft.com/office/drawing/2014/main" id="{33EDAC50-F189-0AD8-37DB-B523CD6A95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43035" y="76673"/>
            <a:ext cx="3948965" cy="1522009"/>
          </a:xfrm>
          <a:prstGeom prst="rect">
            <a:avLst/>
          </a:prstGeom>
        </p:spPr>
      </p:pic>
      <p:sp>
        <p:nvSpPr>
          <p:cNvPr id="2" name="Title 1">
            <a:extLst>
              <a:ext uri="{FF2B5EF4-FFF2-40B4-BE49-F238E27FC236}">
                <a16:creationId xmlns:a16="http://schemas.microsoft.com/office/drawing/2014/main" id="{25D767B7-9ACF-1D2D-8854-704C6653BE93}"/>
              </a:ext>
            </a:extLst>
          </p:cNvPr>
          <p:cNvSpPr>
            <a:spLocks noGrp="1"/>
          </p:cNvSpPr>
          <p:nvPr>
            <p:ph type="title"/>
          </p:nvPr>
        </p:nvSpPr>
        <p:spPr>
          <a:xfrm>
            <a:off x="260607" y="3666429"/>
            <a:ext cx="10386516" cy="725488"/>
          </a:xfrm>
        </p:spPr>
        <p:txBody>
          <a:bodyPr>
            <a:noAutofit/>
          </a:bodyPr>
          <a:lstStyle/>
          <a:p>
            <a:r>
              <a:rPr lang="en-GB" sz="4400" b="1" dirty="0">
                <a:latin typeface="Calibri" panose="020F0502020204030204" pitchFamily="34" charset="0"/>
                <a:cs typeface="Calibri" panose="020F0502020204030204" pitchFamily="34" charset="0"/>
              </a:rPr>
              <a:t>Cumulative Effects of OWFs &amp; </a:t>
            </a:r>
            <a:r>
              <a:rPr lang="en-GB" sz="4400" dirty="0">
                <a:latin typeface="Calibri" panose="020F0502020204030204" pitchFamily="34" charset="0"/>
                <a:cs typeface="Calibri" panose="020F0502020204030204" pitchFamily="34" charset="0"/>
              </a:rPr>
              <a:t>Environmental drivers of </a:t>
            </a:r>
            <a:r>
              <a:rPr lang="en-GB" sz="4400" b="1" dirty="0">
                <a:latin typeface="Calibri" panose="020F0502020204030204" pitchFamily="34" charset="0"/>
                <a:cs typeface="Calibri" panose="020F0502020204030204" pitchFamily="34" charset="0"/>
              </a:rPr>
              <a:t>Climate Change: </a:t>
            </a:r>
            <a:br>
              <a:rPr lang="en-GB" sz="4400" b="1" dirty="0">
                <a:latin typeface="Calibri" panose="020F0502020204030204" pitchFamily="34" charset="0"/>
                <a:cs typeface="Calibri" panose="020F0502020204030204" pitchFamily="34" charset="0"/>
              </a:rPr>
            </a:br>
            <a:br>
              <a:rPr lang="en-GB" sz="4400" b="1" dirty="0">
                <a:latin typeface="Calibri" panose="020F0502020204030204" pitchFamily="34" charset="0"/>
                <a:cs typeface="Calibri" panose="020F0502020204030204" pitchFamily="34" charset="0"/>
              </a:rPr>
            </a:br>
            <a:endParaRPr lang="en-GB" sz="4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63E639C-ED3A-F935-DA1C-5560556B7F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5895790"/>
            <a:ext cx="12192000" cy="962210"/>
          </a:xfrm>
          <a:prstGeom prst="rect">
            <a:avLst/>
          </a:prstGeom>
        </p:spPr>
      </p:pic>
      <p:sp>
        <p:nvSpPr>
          <p:cNvPr id="10" name="Title 21">
            <a:extLst>
              <a:ext uri="{FF2B5EF4-FFF2-40B4-BE49-F238E27FC236}">
                <a16:creationId xmlns:a16="http://schemas.microsoft.com/office/drawing/2014/main" id="{3438DE88-F191-89F4-2B8B-F8022609A4DC}"/>
              </a:ext>
            </a:extLst>
          </p:cNvPr>
          <p:cNvSpPr txBox="1">
            <a:spLocks/>
          </p:cNvSpPr>
          <p:nvPr/>
        </p:nvSpPr>
        <p:spPr>
          <a:xfrm>
            <a:off x="6530705" y="5873742"/>
            <a:ext cx="2446329" cy="654254"/>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9F9E"/>
              </a:buClr>
              <a:buSzPts val="3200"/>
              <a:buFont typeface="Arial"/>
              <a:buNone/>
              <a:defRPr sz="3200" b="1" i="0" u="none" strike="noStrike" cap="none">
                <a:solidFill>
                  <a:srgbClr val="009F9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9F9E"/>
              </a:buClr>
              <a:buSzPts val="3200"/>
              <a:buFont typeface="Arial"/>
              <a:buNone/>
              <a:tabLst/>
              <a:defRPr/>
            </a:pPr>
            <a:r>
              <a:rPr kumimoji="0" lang="en-GB" sz="3200" b="1" i="0" u="none" strike="noStrike" kern="0" cap="none" spc="0" normalizeH="0" baseline="0" noProof="0" dirty="0">
                <a:ln>
                  <a:noFill/>
                </a:ln>
                <a:solidFill>
                  <a:srgbClr val="009F9E"/>
                </a:solidFill>
                <a:effectLst/>
                <a:uLnTx/>
                <a:uFillTx/>
                <a:latin typeface="Arial"/>
                <a:cs typeface="Arial"/>
                <a:sym typeface="Arial"/>
              </a:rPr>
              <a:t>Beth Scott</a:t>
            </a:r>
          </a:p>
        </p:txBody>
      </p:sp>
      <p:pic>
        <p:nvPicPr>
          <p:cNvPr id="11" name="Picture 10">
            <a:extLst>
              <a:ext uri="{FF2B5EF4-FFF2-40B4-BE49-F238E27FC236}">
                <a16:creationId xmlns:a16="http://schemas.microsoft.com/office/drawing/2014/main" id="{D775E727-64D5-6336-3228-5AD1FB1045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13138" y="5947481"/>
            <a:ext cx="1582376" cy="512183"/>
          </a:xfrm>
          <a:prstGeom prst="rect">
            <a:avLst/>
          </a:prstGeom>
        </p:spPr>
      </p:pic>
      <p:sp>
        <p:nvSpPr>
          <p:cNvPr id="13" name="TextBox 12">
            <a:extLst>
              <a:ext uri="{FF2B5EF4-FFF2-40B4-BE49-F238E27FC236}">
                <a16:creationId xmlns:a16="http://schemas.microsoft.com/office/drawing/2014/main" id="{13E1A5E2-0062-B236-5E5D-303A5E1643EA}"/>
              </a:ext>
            </a:extLst>
          </p:cNvPr>
          <p:cNvSpPr txBox="1"/>
          <p:nvPr/>
        </p:nvSpPr>
        <p:spPr>
          <a:xfrm>
            <a:off x="9180942" y="6459664"/>
            <a:ext cx="620045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hlinkClick r:id="rId6"/>
              </a:rPr>
              <a:t>b.e.scott@abdn.ac.uk</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noGrp="1" noRot="1" noMove="1" noResize="1" noEditPoints="1" noAdjustHandles="1" noChangeArrowheads="1" noChangeShapeType="1"/>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Methods</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sp>
        <p:nvSpPr>
          <p:cNvPr id="2" name="Rectangle 1">
            <a:extLst>
              <a:ext uri="{FF2B5EF4-FFF2-40B4-BE49-F238E27FC236}">
                <a16:creationId xmlns:a16="http://schemas.microsoft.com/office/drawing/2014/main" id="{42D9F39D-CF94-AD54-62D7-5547287E433A}"/>
              </a:ext>
            </a:extLst>
          </p:cNvPr>
          <p:cNvSpPr>
            <a:spLocks noGrp="1" noRot="1" noMove="1" noResize="1" noEditPoints="1" noAdjustHandles="1" noChangeArrowheads="1" noChangeShapeType="1"/>
          </p:cNvSpPr>
          <p:nvPr/>
        </p:nvSpPr>
        <p:spPr>
          <a:xfrm>
            <a:off x="1607318" y="1856787"/>
            <a:ext cx="4788625" cy="2403735"/>
          </a:xfrm>
          <a:prstGeom prst="rect">
            <a:avLst/>
          </a:prstGeom>
        </p:spPr>
        <p:txBody>
          <a:bodyPr wrap="square">
            <a:spAutoFit/>
          </a:bodyPr>
          <a:lstStyle/>
          <a:p>
            <a:pPr defTabSz="228600">
              <a:lnSpc>
                <a:spcPct val="90000"/>
              </a:lnSpc>
              <a:spcBef>
                <a:spcPct val="20000"/>
              </a:spcBef>
              <a:spcAft>
                <a:spcPts val="600"/>
              </a:spcAft>
            </a:pPr>
            <a:r>
              <a:rPr lang="en-GB" sz="2400" dirty="0">
                <a:solidFill>
                  <a:srgbClr val="575756">
                    <a:lumMod val="75000"/>
                  </a:srgbClr>
                </a:solidFill>
                <a:latin typeface="Arial" panose="020B0604020202020204" pitchFamily="34" charset="0"/>
                <a:cs typeface="Arial" panose="020B0604020202020204" pitchFamily="34" charset="0"/>
              </a:rPr>
              <a:t>UK-wide prey offtake maps</a:t>
            </a:r>
          </a:p>
          <a:p>
            <a:pPr defTabSz="228600">
              <a:lnSpc>
                <a:spcPct val="90000"/>
              </a:lnSpc>
              <a:spcBef>
                <a:spcPct val="20000"/>
              </a:spcBef>
              <a:spcAft>
                <a:spcPts val="600"/>
              </a:spcAft>
            </a:pPr>
            <a:r>
              <a:rPr lang="en-GB" dirty="0">
                <a:solidFill>
                  <a:srgbClr val="575756"/>
                </a:solidFill>
                <a:latin typeface="Arial" panose="020B0604020202020204" pitchFamily="34" charset="0"/>
                <a:cs typeface="Arial" panose="020B0604020202020204" pitchFamily="34" charset="0"/>
              </a:rPr>
              <a:t> - RSPB FAME study period (2010-2014; Wakefield et al., 2017)</a:t>
            </a:r>
          </a:p>
          <a:p>
            <a:pPr defTabSz="228600">
              <a:lnSpc>
                <a:spcPct val="90000"/>
              </a:lnSpc>
              <a:spcBef>
                <a:spcPct val="20000"/>
              </a:spcBef>
              <a:spcAft>
                <a:spcPts val="600"/>
              </a:spcAft>
            </a:pPr>
            <a:endParaRPr lang="en-GB" dirty="0">
              <a:solidFill>
                <a:srgbClr val="575756"/>
              </a:solidFill>
              <a:latin typeface="Arial" panose="020B0604020202020204" pitchFamily="34" charset="0"/>
              <a:cs typeface="Arial" panose="020B0604020202020204" pitchFamily="34" charset="0"/>
            </a:endParaRPr>
          </a:p>
          <a:p>
            <a:pPr defTabSz="228600">
              <a:lnSpc>
                <a:spcPct val="90000"/>
              </a:lnSpc>
              <a:spcBef>
                <a:spcPct val="20000"/>
              </a:spcBef>
              <a:spcAft>
                <a:spcPts val="600"/>
              </a:spcAft>
            </a:pPr>
            <a:r>
              <a:rPr lang="en-GB" sz="2400" dirty="0">
                <a:solidFill>
                  <a:srgbClr val="575756"/>
                </a:solidFill>
                <a:latin typeface="Arial" panose="020B0604020202020204" pitchFamily="34" charset="0"/>
                <a:cs typeface="Arial" panose="020B0604020202020204" pitchFamily="34" charset="0"/>
              </a:rPr>
              <a:t>3 key species</a:t>
            </a:r>
          </a:p>
          <a:p>
            <a:pPr defTabSz="228600">
              <a:lnSpc>
                <a:spcPct val="90000"/>
              </a:lnSpc>
              <a:spcBef>
                <a:spcPct val="20000"/>
              </a:spcBef>
              <a:spcAft>
                <a:spcPts val="600"/>
              </a:spcAft>
            </a:pPr>
            <a:endParaRPr lang="en-GB" sz="2400" dirty="0">
              <a:solidFill>
                <a:srgbClr val="575756"/>
              </a:solidFill>
              <a:latin typeface="Arial" panose="020B0604020202020204" pitchFamily="34" charset="0"/>
              <a:cs typeface="Arial" panose="020B0604020202020204" pitchFamily="34" charset="0"/>
            </a:endParaRPr>
          </a:p>
        </p:txBody>
      </p:sp>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pic>
        <p:nvPicPr>
          <p:cNvPr id="20" name="Content Placeholder 8" descr="A bird standing on a rock&#10;&#10;Description automatically generated">
            <a:extLst>
              <a:ext uri="{FF2B5EF4-FFF2-40B4-BE49-F238E27FC236}">
                <a16:creationId xmlns:a16="http://schemas.microsoft.com/office/drawing/2014/main" id="{B935B51E-7D62-E65C-B37E-1A6A428D33CB}"/>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12870" t="30" r="30835" b="-30"/>
          <a:stretch/>
        </p:blipFill>
        <p:spPr>
          <a:xfrm>
            <a:off x="6599713" y="725604"/>
            <a:ext cx="1704998" cy="1704998"/>
          </a:xfrm>
          <a:prstGeom prst="ellipse">
            <a:avLst/>
          </a:prstGeom>
          <a:ln w="63500">
            <a:solidFill>
              <a:schemeClr val="accent6">
                <a:lumMod val="60000"/>
                <a:lumOff val="40000"/>
              </a:schemeClr>
            </a:solidFill>
          </a:ln>
        </p:spPr>
      </p:pic>
      <p:pic>
        <p:nvPicPr>
          <p:cNvPr id="21" name="Content Placeholder 8">
            <a:extLst>
              <a:ext uri="{FF2B5EF4-FFF2-40B4-BE49-F238E27FC236}">
                <a16:creationId xmlns:a16="http://schemas.microsoft.com/office/drawing/2014/main" id="{48EE2EE4-F404-D6F4-53DA-613B8C6941A5}"/>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l="16649" r="16649"/>
          <a:stretch/>
        </p:blipFill>
        <p:spPr>
          <a:xfrm>
            <a:off x="8794097" y="725604"/>
            <a:ext cx="1704998" cy="1704998"/>
          </a:xfrm>
          <a:prstGeom prst="ellipse">
            <a:avLst/>
          </a:prstGeom>
          <a:ln w="63500">
            <a:solidFill>
              <a:schemeClr val="accent6">
                <a:lumMod val="60000"/>
                <a:lumOff val="40000"/>
              </a:schemeClr>
            </a:solidFill>
          </a:ln>
        </p:spPr>
      </p:pic>
      <p:grpSp>
        <p:nvGrpSpPr>
          <p:cNvPr id="22" name="Group 21">
            <a:extLst>
              <a:ext uri="{FF2B5EF4-FFF2-40B4-BE49-F238E27FC236}">
                <a16:creationId xmlns:a16="http://schemas.microsoft.com/office/drawing/2014/main" id="{5178A057-858F-6BD8-B9D5-3FF113F58CEF}"/>
              </a:ext>
            </a:extLst>
          </p:cNvPr>
          <p:cNvGrpSpPr>
            <a:grpSpLocks noGrp="1" noUngrp="1" noRot="1" noChangeAspect="1" noMove="1" noResize="1"/>
          </p:cNvGrpSpPr>
          <p:nvPr/>
        </p:nvGrpSpPr>
        <p:grpSpPr>
          <a:xfrm>
            <a:off x="7597736" y="3109413"/>
            <a:ext cx="1896885" cy="2342011"/>
            <a:chOff x="6700003" y="3223466"/>
            <a:chExt cx="2167801" cy="2676501"/>
          </a:xfrm>
        </p:grpSpPr>
        <p:pic>
          <p:nvPicPr>
            <p:cNvPr id="23" name="Content Placeholder 8">
              <a:extLst>
                <a:ext uri="{FF2B5EF4-FFF2-40B4-BE49-F238E27FC236}">
                  <a16:creationId xmlns:a16="http://schemas.microsoft.com/office/drawing/2014/main" id="{4D5C8503-DC61-719B-E3E0-C3CB39F546A5}"/>
                </a:ext>
              </a:extLst>
            </p:cNvPr>
            <p:cNvPicPr>
              <a:picLocks noGrp="1" noRo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l="24495" t="13037" r="17421" b="-253"/>
            <a:stretch/>
          </p:blipFill>
          <p:spPr>
            <a:xfrm>
              <a:off x="6811099" y="3223466"/>
              <a:ext cx="1945610" cy="1947600"/>
            </a:xfrm>
            <a:prstGeom prst="ellipse">
              <a:avLst/>
            </a:prstGeom>
            <a:ln w="63500">
              <a:solidFill>
                <a:schemeClr val="accent6">
                  <a:lumMod val="60000"/>
                  <a:lumOff val="40000"/>
                </a:schemeClr>
              </a:solidFill>
            </a:ln>
          </p:spPr>
        </p:pic>
        <p:sp>
          <p:nvSpPr>
            <p:cNvPr id="24" name="Footer Placeholder 3">
              <a:extLst>
                <a:ext uri="{FF2B5EF4-FFF2-40B4-BE49-F238E27FC236}">
                  <a16:creationId xmlns:a16="http://schemas.microsoft.com/office/drawing/2014/main" id="{6FA52963-2226-581B-2F11-AFBCB0C0BF08}"/>
                </a:ext>
              </a:extLst>
            </p:cNvPr>
            <p:cNvSpPr txBox="1">
              <a:spLocks noGrp="1" noRot="1" noMove="1" noResize="1" noEditPoints="1" noAdjustHandles="1" noChangeArrowheads="1" noChangeShapeType="1"/>
            </p:cNvSpPr>
            <p:nvPr/>
          </p:nvSpPr>
          <p:spPr>
            <a:xfrm>
              <a:off x="6700003" y="5354437"/>
              <a:ext cx="2167801" cy="545530"/>
            </a:xfrm>
            <a:prstGeom prst="rect">
              <a:avLst/>
            </a:prstGeom>
            <a:ln>
              <a:noFill/>
            </a:ln>
          </p:spPr>
          <p:txBody>
            <a:bodyPr vert="horz" lIns="0" tIns="0" rIns="0" bIns="0" rtlCol="0" anchor="t" anchorCtr="0">
              <a:noAutofit/>
            </a:bodyPr>
            <a:lstStyle>
              <a:defPPr>
                <a:defRPr lang="en-US"/>
              </a:defPPr>
              <a:lvl1pPr marL="0" algn="r" defTabSz="457200" rtl="0" eaLnBrk="1" latinLnBrk="0" hangingPunct="1">
                <a:lnSpc>
                  <a:spcPct val="90000"/>
                </a:lnSpc>
                <a:spcBef>
                  <a:spcPts val="0"/>
                </a:spcBef>
                <a:defRPr sz="15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28600"/>
              <a:r>
                <a:rPr lang="en-GB" sz="1600" dirty="0">
                  <a:solidFill>
                    <a:srgbClr val="4B94A4"/>
                  </a:solidFill>
                  <a:latin typeface="Arial" panose="020B0604020202020204" pitchFamily="34" charset="0"/>
                  <a:cs typeface="Arial" panose="020B0604020202020204" pitchFamily="34" charset="0"/>
                </a:rPr>
                <a:t>Black-legged Kittiwake</a:t>
              </a:r>
            </a:p>
          </p:txBody>
        </p:sp>
      </p:grpSp>
      <p:sp>
        <p:nvSpPr>
          <p:cNvPr id="25" name="Footer Placeholder 3">
            <a:extLst>
              <a:ext uri="{FF2B5EF4-FFF2-40B4-BE49-F238E27FC236}">
                <a16:creationId xmlns:a16="http://schemas.microsoft.com/office/drawing/2014/main" id="{027C312B-7B7C-632F-1043-C9646621F1E6}"/>
              </a:ext>
            </a:extLst>
          </p:cNvPr>
          <p:cNvSpPr txBox="1">
            <a:spLocks noGrp="1" noRot="1" noMove="1" noResize="1" noEditPoints="1" noAdjustHandles="1" noChangeArrowheads="1" noChangeShapeType="1"/>
          </p:cNvSpPr>
          <p:nvPr/>
        </p:nvSpPr>
        <p:spPr>
          <a:xfrm>
            <a:off x="6965809" y="2590465"/>
            <a:ext cx="972806" cy="272765"/>
          </a:xfrm>
          <a:prstGeom prst="rect">
            <a:avLst/>
          </a:prstGeom>
        </p:spPr>
        <p:txBody>
          <a:bodyPr vert="horz" lIns="0" tIns="0" rIns="0" bIns="0" rtlCol="0" anchor="t" anchorCtr="0">
            <a:noAutofit/>
          </a:bodyPr>
          <a:lstStyle>
            <a:defPPr>
              <a:defRPr lang="en-US"/>
            </a:defPPr>
            <a:lvl1pPr marL="0" algn="r" defTabSz="457200" rtl="0" eaLnBrk="1" latinLnBrk="0" hangingPunct="1">
              <a:lnSpc>
                <a:spcPct val="90000"/>
              </a:lnSpc>
              <a:spcBef>
                <a:spcPts val="0"/>
              </a:spcBef>
              <a:defRPr sz="15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28600"/>
            <a:r>
              <a:rPr lang="en-GB" sz="1800" dirty="0">
                <a:solidFill>
                  <a:srgbClr val="4B94A4"/>
                </a:solidFill>
                <a:latin typeface="Arial" panose="020B0604020202020204" pitchFamily="34" charset="0"/>
                <a:cs typeface="Arial" panose="020B0604020202020204" pitchFamily="34" charset="0"/>
              </a:rPr>
              <a:t>Razorbill</a:t>
            </a:r>
            <a:endParaRPr lang="en-GB" sz="1400" dirty="0">
              <a:solidFill>
                <a:srgbClr val="4B94A4"/>
              </a:solidFill>
              <a:latin typeface="Arial" panose="020B0604020202020204" pitchFamily="34" charset="0"/>
              <a:cs typeface="Arial" panose="020B0604020202020204" pitchFamily="34" charset="0"/>
            </a:endParaRPr>
          </a:p>
        </p:txBody>
      </p:sp>
      <p:sp>
        <p:nvSpPr>
          <p:cNvPr id="26" name="Footer Placeholder 3">
            <a:extLst>
              <a:ext uri="{FF2B5EF4-FFF2-40B4-BE49-F238E27FC236}">
                <a16:creationId xmlns:a16="http://schemas.microsoft.com/office/drawing/2014/main" id="{615E45D4-7BD5-E2DD-4D32-AD4CA4A144C8}"/>
              </a:ext>
            </a:extLst>
          </p:cNvPr>
          <p:cNvSpPr txBox="1">
            <a:spLocks noGrp="1" noRot="1" noMove="1" noResize="1" noEditPoints="1" noAdjustHandles="1" noChangeArrowheads="1" noChangeShapeType="1"/>
          </p:cNvSpPr>
          <p:nvPr/>
        </p:nvSpPr>
        <p:spPr>
          <a:xfrm>
            <a:off x="9160193" y="2590465"/>
            <a:ext cx="972806" cy="272765"/>
          </a:xfrm>
          <a:prstGeom prst="rect">
            <a:avLst/>
          </a:prstGeom>
        </p:spPr>
        <p:txBody>
          <a:bodyPr vert="horz" lIns="0" tIns="0" rIns="0" bIns="0" rtlCol="0" anchor="t" anchorCtr="0">
            <a:noAutofit/>
          </a:bodyPr>
          <a:lstStyle>
            <a:defPPr>
              <a:defRPr lang="en-US"/>
            </a:defPPr>
            <a:lvl1pPr marL="0" algn="r" defTabSz="457200" rtl="0" eaLnBrk="1" latinLnBrk="0" hangingPunct="1">
              <a:lnSpc>
                <a:spcPct val="90000"/>
              </a:lnSpc>
              <a:spcBef>
                <a:spcPts val="0"/>
              </a:spcBef>
              <a:defRPr sz="15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28600"/>
            <a:r>
              <a:rPr lang="en-GB" sz="1600" dirty="0">
                <a:solidFill>
                  <a:srgbClr val="4B94A4"/>
                </a:solidFill>
                <a:latin typeface="Arial" panose="020B0604020202020204" pitchFamily="34" charset="0"/>
                <a:cs typeface="Arial" panose="020B0604020202020204" pitchFamily="34" charset="0"/>
              </a:rPr>
              <a:t>Common Guillemot</a:t>
            </a:r>
          </a:p>
          <a:p>
            <a:pPr algn="ctr" defTabSz="228600"/>
            <a:endParaRPr lang="en-GB" sz="750" dirty="0">
              <a:solidFill>
                <a:srgbClr val="4B94A4"/>
              </a:solidFill>
              <a:latin typeface="Cambria"/>
            </a:endParaRPr>
          </a:p>
        </p:txBody>
      </p:sp>
      <p:pic>
        <p:nvPicPr>
          <p:cNvPr id="27" name="Graphic 26">
            <a:extLst>
              <a:ext uri="{FF2B5EF4-FFF2-40B4-BE49-F238E27FC236}">
                <a16:creationId xmlns:a16="http://schemas.microsoft.com/office/drawing/2014/main" id="{64DFDE30-90CF-DD40-11E0-30BFDA89CFAC}"/>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7473" y="2325398"/>
            <a:ext cx="1056075" cy="1048087"/>
          </a:xfrm>
          <a:prstGeom prst="rect">
            <a:avLst/>
          </a:prstGeom>
        </p:spPr>
      </p:pic>
    </p:spTree>
    <p:extLst>
      <p:ext uri="{BB962C8B-B14F-4D97-AF65-F5344CB8AC3E}">
        <p14:creationId xmlns:p14="http://schemas.microsoft.com/office/powerpoint/2010/main" val="3718744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pSp>
        <p:nvGrpSpPr>
          <p:cNvPr id="3" name="Group 2">
            <a:extLst>
              <a:ext uri="{FF2B5EF4-FFF2-40B4-BE49-F238E27FC236}">
                <a16:creationId xmlns:a16="http://schemas.microsoft.com/office/drawing/2014/main" id="{B3F09EA8-49A4-DF32-FEDA-29284756097B}"/>
              </a:ext>
            </a:extLst>
          </p:cNvPr>
          <p:cNvGrpSpPr>
            <a:grpSpLocks noGrp="1" noUngrp="1" noRot="1" noChangeAspect="1" noMove="1" noResize="1"/>
          </p:cNvGrpSpPr>
          <p:nvPr/>
        </p:nvGrpSpPr>
        <p:grpSpPr>
          <a:xfrm>
            <a:off x="831253" y="984348"/>
            <a:ext cx="10431335" cy="4384821"/>
            <a:chOff x="699293" y="843280"/>
            <a:chExt cx="11094157" cy="4663439"/>
          </a:xfrm>
        </p:grpSpPr>
        <p:grpSp>
          <p:nvGrpSpPr>
            <p:cNvPr id="6" name="Group 5">
              <a:extLst>
                <a:ext uri="{FF2B5EF4-FFF2-40B4-BE49-F238E27FC236}">
                  <a16:creationId xmlns:a16="http://schemas.microsoft.com/office/drawing/2014/main" id="{982B26FD-E3F3-4C19-2727-EBB953EF210B}"/>
                </a:ext>
              </a:extLst>
            </p:cNvPr>
            <p:cNvGrpSpPr>
              <a:grpSpLocks noGrp="1" noUngrp="1" noRot="1" noMove="1" noResize="1"/>
            </p:cNvGrpSpPr>
            <p:nvPr/>
          </p:nvGrpSpPr>
          <p:grpSpPr>
            <a:xfrm>
              <a:off x="699293" y="843280"/>
              <a:ext cx="11094157" cy="4663439"/>
              <a:chOff x="699293" y="843280"/>
              <a:chExt cx="11094157" cy="4663439"/>
            </a:xfrm>
          </p:grpSpPr>
          <p:pic>
            <p:nvPicPr>
              <p:cNvPr id="14" name="Picture 13" descr="A screenshot of a map&#10;&#10;Description automatically generated">
                <a:extLst>
                  <a:ext uri="{FF2B5EF4-FFF2-40B4-BE49-F238E27FC236}">
                    <a16:creationId xmlns:a16="http://schemas.microsoft.com/office/drawing/2014/main" id="{0730482D-A854-EC0A-6673-04E8441E55A0}"/>
                  </a:ext>
                </a:extLst>
              </p:cNvPr>
              <p:cNvPicPr>
                <a:picLocks noGrp="1" noRo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b="48594"/>
              <a:stretch/>
            </p:blipFill>
            <p:spPr>
              <a:xfrm>
                <a:off x="699293" y="843280"/>
                <a:ext cx="11094157" cy="4663439"/>
              </a:xfrm>
              <a:prstGeom prst="rect">
                <a:avLst/>
              </a:prstGeom>
            </p:spPr>
          </p:pic>
          <p:sp>
            <p:nvSpPr>
              <p:cNvPr id="15" name="Rectangle 14">
                <a:extLst>
                  <a:ext uri="{FF2B5EF4-FFF2-40B4-BE49-F238E27FC236}">
                    <a16:creationId xmlns:a16="http://schemas.microsoft.com/office/drawing/2014/main" id="{2AB8BABA-5E1F-44D0-6BB2-307EFE412520}"/>
                  </a:ext>
                </a:extLst>
              </p:cNvPr>
              <p:cNvSpPr>
                <a:spLocks noGrp="1" noRot="1" noMove="1" noResize="1" noEditPoints="1" noAdjustHandles="1" noChangeArrowheads="1" noChangeShapeType="1"/>
              </p:cNvSpPr>
              <p:nvPr/>
            </p:nvSpPr>
            <p:spPr>
              <a:xfrm>
                <a:off x="8262582" y="2857835"/>
                <a:ext cx="3389667" cy="788190"/>
              </a:xfrm>
              <a:prstGeom prst="rect">
                <a:avLst/>
              </a:prstGeom>
              <a:solidFill>
                <a:srgbClr val="90D28E"/>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algn="ctr" defTabSz="228600">
                  <a:lnSpc>
                    <a:spcPct val="90000"/>
                  </a:lnSpc>
                </a:pPr>
                <a:endParaRPr lang="en-GB" sz="900" dirty="0">
                  <a:solidFill>
                    <a:prstClr val="white"/>
                  </a:solidFill>
                  <a:latin typeface="Cambria"/>
                </a:endParaRPr>
              </a:p>
            </p:txBody>
          </p:sp>
        </p:grpSp>
        <p:sp>
          <p:nvSpPr>
            <p:cNvPr id="11" name="Rectangle 10">
              <a:extLst>
                <a:ext uri="{FF2B5EF4-FFF2-40B4-BE49-F238E27FC236}">
                  <a16:creationId xmlns:a16="http://schemas.microsoft.com/office/drawing/2014/main" id="{4408CE4B-F21B-C51E-863D-A19C4A8E7528}"/>
                </a:ext>
              </a:extLst>
            </p:cNvPr>
            <p:cNvSpPr>
              <a:spLocks noGrp="1" noRot="1" noMove="1" noResize="1" noEditPoints="1" noAdjustHandles="1" noChangeArrowheads="1" noChangeShapeType="1"/>
            </p:cNvSpPr>
            <p:nvPr/>
          </p:nvSpPr>
          <p:spPr>
            <a:xfrm>
              <a:off x="4679913" y="4500879"/>
              <a:ext cx="3168687" cy="627381"/>
            </a:xfrm>
            <a:prstGeom prst="rect">
              <a:avLst/>
            </a:prstGeom>
            <a:solidFill>
              <a:srgbClr val="5EABE2"/>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algn="ctr" defTabSz="228600">
                <a:lnSpc>
                  <a:spcPct val="90000"/>
                </a:lnSpc>
              </a:pPr>
              <a:endParaRPr lang="en-GB" sz="900" dirty="0">
                <a:solidFill>
                  <a:prstClr val="white"/>
                </a:solidFill>
                <a:latin typeface="Cambria"/>
              </a:endParaRPr>
            </a:p>
          </p:txBody>
        </p:sp>
      </p:grpSp>
    </p:spTree>
    <p:extLst>
      <p:ext uri="{BB962C8B-B14F-4D97-AF65-F5344CB8AC3E}">
        <p14:creationId xmlns:p14="http://schemas.microsoft.com/office/powerpoint/2010/main" val="2908822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pSp>
        <p:nvGrpSpPr>
          <p:cNvPr id="3" name="Group 2">
            <a:extLst>
              <a:ext uri="{FF2B5EF4-FFF2-40B4-BE49-F238E27FC236}">
                <a16:creationId xmlns:a16="http://schemas.microsoft.com/office/drawing/2014/main" id="{65EA485C-6767-441F-C8C1-121E76606C28}"/>
              </a:ext>
            </a:extLst>
          </p:cNvPr>
          <p:cNvGrpSpPr>
            <a:grpSpLocks noGrp="1" noUngrp="1" noRot="1" noChangeAspect="1" noMove="1" noResize="1"/>
          </p:cNvGrpSpPr>
          <p:nvPr/>
        </p:nvGrpSpPr>
        <p:grpSpPr>
          <a:xfrm>
            <a:off x="1139743" y="937155"/>
            <a:ext cx="9726149" cy="4742415"/>
            <a:chOff x="660316" y="538401"/>
            <a:chExt cx="11106280" cy="5415359"/>
          </a:xfrm>
        </p:grpSpPr>
        <p:grpSp>
          <p:nvGrpSpPr>
            <p:cNvPr id="6" name="Group 5">
              <a:extLst>
                <a:ext uri="{FF2B5EF4-FFF2-40B4-BE49-F238E27FC236}">
                  <a16:creationId xmlns:a16="http://schemas.microsoft.com/office/drawing/2014/main" id="{FB910A55-E5D8-E9B5-E935-8FE2292D0C56}"/>
                </a:ext>
              </a:extLst>
            </p:cNvPr>
            <p:cNvGrpSpPr>
              <a:grpSpLocks noGrp="1" noUngrp="1" noRot="1" noMove="1" noResize="1"/>
            </p:cNvGrpSpPr>
            <p:nvPr/>
          </p:nvGrpSpPr>
          <p:grpSpPr>
            <a:xfrm>
              <a:off x="909640" y="5332742"/>
              <a:ext cx="2731001" cy="621018"/>
              <a:chOff x="1041721" y="5281942"/>
              <a:chExt cx="2615616" cy="594780"/>
            </a:xfrm>
          </p:grpSpPr>
          <p:grpSp>
            <p:nvGrpSpPr>
              <p:cNvPr id="14" name="Group 13">
                <a:extLst>
                  <a:ext uri="{FF2B5EF4-FFF2-40B4-BE49-F238E27FC236}">
                    <a16:creationId xmlns:a16="http://schemas.microsoft.com/office/drawing/2014/main" id="{CA1818DC-0EF7-8622-68F8-16C5AA8869B2}"/>
                  </a:ext>
                </a:extLst>
              </p:cNvPr>
              <p:cNvGrpSpPr>
                <a:grpSpLocks noGrp="1" noUngrp="1" noRot="1" noMove="1" noResize="1"/>
              </p:cNvGrpSpPr>
              <p:nvPr/>
            </p:nvGrpSpPr>
            <p:grpSpPr>
              <a:xfrm>
                <a:off x="1041721" y="5281942"/>
                <a:ext cx="2615616" cy="594780"/>
                <a:chOff x="1041721" y="5281942"/>
                <a:chExt cx="2615616" cy="594780"/>
              </a:xfrm>
            </p:grpSpPr>
            <p:sp>
              <p:nvSpPr>
                <p:cNvPr id="16" name="Rectangle: Rounded Corners 15">
                  <a:extLst>
                    <a:ext uri="{FF2B5EF4-FFF2-40B4-BE49-F238E27FC236}">
                      <a16:creationId xmlns:a16="http://schemas.microsoft.com/office/drawing/2014/main" id="{73ABDBC7-D360-C8D3-A9D6-FF048D0BE781}"/>
                    </a:ext>
                  </a:extLst>
                </p:cNvPr>
                <p:cNvSpPr>
                  <a:spLocks noGrp="1" noRot="1" noMove="1" noResize="1" noEditPoints="1" noAdjustHandles="1" noChangeArrowheads="1" noChangeShapeType="1"/>
                </p:cNvSpPr>
                <p:nvPr/>
              </p:nvSpPr>
              <p:spPr>
                <a:xfrm>
                  <a:off x="1041721" y="5281942"/>
                  <a:ext cx="2615616" cy="594780"/>
                </a:xfrm>
                <a:prstGeom prst="roundRect">
                  <a:avLst/>
                </a:prstGeom>
                <a:solidFill>
                  <a:srgbClr val="C8F2A9"/>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algn="ctr" defTabSz="228600">
                    <a:lnSpc>
                      <a:spcPct val="90000"/>
                    </a:lnSpc>
                  </a:pPr>
                  <a:endParaRPr lang="en-GB" sz="900" dirty="0">
                    <a:solidFill>
                      <a:prstClr val="white"/>
                    </a:solidFill>
                    <a:latin typeface="Cambria"/>
                  </a:endParaRPr>
                </a:p>
              </p:txBody>
            </p:sp>
            <p:sp>
              <p:nvSpPr>
                <p:cNvPr id="17" name="Rectangle 16">
                  <a:extLst>
                    <a:ext uri="{FF2B5EF4-FFF2-40B4-BE49-F238E27FC236}">
                      <a16:creationId xmlns:a16="http://schemas.microsoft.com/office/drawing/2014/main" id="{1C67EA11-82B8-50A5-E5D9-A8BDCB3F373F}"/>
                    </a:ext>
                  </a:extLst>
                </p:cNvPr>
                <p:cNvSpPr>
                  <a:spLocks noGrp="1" noRot="1" noMove="1" noResize="1" noEditPoints="1" noAdjustHandles="1" noChangeArrowheads="1" noChangeShapeType="1"/>
                </p:cNvSpPr>
                <p:nvPr/>
              </p:nvSpPr>
              <p:spPr>
                <a:xfrm>
                  <a:off x="1209598" y="5362042"/>
                  <a:ext cx="2279861" cy="434577"/>
                </a:xfrm>
                <a:prstGeom prst="rect">
                  <a:avLst/>
                </a:prstGeom>
                <a:solidFill>
                  <a:srgbClr val="C8F2A9"/>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defTabSz="228600">
                    <a:lnSpc>
                      <a:spcPct val="90000"/>
                    </a:lnSpc>
                  </a:pPr>
                  <a:r>
                    <a:rPr lang="en-GB" sz="1400" dirty="0">
                      <a:solidFill>
                        <a:srgbClr val="4B94A4"/>
                      </a:solidFill>
                      <a:latin typeface="Arial" panose="020B0604020202020204" pitchFamily="34" charset="0"/>
                      <a:cs typeface="Arial" panose="020B0604020202020204" pitchFamily="34" charset="0"/>
                    </a:rPr>
                    <a:t>UDs co. RSPB</a:t>
                  </a:r>
                </a:p>
              </p:txBody>
            </p:sp>
          </p:grpSp>
          <p:pic>
            <p:nvPicPr>
              <p:cNvPr id="15" name="Picture 2" descr="Royal Society for the Protection of Birds - Wikipedia">
                <a:extLst>
                  <a:ext uri="{FF2B5EF4-FFF2-40B4-BE49-F238E27FC236}">
                    <a16:creationId xmlns:a16="http://schemas.microsoft.com/office/drawing/2014/main" id="{A8A093E8-59C4-3C7B-B8A2-408EFCE16C19}"/>
                  </a:ext>
                </a:extLst>
              </p:cNvPr>
              <p:cNvPicPr>
                <a:picLocks noGrp="1" noRot="1" noMove="1" noResize="1" noEditPoints="1" noAdjustHandles="1" noChangeArrowheads="1" noChangeShapeType="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8392" y="5327779"/>
                <a:ext cx="503105" cy="5031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3FC4CC4-1D13-B451-C709-2AFB09EF7536}"/>
                </a:ext>
              </a:extLst>
            </p:cNvPr>
            <p:cNvPicPr>
              <a:picLocks noGrp="1" noRo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t="50000"/>
            <a:stretch/>
          </p:blipFill>
          <p:spPr>
            <a:xfrm>
              <a:off x="660316" y="538401"/>
              <a:ext cx="11106280" cy="4663438"/>
            </a:xfrm>
            <a:prstGeom prst="rect">
              <a:avLst/>
            </a:prstGeom>
          </p:spPr>
        </p:pic>
      </p:grpSp>
      <p:sp>
        <p:nvSpPr>
          <p:cNvPr id="2" name="Rectangle: Diagonal Corners Snipped 1">
            <a:extLst>
              <a:ext uri="{FF2B5EF4-FFF2-40B4-BE49-F238E27FC236}">
                <a16:creationId xmlns:a16="http://schemas.microsoft.com/office/drawing/2014/main" id="{99AB8DDD-9CE1-AC59-428E-C31B0C03F5D4}"/>
              </a:ext>
            </a:extLst>
          </p:cNvPr>
          <p:cNvSpPr>
            <a:spLocks noGrp="1" noRot="1" noMove="1" noResize="1" noEditPoints="1" noAdjustHandles="1" noChangeArrowheads="1" noChangeShapeType="1"/>
          </p:cNvSpPr>
          <p:nvPr/>
        </p:nvSpPr>
        <p:spPr>
          <a:xfrm>
            <a:off x="10160037" y="2866576"/>
            <a:ext cx="267299" cy="225090"/>
          </a:xfrm>
          <a:prstGeom prst="snip2DiagRect">
            <a:avLst/>
          </a:prstGeom>
          <a:noFill/>
          <a:ln w="57150">
            <a:solidFill>
              <a:srgbClr val="FF3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12" name="Rectangle: Diagonal Corners Snipped 11">
            <a:extLst>
              <a:ext uri="{FF2B5EF4-FFF2-40B4-BE49-F238E27FC236}">
                <a16:creationId xmlns:a16="http://schemas.microsoft.com/office/drawing/2014/main" id="{9BA21FAE-0672-B1B4-FD29-D5071B73047D}"/>
              </a:ext>
            </a:extLst>
          </p:cNvPr>
          <p:cNvSpPr>
            <a:spLocks noGrp="1" noRot="1" noMove="1" noResize="1" noEditPoints="1" noAdjustHandles="1" noChangeArrowheads="1" noChangeShapeType="1"/>
          </p:cNvSpPr>
          <p:nvPr/>
        </p:nvSpPr>
        <p:spPr>
          <a:xfrm rot="16200000">
            <a:off x="9575352" y="2209500"/>
            <a:ext cx="158265" cy="189345"/>
          </a:xfrm>
          <a:prstGeom prst="snip2DiagRect">
            <a:avLst/>
          </a:prstGeom>
          <a:noFill/>
          <a:ln w="57150">
            <a:solidFill>
              <a:srgbClr val="FF36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19" name="TextBox 18">
            <a:extLst>
              <a:ext uri="{FF2B5EF4-FFF2-40B4-BE49-F238E27FC236}">
                <a16:creationId xmlns:a16="http://schemas.microsoft.com/office/drawing/2014/main" id="{37D1C0D8-0CC1-1661-E57B-A7B5DF6D2ED7}"/>
              </a:ext>
            </a:extLst>
          </p:cNvPr>
          <p:cNvSpPr txBox="1">
            <a:spLocks noGrp="1" noRot="1" noMove="1" noResize="1" noEditPoints="1" noAdjustHandles="1" noChangeArrowheads="1" noChangeShapeType="1"/>
          </p:cNvSpPr>
          <p:nvPr/>
        </p:nvSpPr>
        <p:spPr>
          <a:xfrm>
            <a:off x="10285933" y="2133936"/>
            <a:ext cx="127000" cy="137160"/>
          </a:xfrm>
          <a:prstGeom prst="rect">
            <a:avLst/>
          </a:prstGeom>
          <a:noFill/>
        </p:spPr>
        <p:txBody>
          <a:bodyPr wrap="square" lIns="0" tIns="0" rIns="0" bIns="0" rtlCol="0">
            <a:noAutofit/>
          </a:bodyPr>
          <a:lstStyle/>
          <a:p>
            <a:pPr defTabSz="228600"/>
            <a:r>
              <a:rPr lang="en-GB" sz="1400" b="1" dirty="0">
                <a:ln>
                  <a:solidFill>
                    <a:srgbClr val="FFFFFF"/>
                  </a:solidFill>
                </a:ln>
                <a:solidFill>
                  <a:srgbClr val="FF3603"/>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407987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noGrp="1" noRot="1" noMove="1" noResize="1" noEditPoints="1" noAdjustHandles="1" noChangeArrowheads="1" noChangeShapeType="1"/>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Results </a:t>
            </a:r>
            <a:r>
              <a:rPr lang="en-GB" sz="2700" dirty="0">
                <a:solidFill>
                  <a:srgbClr val="0282A4"/>
                </a:solidFill>
                <a:latin typeface="Arial" panose="020B0604020202020204" pitchFamily="34" charset="0"/>
                <a:cs typeface="Arial" panose="020B0604020202020204" pitchFamily="34" charset="0"/>
              </a:rPr>
              <a:t>– Prey consumption maps</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aphicFrame>
        <p:nvGraphicFramePr>
          <p:cNvPr id="15" name="Table 14">
            <a:extLst>
              <a:ext uri="{FF2B5EF4-FFF2-40B4-BE49-F238E27FC236}">
                <a16:creationId xmlns:a16="http://schemas.microsoft.com/office/drawing/2014/main" id="{04E93524-0785-A531-B198-02916AE684DB}"/>
              </a:ext>
            </a:extLst>
          </p:cNvPr>
          <p:cNvGraphicFramePr>
            <a:graphicFrameLocks noGrp="1" noDrilldown="1" noChangeAspect="1" noMove="1" noResize="1"/>
          </p:cNvGraphicFramePr>
          <p:nvPr/>
        </p:nvGraphicFramePr>
        <p:xfrm>
          <a:off x="683114" y="4365698"/>
          <a:ext cx="8686801" cy="970281"/>
        </p:xfrm>
        <a:graphic>
          <a:graphicData uri="http://schemas.openxmlformats.org/drawingml/2006/table">
            <a:tbl>
              <a:tblPr firstRow="1" bandRow="1"/>
              <a:tblGrid>
                <a:gridCol w="1544058">
                  <a:extLst>
                    <a:ext uri="{9D8B030D-6E8A-4147-A177-3AD203B41FA5}">
                      <a16:colId xmlns:a16="http://schemas.microsoft.com/office/drawing/2014/main" val="763793061"/>
                    </a:ext>
                  </a:extLst>
                </a:gridCol>
                <a:gridCol w="2369128">
                  <a:extLst>
                    <a:ext uri="{9D8B030D-6E8A-4147-A177-3AD203B41FA5}">
                      <a16:colId xmlns:a16="http://schemas.microsoft.com/office/drawing/2014/main" val="3486129588"/>
                    </a:ext>
                  </a:extLst>
                </a:gridCol>
                <a:gridCol w="2405553">
                  <a:extLst>
                    <a:ext uri="{9D8B030D-6E8A-4147-A177-3AD203B41FA5}">
                      <a16:colId xmlns:a16="http://schemas.microsoft.com/office/drawing/2014/main" val="2980015651"/>
                    </a:ext>
                  </a:extLst>
                </a:gridCol>
                <a:gridCol w="2368062">
                  <a:extLst>
                    <a:ext uri="{9D8B030D-6E8A-4147-A177-3AD203B41FA5}">
                      <a16:colId xmlns:a16="http://schemas.microsoft.com/office/drawing/2014/main" val="1835734670"/>
                    </a:ext>
                  </a:extLst>
                </a:gridCol>
              </a:tblGrid>
              <a:tr h="404746">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endParaRPr lang="en-GB" sz="1400" b="1" dirty="0"/>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r>
                        <a:rPr lang="en-GB" sz="1400" dirty="0"/>
                        <a:t>Kittiwake</a:t>
                      </a:r>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r>
                        <a:rPr lang="en-GB" sz="1400" dirty="0"/>
                        <a:t>Guillemot</a:t>
                      </a:r>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r>
                        <a:rPr lang="en-GB" sz="1400" dirty="0"/>
                        <a:t>Razorbill</a:t>
                      </a:r>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extLst>
                  <a:ext uri="{0D108BD9-81ED-4DB2-BD59-A6C34878D82A}">
                    <a16:rowId xmlns:a16="http://schemas.microsoft.com/office/drawing/2014/main" val="769680716"/>
                  </a:ext>
                </a:extLst>
              </a:tr>
              <a:tr h="565535">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rPr>
                        <a:t>Prey offtake, tonnes</a:t>
                      </a:r>
                    </a:p>
                  </a:txBody>
                  <a:tcPr marL="45720" marR="45720" marT="22860" marB="228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600" b="1" dirty="0">
                          <a:solidFill>
                            <a:srgbClr val="000000"/>
                          </a:solidFill>
                        </a:rPr>
                        <a:t>2,421</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600" b="1" dirty="0">
                          <a:solidFill>
                            <a:srgbClr val="000000"/>
                          </a:solidFill>
                        </a:rPr>
                        <a:t>5,976</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600" b="1" dirty="0">
                          <a:solidFill>
                            <a:srgbClr val="000000"/>
                          </a:solidFill>
                        </a:rPr>
                        <a:t>727</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extLst>
                  <a:ext uri="{0D108BD9-81ED-4DB2-BD59-A6C34878D82A}">
                    <a16:rowId xmlns:a16="http://schemas.microsoft.com/office/drawing/2014/main" val="2017074994"/>
                  </a:ext>
                </a:extLst>
              </a:tr>
            </a:tbl>
          </a:graphicData>
        </a:graphic>
      </p:graphicFrame>
      <p:grpSp>
        <p:nvGrpSpPr>
          <p:cNvPr id="16" name="Group 15">
            <a:extLst>
              <a:ext uri="{FF2B5EF4-FFF2-40B4-BE49-F238E27FC236}">
                <a16:creationId xmlns:a16="http://schemas.microsoft.com/office/drawing/2014/main" id="{C15CB350-C92F-C836-CD70-7623C7F39109}"/>
              </a:ext>
            </a:extLst>
          </p:cNvPr>
          <p:cNvGrpSpPr>
            <a:grpSpLocks noGrp="1" noUngrp="1" noRot="1" noChangeAspect="1" noMove="1" noResize="1"/>
          </p:cNvGrpSpPr>
          <p:nvPr/>
        </p:nvGrpSpPr>
        <p:grpSpPr>
          <a:xfrm>
            <a:off x="1765921" y="1149455"/>
            <a:ext cx="9406753" cy="3059734"/>
            <a:chOff x="5425440" y="723647"/>
            <a:chExt cx="5471160" cy="1779604"/>
          </a:xfrm>
        </p:grpSpPr>
        <p:pic>
          <p:nvPicPr>
            <p:cNvPr id="17" name="Picture 16" descr="A screenshot of a map&#10;&#10;Description automatically generated">
              <a:extLst>
                <a:ext uri="{FF2B5EF4-FFF2-40B4-BE49-F238E27FC236}">
                  <a16:creationId xmlns:a16="http://schemas.microsoft.com/office/drawing/2014/main" id="{20859286-CE9B-EE91-62F3-99528DA90869}"/>
                </a:ext>
              </a:extLst>
            </p:cNvPr>
            <p:cNvPicPr>
              <a:picLocks noGrp="1" noRo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t="3390" b="92649"/>
            <a:stretch/>
          </p:blipFill>
          <p:spPr>
            <a:xfrm>
              <a:off x="5425440" y="723647"/>
              <a:ext cx="5471160" cy="216693"/>
            </a:xfrm>
            <a:prstGeom prst="rect">
              <a:avLst/>
            </a:prstGeom>
          </p:spPr>
        </p:pic>
        <p:pic>
          <p:nvPicPr>
            <p:cNvPr id="18" name="Picture 17" descr="A screenshot of a map&#10;&#10;Description automatically generated">
              <a:extLst>
                <a:ext uri="{FF2B5EF4-FFF2-40B4-BE49-F238E27FC236}">
                  <a16:creationId xmlns:a16="http://schemas.microsoft.com/office/drawing/2014/main" id="{975AF665-B7DC-D5CB-276B-44D880B0F75F}"/>
                </a:ext>
              </a:extLst>
            </p:cNvPr>
            <p:cNvPicPr>
              <a:picLocks noGrp="1" noRo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t="35402" b="36032"/>
            <a:stretch/>
          </p:blipFill>
          <p:spPr>
            <a:xfrm>
              <a:off x="5425440" y="940340"/>
              <a:ext cx="5471160" cy="1562911"/>
            </a:xfrm>
            <a:prstGeom prst="rect">
              <a:avLst/>
            </a:prstGeom>
          </p:spPr>
        </p:pic>
      </p:grpSp>
    </p:spTree>
    <p:extLst>
      <p:ext uri="{BB962C8B-B14F-4D97-AF65-F5344CB8AC3E}">
        <p14:creationId xmlns:p14="http://schemas.microsoft.com/office/powerpoint/2010/main" val="99383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noGrp="1" noRot="1" noMove="1" noResize="1" noEditPoints="1" noAdjustHandles="1" noChangeArrowheads="1" noChangeShapeType="1"/>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Results </a:t>
            </a:r>
            <a:r>
              <a:rPr lang="en-GB" sz="2700" dirty="0">
                <a:solidFill>
                  <a:srgbClr val="0282A4"/>
                </a:solidFill>
                <a:latin typeface="Arial" panose="020B0604020202020204" pitchFamily="34" charset="0"/>
                <a:cs typeface="Arial" panose="020B0604020202020204" pitchFamily="34" charset="0"/>
              </a:rPr>
              <a:t>–</a:t>
            </a:r>
            <a:r>
              <a:rPr lang="en-GB" sz="3300" dirty="0">
                <a:solidFill>
                  <a:srgbClr val="0282A4"/>
                </a:solidFill>
                <a:latin typeface="Arial" panose="020B0604020202020204" pitchFamily="34" charset="0"/>
                <a:cs typeface="Arial" panose="020B0604020202020204" pitchFamily="34" charset="0"/>
              </a:rPr>
              <a:t> </a:t>
            </a:r>
            <a:r>
              <a:rPr lang="en-GB" sz="2400" dirty="0">
                <a:solidFill>
                  <a:srgbClr val="0282A4"/>
                </a:solidFill>
                <a:latin typeface="Arial" panose="020B0604020202020204" pitchFamily="34" charset="0"/>
                <a:cs typeface="Arial" panose="020B0604020202020204" pitchFamily="34" charset="0"/>
              </a:rPr>
              <a:t>OWFs</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aphicFrame>
        <p:nvGraphicFramePr>
          <p:cNvPr id="15" name="Table 14">
            <a:extLst>
              <a:ext uri="{FF2B5EF4-FFF2-40B4-BE49-F238E27FC236}">
                <a16:creationId xmlns:a16="http://schemas.microsoft.com/office/drawing/2014/main" id="{04E93524-0785-A531-B198-02916AE684DB}"/>
              </a:ext>
            </a:extLst>
          </p:cNvPr>
          <p:cNvGraphicFramePr>
            <a:graphicFrameLocks noGrp="1" noDrilldown="1" noChangeAspect="1" noMove="1" noResize="1"/>
          </p:cNvGraphicFramePr>
          <p:nvPr/>
        </p:nvGraphicFramePr>
        <p:xfrm>
          <a:off x="221539" y="4365698"/>
          <a:ext cx="9101483" cy="970281"/>
        </p:xfrm>
        <a:graphic>
          <a:graphicData uri="http://schemas.openxmlformats.org/drawingml/2006/table">
            <a:tbl>
              <a:tblPr firstRow="1" bandRow="1"/>
              <a:tblGrid>
                <a:gridCol w="2006221">
                  <a:extLst>
                    <a:ext uri="{9D8B030D-6E8A-4147-A177-3AD203B41FA5}">
                      <a16:colId xmlns:a16="http://schemas.microsoft.com/office/drawing/2014/main" val="763793061"/>
                    </a:ext>
                  </a:extLst>
                </a:gridCol>
                <a:gridCol w="2367887">
                  <a:extLst>
                    <a:ext uri="{9D8B030D-6E8A-4147-A177-3AD203B41FA5}">
                      <a16:colId xmlns:a16="http://schemas.microsoft.com/office/drawing/2014/main" val="3486129588"/>
                    </a:ext>
                  </a:extLst>
                </a:gridCol>
                <a:gridCol w="2408830">
                  <a:extLst>
                    <a:ext uri="{9D8B030D-6E8A-4147-A177-3AD203B41FA5}">
                      <a16:colId xmlns:a16="http://schemas.microsoft.com/office/drawing/2014/main" val="2980015651"/>
                    </a:ext>
                  </a:extLst>
                </a:gridCol>
                <a:gridCol w="2318545">
                  <a:extLst>
                    <a:ext uri="{9D8B030D-6E8A-4147-A177-3AD203B41FA5}">
                      <a16:colId xmlns:a16="http://schemas.microsoft.com/office/drawing/2014/main" val="1835734670"/>
                    </a:ext>
                  </a:extLst>
                </a:gridCol>
              </a:tblGrid>
              <a:tr h="404746">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endParaRPr lang="en-GB" sz="1400" b="1" dirty="0"/>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r>
                        <a:rPr lang="en-GB" sz="1400" dirty="0"/>
                        <a:t>Kittiwake</a:t>
                      </a:r>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r>
                        <a:rPr lang="en-GB" sz="1400" dirty="0"/>
                        <a:t>Guillemot</a:t>
                      </a:r>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tc>
                  <a:txBody>
                    <a:bodyPr/>
                    <a:lstStyle>
                      <a:lvl1pPr marL="0" algn="l" defTabSz="1827886" rtl="0" eaLnBrk="1" latinLnBrk="0" hangingPunct="1">
                        <a:defRPr sz="3598" b="1" kern="1200">
                          <a:solidFill>
                            <a:schemeClr val="lt1"/>
                          </a:solidFill>
                          <a:latin typeface="Arial"/>
                        </a:defRPr>
                      </a:lvl1pPr>
                      <a:lvl2pPr marL="913943" algn="l" defTabSz="1827886" rtl="0" eaLnBrk="1" latinLnBrk="0" hangingPunct="1">
                        <a:defRPr sz="3598" b="1" kern="1200">
                          <a:solidFill>
                            <a:schemeClr val="lt1"/>
                          </a:solidFill>
                          <a:latin typeface="Arial"/>
                        </a:defRPr>
                      </a:lvl2pPr>
                      <a:lvl3pPr marL="1827886" algn="l" defTabSz="1827886" rtl="0" eaLnBrk="1" latinLnBrk="0" hangingPunct="1">
                        <a:defRPr sz="3598" b="1" kern="1200">
                          <a:solidFill>
                            <a:schemeClr val="lt1"/>
                          </a:solidFill>
                          <a:latin typeface="Arial"/>
                        </a:defRPr>
                      </a:lvl3pPr>
                      <a:lvl4pPr marL="2741828" algn="l" defTabSz="1827886" rtl="0" eaLnBrk="1" latinLnBrk="0" hangingPunct="1">
                        <a:defRPr sz="3598" b="1" kern="1200">
                          <a:solidFill>
                            <a:schemeClr val="lt1"/>
                          </a:solidFill>
                          <a:latin typeface="Arial"/>
                        </a:defRPr>
                      </a:lvl4pPr>
                      <a:lvl5pPr marL="3655771" algn="l" defTabSz="1827886" rtl="0" eaLnBrk="1" latinLnBrk="0" hangingPunct="1">
                        <a:defRPr sz="3598" b="1" kern="1200">
                          <a:solidFill>
                            <a:schemeClr val="lt1"/>
                          </a:solidFill>
                          <a:latin typeface="Arial"/>
                        </a:defRPr>
                      </a:lvl5pPr>
                      <a:lvl6pPr marL="4569714" algn="l" defTabSz="1827886" rtl="0" eaLnBrk="1" latinLnBrk="0" hangingPunct="1">
                        <a:defRPr sz="3598" b="1" kern="1200">
                          <a:solidFill>
                            <a:schemeClr val="lt1"/>
                          </a:solidFill>
                          <a:latin typeface="Arial"/>
                        </a:defRPr>
                      </a:lvl6pPr>
                      <a:lvl7pPr marL="5483657" algn="l" defTabSz="1827886" rtl="0" eaLnBrk="1" latinLnBrk="0" hangingPunct="1">
                        <a:defRPr sz="3598" b="1" kern="1200">
                          <a:solidFill>
                            <a:schemeClr val="lt1"/>
                          </a:solidFill>
                          <a:latin typeface="Arial"/>
                        </a:defRPr>
                      </a:lvl7pPr>
                      <a:lvl8pPr marL="6397600" algn="l" defTabSz="1827886" rtl="0" eaLnBrk="1" latinLnBrk="0" hangingPunct="1">
                        <a:defRPr sz="3598" b="1" kern="1200">
                          <a:solidFill>
                            <a:schemeClr val="lt1"/>
                          </a:solidFill>
                          <a:latin typeface="Arial"/>
                        </a:defRPr>
                      </a:lvl8pPr>
                      <a:lvl9pPr marL="7311542" algn="l" defTabSz="1827886" rtl="0" eaLnBrk="1" latinLnBrk="0" hangingPunct="1">
                        <a:defRPr sz="3598" b="1" kern="1200">
                          <a:solidFill>
                            <a:schemeClr val="lt1"/>
                          </a:solidFill>
                          <a:latin typeface="Arial"/>
                        </a:defRPr>
                      </a:lvl9pPr>
                    </a:lstStyle>
                    <a:p>
                      <a:pPr algn="r"/>
                      <a:r>
                        <a:rPr lang="en-GB" sz="1400" dirty="0"/>
                        <a:t>Razorbill</a:t>
                      </a:r>
                    </a:p>
                  </a:txBody>
                  <a:tcPr marL="45720" marR="45720" marT="22860" marB="228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FAD2E"/>
                    </a:solidFill>
                  </a:tcPr>
                </a:tc>
                <a:extLst>
                  <a:ext uri="{0D108BD9-81ED-4DB2-BD59-A6C34878D82A}">
                    <a16:rowId xmlns:a16="http://schemas.microsoft.com/office/drawing/2014/main" val="769680716"/>
                  </a:ext>
                </a:extLst>
              </a:tr>
              <a:tr h="565535">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400" b="1" dirty="0">
                          <a:solidFill>
                            <a:srgbClr val="000000"/>
                          </a:solidFill>
                        </a:rPr>
                        <a:t>Prey mass tonnes (%)</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600" b="1" dirty="0">
                          <a:solidFill>
                            <a:srgbClr val="000000"/>
                          </a:solidFill>
                        </a:rPr>
                        <a:t>155.7 (6.4%)</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600" b="1" dirty="0">
                          <a:solidFill>
                            <a:srgbClr val="000000"/>
                          </a:solidFill>
                        </a:rPr>
                        <a:t>245.4 (4.1%)</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tc>
                  <a:txBody>
                    <a:bodyPr/>
                    <a:lstStyle>
                      <a:lvl1pPr marL="0" algn="l" defTabSz="1827886" rtl="0" eaLnBrk="1" latinLnBrk="0" hangingPunct="1">
                        <a:defRPr sz="3598" kern="1200">
                          <a:solidFill>
                            <a:schemeClr val="dk1"/>
                          </a:solidFill>
                          <a:latin typeface="Arial"/>
                        </a:defRPr>
                      </a:lvl1pPr>
                      <a:lvl2pPr marL="913943" algn="l" defTabSz="1827886" rtl="0" eaLnBrk="1" latinLnBrk="0" hangingPunct="1">
                        <a:defRPr sz="3598" kern="1200">
                          <a:solidFill>
                            <a:schemeClr val="dk1"/>
                          </a:solidFill>
                          <a:latin typeface="Arial"/>
                        </a:defRPr>
                      </a:lvl2pPr>
                      <a:lvl3pPr marL="1827886" algn="l" defTabSz="1827886" rtl="0" eaLnBrk="1" latinLnBrk="0" hangingPunct="1">
                        <a:defRPr sz="3598" kern="1200">
                          <a:solidFill>
                            <a:schemeClr val="dk1"/>
                          </a:solidFill>
                          <a:latin typeface="Arial"/>
                        </a:defRPr>
                      </a:lvl3pPr>
                      <a:lvl4pPr marL="2741828" algn="l" defTabSz="1827886" rtl="0" eaLnBrk="1" latinLnBrk="0" hangingPunct="1">
                        <a:defRPr sz="3598" kern="1200">
                          <a:solidFill>
                            <a:schemeClr val="dk1"/>
                          </a:solidFill>
                          <a:latin typeface="Arial"/>
                        </a:defRPr>
                      </a:lvl4pPr>
                      <a:lvl5pPr marL="3655771" algn="l" defTabSz="1827886" rtl="0" eaLnBrk="1" latinLnBrk="0" hangingPunct="1">
                        <a:defRPr sz="3598" kern="1200">
                          <a:solidFill>
                            <a:schemeClr val="dk1"/>
                          </a:solidFill>
                          <a:latin typeface="Arial"/>
                        </a:defRPr>
                      </a:lvl5pPr>
                      <a:lvl6pPr marL="4569714" algn="l" defTabSz="1827886" rtl="0" eaLnBrk="1" latinLnBrk="0" hangingPunct="1">
                        <a:defRPr sz="3598" kern="1200">
                          <a:solidFill>
                            <a:schemeClr val="dk1"/>
                          </a:solidFill>
                          <a:latin typeface="Arial"/>
                        </a:defRPr>
                      </a:lvl6pPr>
                      <a:lvl7pPr marL="5483657" algn="l" defTabSz="1827886" rtl="0" eaLnBrk="1" latinLnBrk="0" hangingPunct="1">
                        <a:defRPr sz="3598" kern="1200">
                          <a:solidFill>
                            <a:schemeClr val="dk1"/>
                          </a:solidFill>
                          <a:latin typeface="Arial"/>
                        </a:defRPr>
                      </a:lvl7pPr>
                      <a:lvl8pPr marL="6397600" algn="l" defTabSz="1827886" rtl="0" eaLnBrk="1" latinLnBrk="0" hangingPunct="1">
                        <a:defRPr sz="3598" kern="1200">
                          <a:solidFill>
                            <a:schemeClr val="dk1"/>
                          </a:solidFill>
                          <a:latin typeface="Arial"/>
                        </a:defRPr>
                      </a:lvl8pPr>
                      <a:lvl9pPr marL="7311542" algn="l" defTabSz="1827886" rtl="0" eaLnBrk="1" latinLnBrk="0" hangingPunct="1">
                        <a:defRPr sz="3598" kern="1200">
                          <a:solidFill>
                            <a:schemeClr val="dk1"/>
                          </a:solidFill>
                          <a:latin typeface="Arial"/>
                        </a:defRPr>
                      </a:lvl9pPr>
                    </a:lstStyle>
                    <a:p>
                      <a:pPr algn="r"/>
                      <a:r>
                        <a:rPr lang="en-GB" sz="1600" b="1" dirty="0">
                          <a:solidFill>
                            <a:srgbClr val="000000"/>
                          </a:solidFill>
                        </a:rPr>
                        <a:t>22.3 (3.1%)</a:t>
                      </a:r>
                    </a:p>
                  </a:txBody>
                  <a:tcPr marL="45720" marR="45720" marT="22860" marB="2286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FAD2E">
                        <a:tint val="40000"/>
                      </a:srgbClr>
                    </a:solidFill>
                  </a:tcPr>
                </a:tc>
                <a:extLst>
                  <a:ext uri="{0D108BD9-81ED-4DB2-BD59-A6C34878D82A}">
                    <a16:rowId xmlns:a16="http://schemas.microsoft.com/office/drawing/2014/main" val="2017074994"/>
                  </a:ext>
                </a:extLst>
              </a:tr>
            </a:tbl>
          </a:graphicData>
        </a:graphic>
      </p:graphicFrame>
      <p:grpSp>
        <p:nvGrpSpPr>
          <p:cNvPr id="11" name="Group 10">
            <a:extLst>
              <a:ext uri="{FF2B5EF4-FFF2-40B4-BE49-F238E27FC236}">
                <a16:creationId xmlns:a16="http://schemas.microsoft.com/office/drawing/2014/main" id="{8D1EF4C5-5D47-81C7-7C0A-DC2A2CB08345}"/>
              </a:ext>
            </a:extLst>
          </p:cNvPr>
          <p:cNvGrpSpPr>
            <a:grpSpLocks noGrp="1" noUngrp="1" noRot="1" noChangeAspect="1" noMove="1" noResize="1"/>
          </p:cNvGrpSpPr>
          <p:nvPr/>
        </p:nvGrpSpPr>
        <p:grpSpPr>
          <a:xfrm>
            <a:off x="1778295" y="1159893"/>
            <a:ext cx="9385250" cy="3061861"/>
            <a:chOff x="1801790" y="914859"/>
            <a:chExt cx="9721641" cy="3171606"/>
          </a:xfrm>
        </p:grpSpPr>
        <p:pic>
          <p:nvPicPr>
            <p:cNvPr id="14" name="Picture 13" descr="A screenshot of a map&#10;&#10;Description automatically generated">
              <a:extLst>
                <a:ext uri="{FF2B5EF4-FFF2-40B4-BE49-F238E27FC236}">
                  <a16:creationId xmlns:a16="http://schemas.microsoft.com/office/drawing/2014/main" id="{684AEE4F-8783-7774-F5E8-58D9AA28BABE}"/>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t="3390" b="92649"/>
            <a:stretch/>
          </p:blipFill>
          <p:spPr>
            <a:xfrm>
              <a:off x="1801791" y="914859"/>
              <a:ext cx="9721640" cy="385039"/>
            </a:xfrm>
            <a:prstGeom prst="rect">
              <a:avLst/>
            </a:prstGeom>
          </p:spPr>
        </p:pic>
        <p:pic>
          <p:nvPicPr>
            <p:cNvPr id="19" name="Picture 18" descr="A screenshot of a map&#10;&#10;Description automatically generated">
              <a:extLst>
                <a:ext uri="{FF2B5EF4-FFF2-40B4-BE49-F238E27FC236}">
                  <a16:creationId xmlns:a16="http://schemas.microsoft.com/office/drawing/2014/main" id="{1C991F19-B18C-BC0A-48A2-F8ACE359B9F8}"/>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t="35648" b="35927"/>
            <a:stretch/>
          </p:blipFill>
          <p:spPr>
            <a:xfrm>
              <a:off x="1801790" y="1322999"/>
              <a:ext cx="9721640" cy="2763466"/>
            </a:xfrm>
            <a:prstGeom prst="rect">
              <a:avLst/>
            </a:prstGeom>
          </p:spPr>
        </p:pic>
      </p:grpSp>
      <p:sp>
        <p:nvSpPr>
          <p:cNvPr id="21" name="Rectangle 20">
            <a:extLst>
              <a:ext uri="{FF2B5EF4-FFF2-40B4-BE49-F238E27FC236}">
                <a16:creationId xmlns:a16="http://schemas.microsoft.com/office/drawing/2014/main" id="{2B7AD48E-6A1E-9D42-288C-7E000C27235E}"/>
              </a:ext>
            </a:extLst>
          </p:cNvPr>
          <p:cNvSpPr>
            <a:spLocks noGrp="1" noRot="1" noMove="1" noResize="1" noEditPoints="1" noAdjustHandles="1" noChangeArrowheads="1" noChangeShapeType="1"/>
          </p:cNvSpPr>
          <p:nvPr/>
        </p:nvSpPr>
        <p:spPr>
          <a:xfrm>
            <a:off x="8171602" y="5610396"/>
            <a:ext cx="3817628" cy="424732"/>
          </a:xfrm>
          <a:prstGeom prst="rect">
            <a:avLst/>
          </a:prstGeom>
        </p:spPr>
        <p:txBody>
          <a:bodyPr wrap="square">
            <a:spAutoFit/>
          </a:bodyPr>
          <a:lstStyle/>
          <a:p>
            <a:pPr defTabSz="228600">
              <a:lnSpc>
                <a:spcPct val="90000"/>
              </a:lnSpc>
              <a:spcBef>
                <a:spcPct val="20000"/>
              </a:spcBef>
              <a:spcAft>
                <a:spcPts val="600"/>
              </a:spcAft>
            </a:pPr>
            <a:r>
              <a:rPr lang="en-GB" sz="1200" dirty="0">
                <a:solidFill>
                  <a:srgbClr val="E7E6E6">
                    <a:lumMod val="50000"/>
                  </a:srgbClr>
                </a:solidFill>
                <a:latin typeface="Arial" panose="020B0604020202020204" pitchFamily="34" charset="0"/>
                <a:cs typeface="Arial" panose="020B0604020202020204" pitchFamily="34" charset="0"/>
              </a:rPr>
              <a:t>* Production, construction, approved &amp; planned OWFs</a:t>
            </a:r>
          </a:p>
        </p:txBody>
      </p:sp>
      <p:sp>
        <p:nvSpPr>
          <p:cNvPr id="22" name="TextBox 21">
            <a:extLst>
              <a:ext uri="{FF2B5EF4-FFF2-40B4-BE49-F238E27FC236}">
                <a16:creationId xmlns:a16="http://schemas.microsoft.com/office/drawing/2014/main" id="{1434E970-127A-A6C9-3B5D-7467D49F8D06}"/>
              </a:ext>
            </a:extLst>
          </p:cNvPr>
          <p:cNvSpPr txBox="1">
            <a:spLocks noGrp="1" noRot="1" noMove="1" noResize="1" noEditPoints="1" noAdjustHandles="1" noChangeArrowheads="1" noChangeShapeType="1"/>
          </p:cNvSpPr>
          <p:nvPr/>
        </p:nvSpPr>
        <p:spPr>
          <a:xfrm>
            <a:off x="1028456" y="1302006"/>
            <a:ext cx="1138872" cy="527050"/>
          </a:xfrm>
          <a:prstGeom prst="rect">
            <a:avLst/>
          </a:prstGeom>
          <a:noFill/>
        </p:spPr>
        <p:txBody>
          <a:bodyPr wrap="square" lIns="0" tIns="0" rIns="0" bIns="0" rtlCol="0">
            <a:noAutofit/>
          </a:bodyPr>
          <a:lstStyle/>
          <a:p>
            <a:pPr algn="r" defTabSz="228600"/>
            <a:r>
              <a:rPr lang="en-GB" sz="1600" b="1" dirty="0">
                <a:solidFill>
                  <a:srgbClr val="FF0000"/>
                </a:solidFill>
                <a:latin typeface="Arial Black" panose="020B0A04020102020204" pitchFamily="34" charset="0"/>
              </a:rPr>
              <a:t>OWFs</a:t>
            </a:r>
            <a:endParaRPr lang="en-GB" sz="900" b="1" dirty="0">
              <a:solidFill>
                <a:srgbClr val="FF0000"/>
              </a:solidFill>
              <a:latin typeface="Arial Black" panose="020B0A04020102020204" pitchFamily="34" charset="0"/>
            </a:endParaRPr>
          </a:p>
        </p:txBody>
      </p:sp>
      <p:sp>
        <p:nvSpPr>
          <p:cNvPr id="23" name="Rectangle 22">
            <a:extLst>
              <a:ext uri="{FF2B5EF4-FFF2-40B4-BE49-F238E27FC236}">
                <a16:creationId xmlns:a16="http://schemas.microsoft.com/office/drawing/2014/main" id="{1195F045-8BB5-4032-61DC-44251232F517}"/>
              </a:ext>
            </a:extLst>
          </p:cNvPr>
          <p:cNvSpPr>
            <a:spLocks noGrp="1" noRot="1" noMove="1" noResize="1" noEditPoints="1" noAdjustHandles="1" noChangeArrowheads="1" noChangeShapeType="1"/>
          </p:cNvSpPr>
          <p:nvPr/>
        </p:nvSpPr>
        <p:spPr>
          <a:xfrm>
            <a:off x="1178189" y="1345751"/>
            <a:ext cx="301949" cy="170932"/>
          </a:xfrm>
          <a:prstGeom prst="rect">
            <a:avLst/>
          </a:prstGeom>
          <a:solidFill>
            <a:srgbClr val="EF898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algn="ctr" defTabSz="228600">
              <a:lnSpc>
                <a:spcPct val="90000"/>
              </a:lnSpc>
            </a:pPr>
            <a:endParaRPr lang="en-GB" sz="900" dirty="0">
              <a:solidFill>
                <a:prstClr val="white"/>
              </a:solidFill>
              <a:latin typeface="Cambria"/>
            </a:endParaRPr>
          </a:p>
        </p:txBody>
      </p:sp>
      <p:sp>
        <p:nvSpPr>
          <p:cNvPr id="24" name="Rectangle 23">
            <a:extLst>
              <a:ext uri="{FF2B5EF4-FFF2-40B4-BE49-F238E27FC236}">
                <a16:creationId xmlns:a16="http://schemas.microsoft.com/office/drawing/2014/main" id="{0C6C6679-9587-4A78-4821-56EE27886E73}"/>
              </a:ext>
            </a:extLst>
          </p:cNvPr>
          <p:cNvSpPr>
            <a:spLocks noGrp="1" noRot="1" noMove="1" noResize="1" noEditPoints="1" noAdjustHandles="1" noChangeArrowheads="1" noChangeShapeType="1"/>
          </p:cNvSpPr>
          <p:nvPr/>
        </p:nvSpPr>
        <p:spPr>
          <a:xfrm>
            <a:off x="7869653" y="5613872"/>
            <a:ext cx="301949" cy="170932"/>
          </a:xfrm>
          <a:prstGeom prst="rect">
            <a:avLst/>
          </a:prstGeom>
          <a:solidFill>
            <a:srgbClr val="EF898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000" tIns="23400" rIns="45000" bIns="23400" rtlCol="0" anchor="ctr"/>
          <a:lstStyle/>
          <a:p>
            <a:pPr algn="ctr" defTabSz="228600">
              <a:lnSpc>
                <a:spcPct val="90000"/>
              </a:lnSpc>
            </a:pPr>
            <a:endParaRPr lang="en-GB" sz="900" dirty="0">
              <a:solidFill>
                <a:prstClr val="white"/>
              </a:solidFill>
              <a:latin typeface="Cambria"/>
            </a:endParaRPr>
          </a:p>
        </p:txBody>
      </p:sp>
    </p:spTree>
    <p:extLst>
      <p:ext uri="{BB962C8B-B14F-4D97-AF65-F5344CB8AC3E}">
        <p14:creationId xmlns:p14="http://schemas.microsoft.com/office/powerpoint/2010/main" val="566985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6FA4AFE1-C409-BEFE-BCEE-D00AF9278C49}"/>
              </a:ext>
            </a:extLst>
          </p:cNvPr>
          <p:cNvGrpSpPr>
            <a:grpSpLocks noGrp="1" noUngrp="1" noRot="1" noMove="1" noResize="1"/>
          </p:cNvGrpSpPr>
          <p:nvPr/>
        </p:nvGrpSpPr>
        <p:grpSpPr>
          <a:xfrm>
            <a:off x="7864492" y="2229533"/>
            <a:ext cx="420593" cy="2174982"/>
            <a:chOff x="16943179" y="4195858"/>
            <a:chExt cx="841186" cy="4349964"/>
          </a:xfrm>
        </p:grpSpPr>
        <p:sp>
          <p:nvSpPr>
            <p:cNvPr id="102" name="Arrow: Right 101">
              <a:extLst>
                <a:ext uri="{FF2B5EF4-FFF2-40B4-BE49-F238E27FC236}">
                  <a16:creationId xmlns:a16="http://schemas.microsoft.com/office/drawing/2014/main" id="{D9BC429A-A77A-9517-25EC-A8F86571BD95}"/>
                </a:ext>
              </a:extLst>
            </p:cNvPr>
            <p:cNvSpPr>
              <a:spLocks noGrp="1" noRot="1" noMove="1" noResize="1" noEditPoints="1" noAdjustHandles="1" noChangeArrowheads="1" noChangeShapeType="1"/>
            </p:cNvSpPr>
            <p:nvPr/>
          </p:nvSpPr>
          <p:spPr>
            <a:xfrm>
              <a:off x="17158789" y="6129604"/>
              <a:ext cx="625576" cy="470412"/>
            </a:xfrm>
            <a:prstGeom prst="rightArrow">
              <a:avLst>
                <a:gd name="adj1" fmla="val 50000"/>
                <a:gd name="adj2" fmla="val 60625"/>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103" name="Rectangle 102">
              <a:extLst>
                <a:ext uri="{FF2B5EF4-FFF2-40B4-BE49-F238E27FC236}">
                  <a16:creationId xmlns:a16="http://schemas.microsoft.com/office/drawing/2014/main" id="{F9B07042-400A-03AE-210B-C4D8989A399E}"/>
                </a:ext>
              </a:extLst>
            </p:cNvPr>
            <p:cNvSpPr>
              <a:spLocks noGrp="1" noRot="1" noMove="1" noResize="1" noEditPoints="1" noAdjustHandles="1" noChangeArrowheads="1" noChangeShapeType="1"/>
            </p:cNvSpPr>
            <p:nvPr/>
          </p:nvSpPr>
          <p:spPr>
            <a:xfrm>
              <a:off x="16943179" y="4195858"/>
              <a:ext cx="215609" cy="4349964"/>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grpSp>
      <p:pic>
        <p:nvPicPr>
          <p:cNvPr id="5" name="Picture 4"/>
          <p:cNvPicPr>
            <a:picLocks noGrp="1" noRot="1" noChangeAspect="1" noMove="1" noResize="1" noEditPoints="1" noAdjustHandles="1" noChangeArrowheads="1" noChangeShapeType="1" noCrop="1"/>
          </p:cNvPicPr>
          <p:nvPr/>
        </p:nvPicPr>
        <p:blipFill>
          <a:blip r:embed="rId3"/>
          <a:stretch>
            <a:fillRect/>
          </a:stretch>
        </p:blipFill>
        <p:spPr>
          <a:xfrm>
            <a:off x="2352004" y="6029486"/>
            <a:ext cx="701250" cy="540000"/>
          </a:xfrm>
          <a:prstGeom prst="rect">
            <a:avLst/>
          </a:prstGeom>
        </p:spPr>
      </p:pic>
      <p:pic>
        <p:nvPicPr>
          <p:cNvPr id="7" name="Picture 6"/>
          <p:cNvPicPr>
            <a:picLocks noGrp="1" noRot="1" noChangeAspect="1" noMove="1" noResize="1" noEditPoints="1" noAdjustHandles="1" noChangeArrowheads="1" noChangeShapeType="1" noCrop="1"/>
          </p:cNvPicPr>
          <p:nvPr/>
        </p:nvPicPr>
        <p:blipFill>
          <a:blip r:embed="rId4"/>
          <a:stretch>
            <a:fillRect/>
          </a:stretch>
        </p:blipFill>
        <p:spPr>
          <a:xfrm>
            <a:off x="3099247" y="6029486"/>
            <a:ext cx="1035134" cy="540000"/>
          </a:xfrm>
          <a:prstGeom prst="rect">
            <a:avLst/>
          </a:prstGeom>
        </p:spPr>
      </p:pic>
      <p:pic>
        <p:nvPicPr>
          <p:cNvPr id="8" name="Picture 7"/>
          <p:cNvPicPr>
            <a:picLocks noGrp="1" noRot="1" noChangeAspect="1" noMove="1" noResize="1" noEditPoints="1" noAdjustHandles="1" noChangeArrowheads="1" noChangeShapeType="1" noCrop="1"/>
          </p:cNvPicPr>
          <p:nvPr/>
        </p:nvPicPr>
        <p:blipFill>
          <a:blip r:embed="rId5"/>
          <a:stretch>
            <a:fillRect/>
          </a:stretch>
        </p:blipFill>
        <p:spPr>
          <a:xfrm>
            <a:off x="4218624" y="6029486"/>
            <a:ext cx="432431" cy="540000"/>
          </a:xfrm>
          <a:prstGeom prst="rect">
            <a:avLst/>
          </a:prstGeom>
        </p:spPr>
      </p:pic>
      <p:pic>
        <p:nvPicPr>
          <p:cNvPr id="9" name="Picture 8"/>
          <p:cNvPicPr>
            <a:picLocks noGrp="1" noRot="1" noChangeAspect="1" noMove="1" noResize="1" noEditPoints="1" noAdjustHandles="1" noChangeArrowheads="1" noChangeShapeType="1" noCrop="1"/>
          </p:cNvPicPr>
          <p:nvPr/>
        </p:nvPicPr>
        <p:blipFill>
          <a:blip r:embed="rId6"/>
          <a:stretch>
            <a:fillRect/>
          </a:stretch>
        </p:blipFill>
        <p:spPr>
          <a:xfrm>
            <a:off x="6132778" y="6030000"/>
            <a:ext cx="1319434" cy="540000"/>
          </a:xfrm>
          <a:prstGeom prst="rect">
            <a:avLst/>
          </a:prstGeom>
        </p:spPr>
      </p:pic>
      <p:pic>
        <p:nvPicPr>
          <p:cNvPr id="10" name="Picture 9"/>
          <p:cNvPicPr>
            <a:picLocks noGrp="1" noRot="1" noChangeAspect="1" noMove="1" noResize="1" noEditPoints="1" noAdjustHandles="1" noChangeArrowheads="1" noChangeShapeType="1" noCrop="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noGrp="1" noRot="1" noMove="1" noResize="1" noEditPoints="1" noAdjustHandles="1" noChangeArrowheads="1" noChangeShapeType="1"/>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SeabirdPreyMapper tool</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Grp="1" noRot="1" noChangeAspect="1" noMove="1" noResize="1" noEditPoints="1" noAdjustHandles="1" noChangeArrowheads="1" noChangeShapeType="1" noCrop="1"/>
          </p:cNvPicPr>
          <p:nvPr/>
        </p:nvPicPr>
        <p:blipFill>
          <a:blip r:embed="rId8"/>
          <a:stretch>
            <a:fillRect/>
          </a:stretch>
        </p:blipFill>
        <p:spPr>
          <a:xfrm>
            <a:off x="11043719" y="82117"/>
            <a:ext cx="1035131" cy="780329"/>
          </a:xfrm>
          <a:prstGeom prst="rect">
            <a:avLst/>
          </a:prstGeom>
        </p:spPr>
      </p:pic>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pSp>
        <p:nvGrpSpPr>
          <p:cNvPr id="96" name="Group 95">
            <a:extLst>
              <a:ext uri="{FF2B5EF4-FFF2-40B4-BE49-F238E27FC236}">
                <a16:creationId xmlns:a16="http://schemas.microsoft.com/office/drawing/2014/main" id="{2D4E201B-3C8C-565B-DBE4-4C48006713B5}"/>
              </a:ext>
            </a:extLst>
          </p:cNvPr>
          <p:cNvGrpSpPr>
            <a:grpSpLocks noGrp="1" noUngrp="1" noRot="1" noMove="1" noResize="1"/>
          </p:cNvGrpSpPr>
          <p:nvPr/>
        </p:nvGrpSpPr>
        <p:grpSpPr>
          <a:xfrm>
            <a:off x="2635553" y="1068281"/>
            <a:ext cx="3745871" cy="4341479"/>
            <a:chOff x="5279378" y="1939322"/>
            <a:chExt cx="7491742" cy="8682958"/>
          </a:xfrm>
        </p:grpSpPr>
        <p:sp>
          <p:nvSpPr>
            <p:cNvPr id="64" name="Rectangle: Rounded Corners 63">
              <a:extLst>
                <a:ext uri="{FF2B5EF4-FFF2-40B4-BE49-F238E27FC236}">
                  <a16:creationId xmlns:a16="http://schemas.microsoft.com/office/drawing/2014/main" id="{3822FC75-F665-63A0-20D0-5F43B0E1CC88}"/>
                </a:ext>
              </a:extLst>
            </p:cNvPr>
            <p:cNvSpPr>
              <a:spLocks noGrp="1" noRot="1" noMove="1" noResize="1" noEditPoints="1" noAdjustHandles="1" noChangeArrowheads="1" noChangeShapeType="1"/>
            </p:cNvSpPr>
            <p:nvPr/>
          </p:nvSpPr>
          <p:spPr>
            <a:xfrm>
              <a:off x="5279378" y="1939322"/>
              <a:ext cx="7491742" cy="8682958"/>
            </a:xfrm>
            <a:prstGeom prst="roundRect">
              <a:avLst/>
            </a:prstGeom>
            <a:solidFill>
              <a:srgbClr val="F8B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pic>
          <p:nvPicPr>
            <p:cNvPr id="18" name="Picture 17">
              <a:extLst>
                <a:ext uri="{FF2B5EF4-FFF2-40B4-BE49-F238E27FC236}">
                  <a16:creationId xmlns:a16="http://schemas.microsoft.com/office/drawing/2014/main" id="{5AF2C699-64A0-F30D-6567-EE5144BE63FF}"/>
                </a:ext>
              </a:extLst>
            </p:cNvPr>
            <p:cNvPicPr preferRelativeResize="0">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31655" t="51447" r="31185" b="43259"/>
            <a:stretch/>
          </p:blipFill>
          <p:spPr>
            <a:xfrm rot="16200000">
              <a:off x="2318534" y="5815268"/>
              <a:ext cx="7590173" cy="934355"/>
            </a:xfrm>
            <a:prstGeom prst="rect">
              <a:avLst/>
            </a:prstGeom>
          </p:spPr>
        </p:pic>
        <p:sp>
          <p:nvSpPr>
            <p:cNvPr id="24" name="Rectangle 23">
              <a:extLst>
                <a:ext uri="{FF2B5EF4-FFF2-40B4-BE49-F238E27FC236}">
                  <a16:creationId xmlns:a16="http://schemas.microsoft.com/office/drawing/2014/main" id="{1C2F4E62-8413-C4DD-B5D4-2EF6BE9EA54B}"/>
                </a:ext>
              </a:extLst>
            </p:cNvPr>
            <p:cNvSpPr>
              <a:spLocks noGrp="1" noRot="1" noMove="1" noResize="1" noEditPoints="1" noAdjustHandles="1" noChangeArrowheads="1" noChangeShapeType="1"/>
            </p:cNvSpPr>
            <p:nvPr/>
          </p:nvSpPr>
          <p:spPr>
            <a:xfrm>
              <a:off x="6100158" y="2118640"/>
              <a:ext cx="6109168" cy="627864"/>
            </a:xfrm>
            <a:prstGeom prst="rect">
              <a:avLst/>
            </a:prstGeom>
          </p:spPr>
          <p:txBody>
            <a:bodyPr wrap="square">
              <a:spAutoFit/>
            </a:bodyPr>
            <a:lstStyle/>
            <a:p>
              <a:pPr algn="ctr" defTabSz="228600">
                <a:lnSpc>
                  <a:spcPct val="90000"/>
                </a:lnSpc>
                <a:spcBef>
                  <a:spcPct val="20000"/>
                </a:spcBef>
                <a:spcAft>
                  <a:spcPts val="600"/>
                </a:spcAft>
              </a:pPr>
              <a:r>
                <a:rPr lang="en-GB" sz="1600" b="1" dirty="0">
                  <a:solidFill>
                    <a:srgbClr val="575756">
                      <a:lumMod val="75000"/>
                    </a:srgbClr>
                  </a:solidFill>
                  <a:latin typeface="Arial" panose="020B0604020202020204" pitchFamily="34" charset="0"/>
                  <a:cs typeface="Arial" panose="020B0604020202020204" pitchFamily="34" charset="0"/>
                </a:rPr>
                <a:t>User inputs spatial polygons</a:t>
              </a:r>
              <a:endParaRPr lang="en-GB" sz="1600" b="1" dirty="0">
                <a:solidFill>
                  <a:srgbClr val="575756"/>
                </a:solidFill>
                <a:latin typeface="Arial" panose="020B0604020202020204"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ACFADE16-217F-03B3-B246-87096CAAD747}"/>
                </a:ext>
              </a:extLst>
            </p:cNvPr>
            <p:cNvGrpSpPr>
              <a:grpSpLocks noGrp="1" noUngrp="1" noRot="1" noMove="1" noResize="1"/>
            </p:cNvGrpSpPr>
            <p:nvPr/>
          </p:nvGrpSpPr>
          <p:grpSpPr>
            <a:xfrm>
              <a:off x="6414156" y="6533209"/>
              <a:ext cx="4747320" cy="3544323"/>
              <a:chOff x="13509926" y="4005743"/>
              <a:chExt cx="4747320" cy="3544323"/>
            </a:xfrm>
          </p:grpSpPr>
          <p:grpSp>
            <p:nvGrpSpPr>
              <p:cNvPr id="30" name="Group 29">
                <a:extLst>
                  <a:ext uri="{FF2B5EF4-FFF2-40B4-BE49-F238E27FC236}">
                    <a16:creationId xmlns:a16="http://schemas.microsoft.com/office/drawing/2014/main" id="{D343E9E2-0874-F684-DD02-286ABAD563F9}"/>
                  </a:ext>
                </a:extLst>
              </p:cNvPr>
              <p:cNvGrpSpPr>
                <a:grpSpLocks noGrp="1" noUngrp="1" noRot="1" noMove="1" noResize="1"/>
              </p:cNvGrpSpPr>
              <p:nvPr/>
            </p:nvGrpSpPr>
            <p:grpSpPr>
              <a:xfrm>
                <a:off x="13509926" y="4005743"/>
                <a:ext cx="4747320" cy="3544323"/>
                <a:chOff x="12529450" y="4095195"/>
                <a:chExt cx="4747320" cy="3544323"/>
              </a:xfrm>
            </p:grpSpPr>
            <p:pic>
              <p:nvPicPr>
                <p:cNvPr id="19" name="Picture 18">
                  <a:extLst>
                    <a:ext uri="{FF2B5EF4-FFF2-40B4-BE49-F238E27FC236}">
                      <a16:creationId xmlns:a16="http://schemas.microsoft.com/office/drawing/2014/main" id="{CD9CC4AD-4792-F6D7-8975-F07000878D1A}"/>
                    </a:ext>
                  </a:extLst>
                </p:cNvPr>
                <p:cNvPicPr preferRelativeResize="0">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31655" t="57677" r="31185" b="3985"/>
                <a:stretch/>
              </p:blipFill>
              <p:spPr>
                <a:xfrm>
                  <a:off x="13185976" y="4095195"/>
                  <a:ext cx="4090794" cy="3544323"/>
                </a:xfrm>
                <a:prstGeom prst="rect">
                  <a:avLst/>
                </a:prstGeom>
              </p:spPr>
            </p:pic>
            <p:sp>
              <p:nvSpPr>
                <p:cNvPr id="28" name="Rectangle 27">
                  <a:extLst>
                    <a:ext uri="{FF2B5EF4-FFF2-40B4-BE49-F238E27FC236}">
                      <a16:creationId xmlns:a16="http://schemas.microsoft.com/office/drawing/2014/main" id="{A8C7A065-BD03-547E-C974-D47A2ACAA647}"/>
                    </a:ext>
                  </a:extLst>
                </p:cNvPr>
                <p:cNvSpPr>
                  <a:spLocks noGrp="1" noRot="1" noMove="1" noResize="1" noEditPoints="1" noAdjustHandles="1" noChangeArrowheads="1" noChangeShapeType="1"/>
                </p:cNvSpPr>
                <p:nvPr/>
              </p:nvSpPr>
              <p:spPr>
                <a:xfrm>
                  <a:off x="12529450" y="4095195"/>
                  <a:ext cx="827854" cy="572464"/>
                </a:xfrm>
                <a:prstGeom prst="rect">
                  <a:avLst/>
                </a:prstGeom>
              </p:spPr>
              <p:txBody>
                <a:bodyPr wrap="square">
                  <a:spAutoFit/>
                </a:bodyPr>
                <a:lstStyle/>
                <a:p>
                  <a:pPr defTabSz="228600">
                    <a:lnSpc>
                      <a:spcPct val="90000"/>
                    </a:lnSpc>
                    <a:spcBef>
                      <a:spcPct val="20000"/>
                    </a:spcBef>
                    <a:spcAft>
                      <a:spcPts val="600"/>
                    </a:spcAft>
                  </a:pPr>
                  <a:r>
                    <a:rPr lang="en-GB" sz="1400" b="1" dirty="0">
                      <a:solidFill>
                        <a:srgbClr val="575756">
                          <a:lumMod val="75000"/>
                        </a:srgbClr>
                      </a:solidFill>
                      <a:latin typeface="Arial" panose="020B0604020202020204" pitchFamily="34" charset="0"/>
                      <a:cs typeface="Arial" panose="020B0604020202020204" pitchFamily="34" charset="0"/>
                    </a:rPr>
                    <a:t>B)</a:t>
                  </a:r>
                  <a:endParaRPr lang="en-GB" b="1" dirty="0">
                    <a:solidFill>
                      <a:srgbClr val="575756"/>
                    </a:solidFill>
                    <a:latin typeface="Arial" panose="020B0604020202020204" pitchFamily="34" charset="0"/>
                    <a:cs typeface="Arial" panose="020B0604020202020204" pitchFamily="34" charset="0"/>
                  </a:endParaRPr>
                </a:p>
              </p:txBody>
            </p:sp>
          </p:grpSp>
          <p:sp>
            <p:nvSpPr>
              <p:cNvPr id="34" name="Flowchart: Card 33">
                <a:extLst>
                  <a:ext uri="{FF2B5EF4-FFF2-40B4-BE49-F238E27FC236}">
                    <a16:creationId xmlns:a16="http://schemas.microsoft.com/office/drawing/2014/main" id="{28906912-0B36-1476-9841-1D13AADC0B06}"/>
                  </a:ext>
                </a:extLst>
              </p:cNvPr>
              <p:cNvSpPr>
                <a:spLocks noGrp="1" noRot="1" noMove="1" noResize="1" noEditPoints="1" noAdjustHandles="1" noChangeArrowheads="1" noChangeShapeType="1"/>
              </p:cNvSpPr>
              <p:nvPr/>
            </p:nvSpPr>
            <p:spPr>
              <a:xfrm>
                <a:off x="16106288" y="5918972"/>
                <a:ext cx="277237" cy="281939"/>
              </a:xfrm>
              <a:prstGeom prst="flowChartPunchedCard">
                <a:avLst/>
              </a:prstGeom>
              <a:solidFill>
                <a:srgbClr val="C00000">
                  <a:alpha val="5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35" name="Rectangle: Diagonal Corners Snipped 34">
                <a:extLst>
                  <a:ext uri="{FF2B5EF4-FFF2-40B4-BE49-F238E27FC236}">
                    <a16:creationId xmlns:a16="http://schemas.microsoft.com/office/drawing/2014/main" id="{F236058B-A3BD-9A61-AB21-AAA62A9579C9}"/>
                  </a:ext>
                </a:extLst>
              </p:cNvPr>
              <p:cNvSpPr>
                <a:spLocks noGrp="1" noRot="1" noMove="1" noResize="1" noEditPoints="1" noAdjustHandles="1" noChangeArrowheads="1" noChangeShapeType="1"/>
              </p:cNvSpPr>
              <p:nvPr/>
            </p:nvSpPr>
            <p:spPr>
              <a:xfrm>
                <a:off x="16491303" y="6352426"/>
                <a:ext cx="651953" cy="502920"/>
              </a:xfrm>
              <a:prstGeom prst="snip2DiagRect">
                <a:avLst/>
              </a:prstGeom>
              <a:solidFill>
                <a:srgbClr val="C00000">
                  <a:alpha val="5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38" name="Parallelogram 37">
                <a:extLst>
                  <a:ext uri="{FF2B5EF4-FFF2-40B4-BE49-F238E27FC236}">
                    <a16:creationId xmlns:a16="http://schemas.microsoft.com/office/drawing/2014/main" id="{E5EBD12B-D7BE-D3EA-FAD8-73607CEF98F6}"/>
                  </a:ext>
                </a:extLst>
              </p:cNvPr>
              <p:cNvSpPr>
                <a:spLocks noGrp="1" noRot="1" noMove="1" noResize="1" noEditPoints="1" noAdjustHandles="1" noChangeArrowheads="1" noChangeShapeType="1"/>
              </p:cNvSpPr>
              <p:nvPr/>
            </p:nvSpPr>
            <p:spPr>
              <a:xfrm>
                <a:off x="16607729" y="5918972"/>
                <a:ext cx="419099" cy="281897"/>
              </a:xfrm>
              <a:prstGeom prst="parallelogram">
                <a:avLst>
                  <a:gd name="adj" fmla="val 36966"/>
                </a:avLst>
              </a:prstGeom>
              <a:solidFill>
                <a:srgbClr val="C00000">
                  <a:alpha val="5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grpSp>
        <p:grpSp>
          <p:nvGrpSpPr>
            <p:cNvPr id="63" name="Group 62">
              <a:extLst>
                <a:ext uri="{FF2B5EF4-FFF2-40B4-BE49-F238E27FC236}">
                  <a16:creationId xmlns:a16="http://schemas.microsoft.com/office/drawing/2014/main" id="{32BBBFBE-E57B-E3CA-E18B-32B4A9779110}"/>
                </a:ext>
              </a:extLst>
            </p:cNvPr>
            <p:cNvGrpSpPr>
              <a:grpSpLocks noGrp="1" noUngrp="1" noRot="1" noMove="1" noResize="1"/>
            </p:cNvGrpSpPr>
            <p:nvPr/>
          </p:nvGrpSpPr>
          <p:grpSpPr>
            <a:xfrm>
              <a:off x="6414156" y="2848174"/>
              <a:ext cx="4768738" cy="3544323"/>
              <a:chOff x="7015157" y="4005743"/>
              <a:chExt cx="4768738" cy="3544323"/>
            </a:xfrm>
          </p:grpSpPr>
          <p:grpSp>
            <p:nvGrpSpPr>
              <p:cNvPr id="32" name="Group 31">
                <a:extLst>
                  <a:ext uri="{FF2B5EF4-FFF2-40B4-BE49-F238E27FC236}">
                    <a16:creationId xmlns:a16="http://schemas.microsoft.com/office/drawing/2014/main" id="{5B9D6E14-A146-2142-AC29-02ABD8F3CD4C}"/>
                  </a:ext>
                </a:extLst>
              </p:cNvPr>
              <p:cNvGrpSpPr>
                <a:grpSpLocks noGrp="1" noUngrp="1" noRot="1" noMove="1" noResize="1"/>
              </p:cNvGrpSpPr>
              <p:nvPr/>
            </p:nvGrpSpPr>
            <p:grpSpPr>
              <a:xfrm>
                <a:off x="7015157" y="4005743"/>
                <a:ext cx="4768738" cy="3544323"/>
                <a:chOff x="5513820" y="4095194"/>
                <a:chExt cx="4768738" cy="3544323"/>
              </a:xfrm>
            </p:grpSpPr>
            <p:sp>
              <p:nvSpPr>
                <p:cNvPr id="27" name="Rectangle 26">
                  <a:extLst>
                    <a:ext uri="{FF2B5EF4-FFF2-40B4-BE49-F238E27FC236}">
                      <a16:creationId xmlns:a16="http://schemas.microsoft.com/office/drawing/2014/main" id="{3186D148-CEB6-3821-F36D-2ABE551C0D5A}"/>
                    </a:ext>
                  </a:extLst>
                </p:cNvPr>
                <p:cNvSpPr>
                  <a:spLocks noGrp="1" noRot="1" noMove="1" noResize="1" noEditPoints="1" noAdjustHandles="1" noChangeArrowheads="1" noChangeShapeType="1"/>
                </p:cNvSpPr>
                <p:nvPr/>
              </p:nvSpPr>
              <p:spPr>
                <a:xfrm>
                  <a:off x="5513820" y="4095196"/>
                  <a:ext cx="827854" cy="572464"/>
                </a:xfrm>
                <a:prstGeom prst="rect">
                  <a:avLst/>
                </a:prstGeom>
              </p:spPr>
              <p:txBody>
                <a:bodyPr wrap="square">
                  <a:spAutoFit/>
                </a:bodyPr>
                <a:lstStyle/>
                <a:p>
                  <a:pPr defTabSz="228600">
                    <a:lnSpc>
                      <a:spcPct val="90000"/>
                    </a:lnSpc>
                    <a:spcBef>
                      <a:spcPct val="20000"/>
                    </a:spcBef>
                    <a:spcAft>
                      <a:spcPts val="600"/>
                    </a:spcAft>
                  </a:pPr>
                  <a:r>
                    <a:rPr lang="en-GB" sz="1400" b="1" dirty="0">
                      <a:solidFill>
                        <a:srgbClr val="575756">
                          <a:lumMod val="75000"/>
                        </a:srgbClr>
                      </a:solidFill>
                      <a:latin typeface="Arial" panose="020B0604020202020204" pitchFamily="34" charset="0"/>
                      <a:cs typeface="Arial" panose="020B0604020202020204" pitchFamily="34" charset="0"/>
                    </a:rPr>
                    <a:t>A)</a:t>
                  </a:r>
                  <a:endParaRPr lang="en-GB" b="1" dirty="0">
                    <a:solidFill>
                      <a:srgbClr val="575756"/>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04C1DA51-37C9-F009-9317-B16E427F2D38}"/>
                    </a:ext>
                  </a:extLst>
                </p:cNvPr>
                <p:cNvPicPr preferRelativeResize="0">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l="31655" t="57677" r="31185" b="3985"/>
                <a:stretch/>
              </p:blipFill>
              <p:spPr>
                <a:xfrm>
                  <a:off x="6191764" y="4095194"/>
                  <a:ext cx="4090794" cy="3544323"/>
                </a:xfrm>
                <a:prstGeom prst="rect">
                  <a:avLst/>
                </a:prstGeom>
              </p:spPr>
            </p:pic>
          </p:grpSp>
          <p:sp>
            <p:nvSpPr>
              <p:cNvPr id="33" name="Flowchart: Card 32">
                <a:extLst>
                  <a:ext uri="{FF2B5EF4-FFF2-40B4-BE49-F238E27FC236}">
                    <a16:creationId xmlns:a16="http://schemas.microsoft.com/office/drawing/2014/main" id="{6D15EE89-98AB-95B5-841A-DABC0AD66716}"/>
                  </a:ext>
                </a:extLst>
              </p:cNvPr>
              <p:cNvSpPr>
                <a:spLocks noGrp="1" noRot="1" noMove="1" noResize="1" noEditPoints="1" noAdjustHandles="1" noChangeArrowheads="1" noChangeShapeType="1"/>
              </p:cNvSpPr>
              <p:nvPr/>
            </p:nvSpPr>
            <p:spPr>
              <a:xfrm>
                <a:off x="10532059" y="4351638"/>
                <a:ext cx="277237" cy="281939"/>
              </a:xfrm>
              <a:prstGeom prst="flowChartPunchedCard">
                <a:avLst/>
              </a:prstGeom>
              <a:solidFill>
                <a:srgbClr val="C00000">
                  <a:alpha val="5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36" name="Rectangle: Diagonal Corners Snipped 35">
                <a:extLst>
                  <a:ext uri="{FF2B5EF4-FFF2-40B4-BE49-F238E27FC236}">
                    <a16:creationId xmlns:a16="http://schemas.microsoft.com/office/drawing/2014/main" id="{C5677425-3F4B-9D50-A5C0-FD919E481F63}"/>
                  </a:ext>
                </a:extLst>
              </p:cNvPr>
              <p:cNvSpPr>
                <a:spLocks noGrp="1" noRot="1" noMove="1" noResize="1" noEditPoints="1" noAdjustHandles="1" noChangeArrowheads="1" noChangeShapeType="1"/>
              </p:cNvSpPr>
              <p:nvPr/>
            </p:nvSpPr>
            <p:spPr>
              <a:xfrm>
                <a:off x="10818306" y="4774902"/>
                <a:ext cx="651953" cy="502920"/>
              </a:xfrm>
              <a:prstGeom prst="snip2DiagRect">
                <a:avLst/>
              </a:prstGeom>
              <a:solidFill>
                <a:srgbClr val="C00000">
                  <a:alpha val="5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39" name="Parallelogram 38">
                <a:extLst>
                  <a:ext uri="{FF2B5EF4-FFF2-40B4-BE49-F238E27FC236}">
                    <a16:creationId xmlns:a16="http://schemas.microsoft.com/office/drawing/2014/main" id="{AED048B7-CCB0-9EA6-A21D-AB38E8EDD51B}"/>
                  </a:ext>
                </a:extLst>
              </p:cNvPr>
              <p:cNvSpPr>
                <a:spLocks noGrp="1" noRot="1" noMove="1" noResize="1" noEditPoints="1" noAdjustHandles="1" noChangeArrowheads="1" noChangeShapeType="1"/>
              </p:cNvSpPr>
              <p:nvPr/>
            </p:nvSpPr>
            <p:spPr>
              <a:xfrm>
                <a:off x="11051160" y="5419395"/>
                <a:ext cx="419099" cy="281897"/>
              </a:xfrm>
              <a:prstGeom prst="parallelogram">
                <a:avLst>
                  <a:gd name="adj" fmla="val 36966"/>
                </a:avLst>
              </a:prstGeom>
              <a:solidFill>
                <a:srgbClr val="C00000">
                  <a:alpha val="50000"/>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grpSp>
      </p:grpSp>
      <p:grpSp>
        <p:nvGrpSpPr>
          <p:cNvPr id="68" name="Group 67">
            <a:extLst>
              <a:ext uri="{FF2B5EF4-FFF2-40B4-BE49-F238E27FC236}">
                <a16:creationId xmlns:a16="http://schemas.microsoft.com/office/drawing/2014/main" id="{448FD156-252B-8F34-1FF6-8DA17C002AC7}"/>
              </a:ext>
            </a:extLst>
          </p:cNvPr>
          <p:cNvGrpSpPr>
            <a:grpSpLocks noGrp="1" noUngrp="1" noRot="1" noChangeAspect="1" noMove="1" noResize="1"/>
          </p:cNvGrpSpPr>
          <p:nvPr/>
        </p:nvGrpSpPr>
        <p:grpSpPr>
          <a:xfrm>
            <a:off x="478280" y="1535358"/>
            <a:ext cx="2157274" cy="3428318"/>
            <a:chOff x="852460" y="2677502"/>
            <a:chExt cx="3834279" cy="6093398"/>
          </a:xfrm>
        </p:grpSpPr>
        <p:sp>
          <p:nvSpPr>
            <p:cNvPr id="65" name="Rectangle: Rounded Corners 64">
              <a:extLst>
                <a:ext uri="{FF2B5EF4-FFF2-40B4-BE49-F238E27FC236}">
                  <a16:creationId xmlns:a16="http://schemas.microsoft.com/office/drawing/2014/main" id="{F03A4053-CEA0-1F7B-D902-555E67E310FE}"/>
                </a:ext>
              </a:extLst>
            </p:cNvPr>
            <p:cNvSpPr>
              <a:spLocks noGrp="1" noRot="1" noMove="1" noResize="1" noEditPoints="1" noAdjustHandles="1" noChangeArrowheads="1" noChangeShapeType="1"/>
            </p:cNvSpPr>
            <p:nvPr/>
          </p:nvSpPr>
          <p:spPr>
            <a:xfrm>
              <a:off x="852460" y="2677502"/>
              <a:ext cx="2984894" cy="6093398"/>
            </a:xfrm>
            <a:prstGeom prst="roundRect">
              <a:avLst/>
            </a:prstGeom>
            <a:solidFill>
              <a:srgbClr val="5E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grpSp>
          <p:nvGrpSpPr>
            <p:cNvPr id="57" name="Group 56">
              <a:extLst>
                <a:ext uri="{FF2B5EF4-FFF2-40B4-BE49-F238E27FC236}">
                  <a16:creationId xmlns:a16="http://schemas.microsoft.com/office/drawing/2014/main" id="{A403CD98-A930-459D-0F85-14FF3E49669E}"/>
                </a:ext>
              </a:extLst>
            </p:cNvPr>
            <p:cNvGrpSpPr>
              <a:grpSpLocks noGrp="1" noUngrp="1" noRot="1" noMove="1" noResize="1"/>
            </p:cNvGrpSpPr>
            <p:nvPr/>
          </p:nvGrpSpPr>
          <p:grpSpPr>
            <a:xfrm>
              <a:off x="988169" y="2858427"/>
              <a:ext cx="2713476" cy="5557056"/>
              <a:chOff x="841542" y="4470101"/>
              <a:chExt cx="2713476" cy="5557056"/>
            </a:xfrm>
          </p:grpSpPr>
          <p:grpSp>
            <p:nvGrpSpPr>
              <p:cNvPr id="55" name="Group 54">
                <a:extLst>
                  <a:ext uri="{FF2B5EF4-FFF2-40B4-BE49-F238E27FC236}">
                    <a16:creationId xmlns:a16="http://schemas.microsoft.com/office/drawing/2014/main" id="{287E4493-3179-3257-BAD9-CAD8DDD06E6D}"/>
                  </a:ext>
                </a:extLst>
              </p:cNvPr>
              <p:cNvGrpSpPr>
                <a:grpSpLocks noGrp="1" noUngrp="1" noRot="1" noMove="1" noResize="1"/>
              </p:cNvGrpSpPr>
              <p:nvPr/>
            </p:nvGrpSpPr>
            <p:grpSpPr>
              <a:xfrm>
                <a:off x="1266248" y="5072974"/>
                <a:ext cx="1864065" cy="4954183"/>
                <a:chOff x="549968" y="2811310"/>
                <a:chExt cx="1864065" cy="4954183"/>
              </a:xfrm>
            </p:grpSpPr>
            <p:pic>
              <p:nvPicPr>
                <p:cNvPr id="51" name="Content Placeholder 8">
                  <a:extLst>
                    <a:ext uri="{FF2B5EF4-FFF2-40B4-BE49-F238E27FC236}">
                      <a16:creationId xmlns:a16="http://schemas.microsoft.com/office/drawing/2014/main" id="{4DFD22E6-C067-CCD0-409C-A19FE1A737D5}"/>
                    </a:ext>
                  </a:extLst>
                </p:cNvPr>
                <p:cNvPicPr preferRelativeResize="0">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24495" t="13037" r="17421" b="-253"/>
                <a:stretch/>
              </p:blipFill>
              <p:spPr>
                <a:xfrm>
                  <a:off x="550920" y="5873132"/>
                  <a:ext cx="1862160" cy="1892361"/>
                </a:xfrm>
                <a:prstGeom prst="ellipse">
                  <a:avLst/>
                </a:prstGeom>
                <a:ln w="139700">
                  <a:solidFill>
                    <a:srgbClr val="F8BA74"/>
                  </a:solidFill>
                </a:ln>
              </p:spPr>
            </p:pic>
            <p:pic>
              <p:nvPicPr>
                <p:cNvPr id="48" name="Content Placeholder 8" descr="A bird standing on a rock&#10;&#10;Description automatically generated">
                  <a:extLst>
                    <a:ext uri="{FF2B5EF4-FFF2-40B4-BE49-F238E27FC236}">
                      <a16:creationId xmlns:a16="http://schemas.microsoft.com/office/drawing/2014/main" id="{9CCA411F-29AA-87A8-AC24-A82C67A8E24C}"/>
                    </a:ext>
                  </a:extLst>
                </p:cNvPr>
                <p:cNvPicPr preferRelativeResize="0">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l="12870" t="30" r="30835" b="-30"/>
                <a:stretch/>
              </p:blipFill>
              <p:spPr>
                <a:xfrm>
                  <a:off x="549968" y="4365081"/>
                  <a:ext cx="1864065" cy="1892361"/>
                </a:xfrm>
                <a:prstGeom prst="ellipse">
                  <a:avLst/>
                </a:prstGeom>
                <a:ln w="76200">
                  <a:solidFill>
                    <a:schemeClr val="accent6">
                      <a:lumMod val="60000"/>
                      <a:lumOff val="40000"/>
                    </a:schemeClr>
                  </a:solidFill>
                </a:ln>
              </p:spPr>
            </p:pic>
            <p:pic>
              <p:nvPicPr>
                <p:cNvPr id="49" name="Content Placeholder 8">
                  <a:extLst>
                    <a:ext uri="{FF2B5EF4-FFF2-40B4-BE49-F238E27FC236}">
                      <a16:creationId xmlns:a16="http://schemas.microsoft.com/office/drawing/2014/main" id="{BC929851-1EDA-8126-A8B8-5E78ADCD9ADE}"/>
                    </a:ext>
                  </a:extLst>
                </p:cNvPr>
                <p:cNvPicPr preferRelativeResize="0">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rcRect l="16649" r="16649"/>
                <a:stretch/>
              </p:blipFill>
              <p:spPr>
                <a:xfrm>
                  <a:off x="549968" y="2811310"/>
                  <a:ext cx="1864065" cy="1864065"/>
                </a:xfrm>
                <a:prstGeom prst="ellipse">
                  <a:avLst/>
                </a:prstGeom>
                <a:ln w="76200">
                  <a:solidFill>
                    <a:schemeClr val="accent6">
                      <a:lumMod val="60000"/>
                      <a:lumOff val="40000"/>
                    </a:schemeClr>
                  </a:solidFill>
                </a:ln>
              </p:spPr>
            </p:pic>
          </p:grpSp>
          <p:sp>
            <p:nvSpPr>
              <p:cNvPr id="56" name="Rectangle 55">
                <a:extLst>
                  <a:ext uri="{FF2B5EF4-FFF2-40B4-BE49-F238E27FC236}">
                    <a16:creationId xmlns:a16="http://schemas.microsoft.com/office/drawing/2014/main" id="{96F54D9F-A1EC-E79A-8B51-D6D75E66BF50}"/>
                  </a:ext>
                </a:extLst>
              </p:cNvPr>
              <p:cNvSpPr>
                <a:spLocks noGrp="1" noRot="1" noMove="1" noResize="1" noEditPoints="1" noAdjustHandles="1" noChangeArrowheads="1" noChangeShapeType="1"/>
              </p:cNvSpPr>
              <p:nvPr/>
            </p:nvSpPr>
            <p:spPr>
              <a:xfrm>
                <a:off x="841542" y="4470101"/>
                <a:ext cx="2713476" cy="508741"/>
              </a:xfrm>
              <a:prstGeom prst="rect">
                <a:avLst/>
              </a:prstGeom>
            </p:spPr>
            <p:txBody>
              <a:bodyPr wrap="square">
                <a:spAutoFit/>
              </a:bodyPr>
              <a:lstStyle/>
              <a:p>
                <a:pPr algn="ctr" defTabSz="228600">
                  <a:lnSpc>
                    <a:spcPct val="90000"/>
                  </a:lnSpc>
                  <a:spcBef>
                    <a:spcPct val="20000"/>
                  </a:spcBef>
                  <a:spcAft>
                    <a:spcPts val="600"/>
                  </a:spcAft>
                </a:pPr>
                <a:r>
                  <a:rPr lang="en-GB" sz="1400" b="1" dirty="0">
                    <a:solidFill>
                      <a:srgbClr val="E7E6E6">
                        <a:lumMod val="25000"/>
                      </a:srgbClr>
                    </a:solidFill>
                    <a:latin typeface="Arial" panose="020B0604020202020204" pitchFamily="34" charset="0"/>
                    <a:cs typeface="Arial" panose="020B0604020202020204" pitchFamily="34" charset="0"/>
                  </a:rPr>
                  <a:t>Select species</a:t>
                </a:r>
              </a:p>
            </p:txBody>
          </p:sp>
        </p:grpSp>
        <p:sp>
          <p:nvSpPr>
            <p:cNvPr id="58" name="Arrow: Right 57">
              <a:extLst>
                <a:ext uri="{FF2B5EF4-FFF2-40B4-BE49-F238E27FC236}">
                  <a16:creationId xmlns:a16="http://schemas.microsoft.com/office/drawing/2014/main" id="{59B43D3F-FB0B-A723-1242-2FC85DD24F19}"/>
                </a:ext>
              </a:extLst>
            </p:cNvPr>
            <p:cNvSpPr>
              <a:spLocks noGrp="1" noRot="1" noMove="1" noResize="1" noEditPoints="1" noAdjustHandles="1" noChangeArrowheads="1" noChangeShapeType="1"/>
            </p:cNvSpPr>
            <p:nvPr/>
          </p:nvSpPr>
          <p:spPr>
            <a:xfrm>
              <a:off x="3487206" y="5318895"/>
              <a:ext cx="1199533" cy="717177"/>
            </a:xfrm>
            <a:prstGeom prst="rightArrow">
              <a:avLst>
                <a:gd name="adj1" fmla="val 50000"/>
                <a:gd name="adj2" fmla="val 60625"/>
              </a:avLst>
            </a:prstGeom>
            <a:solidFill>
              <a:srgbClr val="5E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grpSp>
      <p:grpSp>
        <p:nvGrpSpPr>
          <p:cNvPr id="95" name="Group 94">
            <a:extLst>
              <a:ext uri="{FF2B5EF4-FFF2-40B4-BE49-F238E27FC236}">
                <a16:creationId xmlns:a16="http://schemas.microsoft.com/office/drawing/2014/main" id="{4B4A8D8B-A454-DB7A-0955-9A18A8977560}"/>
              </a:ext>
            </a:extLst>
          </p:cNvPr>
          <p:cNvGrpSpPr>
            <a:grpSpLocks noGrp="1" noUngrp="1" noRot="1" noMove="1" noResize="1"/>
          </p:cNvGrpSpPr>
          <p:nvPr/>
        </p:nvGrpSpPr>
        <p:grpSpPr>
          <a:xfrm>
            <a:off x="6367106" y="1077889"/>
            <a:ext cx="4044302" cy="3786366"/>
            <a:chOff x="11857101" y="1959438"/>
            <a:chExt cx="8088604" cy="7572732"/>
          </a:xfrm>
        </p:grpSpPr>
        <p:sp>
          <p:nvSpPr>
            <p:cNvPr id="77" name="Arrow: Right 76">
              <a:extLst>
                <a:ext uri="{FF2B5EF4-FFF2-40B4-BE49-F238E27FC236}">
                  <a16:creationId xmlns:a16="http://schemas.microsoft.com/office/drawing/2014/main" id="{EB87605D-DDB2-4D17-9912-07892F635104}"/>
                </a:ext>
              </a:extLst>
            </p:cNvPr>
            <p:cNvSpPr>
              <a:spLocks noGrp="1" noRot="1" noMove="1" noResize="1" noEditPoints="1" noAdjustHandles="1" noChangeArrowheads="1" noChangeShapeType="1"/>
            </p:cNvSpPr>
            <p:nvPr/>
          </p:nvSpPr>
          <p:spPr>
            <a:xfrm>
              <a:off x="11862166" y="4120797"/>
              <a:ext cx="1199533" cy="717177"/>
            </a:xfrm>
            <a:prstGeom prst="rightArrow">
              <a:avLst>
                <a:gd name="adj1" fmla="val 50000"/>
                <a:gd name="adj2" fmla="val 60625"/>
              </a:avLst>
            </a:prstGeom>
            <a:solidFill>
              <a:srgbClr val="F8B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78" name="Arrow: Right 77">
              <a:extLst>
                <a:ext uri="{FF2B5EF4-FFF2-40B4-BE49-F238E27FC236}">
                  <a16:creationId xmlns:a16="http://schemas.microsoft.com/office/drawing/2014/main" id="{35CAD167-016C-BD13-1751-DC04AEBDC674}"/>
                </a:ext>
              </a:extLst>
            </p:cNvPr>
            <p:cNvSpPr>
              <a:spLocks noGrp="1" noRot="1" noMove="1" noResize="1" noEditPoints="1" noAdjustHandles="1" noChangeArrowheads="1" noChangeShapeType="1"/>
            </p:cNvSpPr>
            <p:nvPr/>
          </p:nvSpPr>
          <p:spPr>
            <a:xfrm>
              <a:off x="11857101" y="8022498"/>
              <a:ext cx="1199533" cy="717177"/>
            </a:xfrm>
            <a:prstGeom prst="rightArrow">
              <a:avLst>
                <a:gd name="adj1" fmla="val 50000"/>
                <a:gd name="adj2" fmla="val 60625"/>
              </a:avLst>
            </a:prstGeom>
            <a:solidFill>
              <a:srgbClr val="F8B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grpSp>
          <p:nvGrpSpPr>
            <p:cNvPr id="94" name="Group 93">
              <a:extLst>
                <a:ext uri="{FF2B5EF4-FFF2-40B4-BE49-F238E27FC236}">
                  <a16:creationId xmlns:a16="http://schemas.microsoft.com/office/drawing/2014/main" id="{00B98A61-1B54-BED0-0063-D64F17D0B855}"/>
                </a:ext>
              </a:extLst>
            </p:cNvPr>
            <p:cNvGrpSpPr>
              <a:grpSpLocks noGrp="1" noUngrp="1" noRot="1" noMove="1" noResize="1"/>
            </p:cNvGrpSpPr>
            <p:nvPr/>
          </p:nvGrpSpPr>
          <p:grpSpPr>
            <a:xfrm>
              <a:off x="13056634" y="1959438"/>
              <a:ext cx="6889071" cy="7572732"/>
              <a:chOff x="13056634" y="1959438"/>
              <a:chExt cx="6889071" cy="7572732"/>
            </a:xfrm>
          </p:grpSpPr>
          <p:sp>
            <p:nvSpPr>
              <p:cNvPr id="87" name="Rectangle 86">
                <a:extLst>
                  <a:ext uri="{FF2B5EF4-FFF2-40B4-BE49-F238E27FC236}">
                    <a16:creationId xmlns:a16="http://schemas.microsoft.com/office/drawing/2014/main" id="{A293BF36-E3C8-B028-A715-8712B7193617}"/>
                  </a:ext>
                </a:extLst>
              </p:cNvPr>
              <p:cNvSpPr>
                <a:spLocks/>
              </p:cNvSpPr>
              <p:nvPr/>
            </p:nvSpPr>
            <p:spPr>
              <a:xfrm>
                <a:off x="13425938" y="1959438"/>
                <a:ext cx="6109167" cy="1378840"/>
              </a:xfrm>
              <a:prstGeom prst="rect">
                <a:avLst/>
              </a:prstGeom>
            </p:spPr>
            <p:txBody>
              <a:bodyPr wrap="square">
                <a:spAutoFit/>
              </a:bodyPr>
              <a:lstStyle/>
              <a:p>
                <a:pPr algn="ctr" defTabSz="228600">
                  <a:lnSpc>
                    <a:spcPct val="90000"/>
                  </a:lnSpc>
                  <a:spcBef>
                    <a:spcPct val="20000"/>
                  </a:spcBef>
                  <a:spcAft>
                    <a:spcPts val="600"/>
                  </a:spcAft>
                </a:pPr>
                <a:r>
                  <a:rPr lang="en-GB" b="1" dirty="0">
                    <a:solidFill>
                      <a:srgbClr val="575756">
                        <a:lumMod val="75000"/>
                      </a:srgbClr>
                    </a:solidFill>
                    <a:latin typeface="Arial" panose="020B0604020202020204" pitchFamily="34" charset="0"/>
                    <a:cs typeface="Arial" panose="020B0604020202020204" pitchFamily="34" charset="0"/>
                  </a:rPr>
                  <a:t>Retrieve prey quantities</a:t>
                </a:r>
              </a:p>
              <a:p>
                <a:pPr algn="ctr" defTabSz="228600">
                  <a:lnSpc>
                    <a:spcPct val="90000"/>
                  </a:lnSpc>
                  <a:spcBef>
                    <a:spcPct val="20000"/>
                  </a:spcBef>
                  <a:spcAft>
                    <a:spcPts val="600"/>
                  </a:spcAft>
                </a:pPr>
                <a:r>
                  <a:rPr lang="en-GB" sz="1600" b="1" dirty="0">
                    <a:solidFill>
                      <a:srgbClr val="575756">
                        <a:lumMod val="75000"/>
                      </a:srgbClr>
                    </a:solidFill>
                    <a:latin typeface="Arial" panose="020B0604020202020204" pitchFamily="34" charset="0"/>
                    <a:cs typeface="Arial" panose="020B0604020202020204" pitchFamily="34" charset="0"/>
                  </a:rPr>
                  <a:t>(with uncertainty)</a:t>
                </a:r>
              </a:p>
            </p:txBody>
          </p:sp>
          <p:grpSp>
            <p:nvGrpSpPr>
              <p:cNvPr id="89" name="Group 88">
                <a:extLst>
                  <a:ext uri="{FF2B5EF4-FFF2-40B4-BE49-F238E27FC236}">
                    <a16:creationId xmlns:a16="http://schemas.microsoft.com/office/drawing/2014/main" id="{CBE7E6FF-DD97-6652-012E-D987FE6AB488}"/>
                  </a:ext>
                </a:extLst>
              </p:cNvPr>
              <p:cNvGrpSpPr>
                <a:grpSpLocks noGrp="1" noUngrp="1" noRot="1" noMove="1" noResize="1"/>
              </p:cNvGrpSpPr>
              <p:nvPr/>
            </p:nvGrpSpPr>
            <p:grpSpPr>
              <a:xfrm>
                <a:off x="13056634" y="3352958"/>
                <a:ext cx="6889071" cy="2256115"/>
                <a:chOff x="13030601" y="3154419"/>
                <a:chExt cx="6889071" cy="2256115"/>
              </a:xfrm>
            </p:grpSpPr>
            <p:sp>
              <p:nvSpPr>
                <p:cNvPr id="79" name="Rectangle: Rounded Corners 78">
                  <a:extLst>
                    <a:ext uri="{FF2B5EF4-FFF2-40B4-BE49-F238E27FC236}">
                      <a16:creationId xmlns:a16="http://schemas.microsoft.com/office/drawing/2014/main" id="{212F6F97-5217-31BA-9755-1225D2B2A428}"/>
                    </a:ext>
                  </a:extLst>
                </p:cNvPr>
                <p:cNvSpPr>
                  <a:spLocks noGrp="1" noRot="1" noMove="1" noResize="1" noEditPoints="1" noAdjustHandles="1" noChangeArrowheads="1" noChangeShapeType="1"/>
                </p:cNvSpPr>
                <p:nvPr/>
              </p:nvSpPr>
              <p:spPr>
                <a:xfrm>
                  <a:off x="13030601" y="3154419"/>
                  <a:ext cx="6889071" cy="2210061"/>
                </a:xfrm>
                <a:prstGeom prst="roundRect">
                  <a:avLst/>
                </a:prstGeom>
                <a:solidFill>
                  <a:srgbClr val="90D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88" name="Rectangle 87">
                  <a:extLst>
                    <a:ext uri="{FF2B5EF4-FFF2-40B4-BE49-F238E27FC236}">
                      <a16:creationId xmlns:a16="http://schemas.microsoft.com/office/drawing/2014/main" id="{9EF5F634-F0A4-23E9-370A-CEDB065EF4DC}"/>
                    </a:ext>
                  </a:extLst>
                </p:cNvPr>
                <p:cNvSpPr>
                  <a:spLocks noGrp="1" noRot="1" noMove="1" noResize="1" noEditPoints="1" noAdjustHandles="1" noChangeArrowheads="1" noChangeShapeType="1"/>
                </p:cNvSpPr>
                <p:nvPr/>
              </p:nvSpPr>
              <p:spPr>
                <a:xfrm>
                  <a:off x="13433001" y="3643897"/>
                  <a:ext cx="6115369" cy="1766637"/>
                </a:xfrm>
                <a:prstGeom prst="rect">
                  <a:avLst/>
                </a:prstGeom>
              </p:spPr>
              <p:txBody>
                <a:bodyPr wrap="square">
                  <a:spAutoFit/>
                </a:bodyPr>
                <a:lstStyle/>
                <a:p>
                  <a:pPr defTabSz="228600">
                    <a:lnSpc>
                      <a:spcPct val="90000"/>
                    </a:lnSpc>
                    <a:spcBef>
                      <a:spcPct val="20000"/>
                    </a:spcBef>
                    <a:spcAft>
                      <a:spcPts val="600"/>
                    </a:spcAft>
                  </a:pPr>
                  <a:r>
                    <a:rPr lang="en-GB" sz="1600" b="1" dirty="0">
                      <a:solidFill>
                        <a:srgbClr val="575756">
                          <a:lumMod val="75000"/>
                        </a:srgbClr>
                      </a:solidFill>
                      <a:latin typeface="Arial" panose="020B0604020202020204" pitchFamily="34" charset="0"/>
                      <a:cs typeface="Arial" panose="020B0604020202020204" pitchFamily="34" charset="0"/>
                    </a:rPr>
                    <a:t>Scenario A                   </a:t>
                  </a:r>
                  <a:r>
                    <a:rPr lang="en-GB" sz="1600" dirty="0">
                      <a:solidFill>
                        <a:srgbClr val="575756">
                          <a:lumMod val="75000"/>
                        </a:srgbClr>
                      </a:solidFill>
                      <a:latin typeface="Arial" panose="020B0604020202020204" pitchFamily="34" charset="0"/>
                      <a:cs typeface="Arial" panose="020B0604020202020204" pitchFamily="34" charset="0"/>
                    </a:rPr>
                    <a:t>Kittiwake</a:t>
                  </a:r>
                </a:p>
                <a:p>
                  <a:pPr defTabSz="228600">
                    <a:lnSpc>
                      <a:spcPct val="90000"/>
                    </a:lnSpc>
                    <a:spcBef>
                      <a:spcPct val="20000"/>
                    </a:spcBef>
                    <a:spcAft>
                      <a:spcPts val="600"/>
                    </a:spcAft>
                  </a:pPr>
                  <a:r>
                    <a:rPr lang="en-GB" sz="1600" b="1" dirty="0">
                      <a:solidFill>
                        <a:srgbClr val="C00000"/>
                      </a:solidFill>
                      <a:latin typeface="Arial" panose="020B0604020202020204" pitchFamily="34" charset="0"/>
                      <a:cs typeface="Arial" panose="020B0604020202020204" pitchFamily="34" charset="0"/>
                    </a:rPr>
                    <a:t>20 tonnes </a:t>
                  </a:r>
                  <a:r>
                    <a:rPr lang="en-GB" sz="1600" dirty="0">
                      <a:solidFill>
                        <a:srgbClr val="575756">
                          <a:lumMod val="75000"/>
                        </a:srgbClr>
                      </a:solidFill>
                      <a:latin typeface="Arial" panose="020B0604020202020204" pitchFamily="34" charset="0"/>
                      <a:cs typeface="Arial" panose="020B0604020202020204" pitchFamily="34" charset="0"/>
                    </a:rPr>
                    <a:t>of prey (</a:t>
                  </a:r>
                  <a:r>
                    <a:rPr lang="en-GB" sz="1600" b="1" dirty="0">
                      <a:solidFill>
                        <a:srgbClr val="575756">
                          <a:lumMod val="75000"/>
                        </a:srgbClr>
                      </a:solidFill>
                      <a:latin typeface="Arial" panose="020B0604020202020204" pitchFamily="34" charset="0"/>
                      <a:cs typeface="Arial" panose="020B0604020202020204" pitchFamily="34" charset="0"/>
                    </a:rPr>
                    <a:t>0.82%</a:t>
                  </a:r>
                  <a:r>
                    <a:rPr lang="en-GB" sz="1600" dirty="0">
                      <a:solidFill>
                        <a:srgbClr val="575756">
                          <a:lumMod val="75000"/>
                        </a:srgbClr>
                      </a:solidFill>
                      <a:latin typeface="Arial" panose="020B0604020202020204" pitchFamily="34" charset="0"/>
                      <a:cs typeface="Arial" panose="020B0604020202020204" pitchFamily="34" charset="0"/>
                    </a:rPr>
                    <a:t>)</a:t>
                  </a:r>
                </a:p>
              </p:txBody>
            </p:sp>
          </p:grpSp>
          <p:grpSp>
            <p:nvGrpSpPr>
              <p:cNvPr id="90" name="Group 89">
                <a:extLst>
                  <a:ext uri="{FF2B5EF4-FFF2-40B4-BE49-F238E27FC236}">
                    <a16:creationId xmlns:a16="http://schemas.microsoft.com/office/drawing/2014/main" id="{986D2982-599F-7BFE-AF8C-BC26E9B251E9}"/>
                  </a:ext>
                </a:extLst>
              </p:cNvPr>
              <p:cNvGrpSpPr>
                <a:grpSpLocks noGrp="1" noUngrp="1" noRot="1" noMove="1" noResize="1"/>
              </p:cNvGrpSpPr>
              <p:nvPr/>
            </p:nvGrpSpPr>
            <p:grpSpPr>
              <a:xfrm>
                <a:off x="13056634" y="7276055"/>
                <a:ext cx="6889071" cy="2256115"/>
                <a:chOff x="13030601" y="3154419"/>
                <a:chExt cx="6889071" cy="2256115"/>
              </a:xfrm>
            </p:grpSpPr>
            <p:sp>
              <p:nvSpPr>
                <p:cNvPr id="91" name="Rectangle: Rounded Corners 90">
                  <a:extLst>
                    <a:ext uri="{FF2B5EF4-FFF2-40B4-BE49-F238E27FC236}">
                      <a16:creationId xmlns:a16="http://schemas.microsoft.com/office/drawing/2014/main" id="{268996E6-A0C9-5C40-C846-C50C732D0459}"/>
                    </a:ext>
                  </a:extLst>
                </p:cNvPr>
                <p:cNvSpPr>
                  <a:spLocks noGrp="1" noRot="1" noMove="1" noResize="1" noEditPoints="1" noAdjustHandles="1" noChangeArrowheads="1" noChangeShapeType="1"/>
                </p:cNvSpPr>
                <p:nvPr/>
              </p:nvSpPr>
              <p:spPr>
                <a:xfrm>
                  <a:off x="13030601" y="3154419"/>
                  <a:ext cx="6889071" cy="2210061"/>
                </a:xfrm>
                <a:prstGeom prst="roundRect">
                  <a:avLst/>
                </a:prstGeom>
                <a:solidFill>
                  <a:srgbClr val="90D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92" name="Rectangle 91">
                  <a:extLst>
                    <a:ext uri="{FF2B5EF4-FFF2-40B4-BE49-F238E27FC236}">
                      <a16:creationId xmlns:a16="http://schemas.microsoft.com/office/drawing/2014/main" id="{35158532-6E81-D4A2-8D15-6AD83B06CB34}"/>
                    </a:ext>
                  </a:extLst>
                </p:cNvPr>
                <p:cNvSpPr>
                  <a:spLocks noGrp="1" noRot="1" noMove="1" noResize="1" noEditPoints="1" noAdjustHandles="1" noChangeArrowheads="1" noChangeShapeType="1"/>
                </p:cNvSpPr>
                <p:nvPr/>
              </p:nvSpPr>
              <p:spPr>
                <a:xfrm>
                  <a:off x="13433001" y="3643897"/>
                  <a:ext cx="6115369" cy="1766637"/>
                </a:xfrm>
                <a:prstGeom prst="rect">
                  <a:avLst/>
                </a:prstGeom>
              </p:spPr>
              <p:txBody>
                <a:bodyPr wrap="square">
                  <a:spAutoFit/>
                </a:bodyPr>
                <a:lstStyle/>
                <a:p>
                  <a:pPr defTabSz="228600">
                    <a:lnSpc>
                      <a:spcPct val="90000"/>
                    </a:lnSpc>
                    <a:spcBef>
                      <a:spcPct val="20000"/>
                    </a:spcBef>
                    <a:spcAft>
                      <a:spcPts val="600"/>
                    </a:spcAft>
                  </a:pPr>
                  <a:r>
                    <a:rPr lang="en-GB" sz="1600" b="1" dirty="0">
                      <a:solidFill>
                        <a:srgbClr val="575756">
                          <a:lumMod val="75000"/>
                        </a:srgbClr>
                      </a:solidFill>
                      <a:latin typeface="Arial" panose="020B0604020202020204" pitchFamily="34" charset="0"/>
                      <a:cs typeface="Arial" panose="020B0604020202020204" pitchFamily="34" charset="0"/>
                    </a:rPr>
                    <a:t>Scenario B                   </a:t>
                  </a:r>
                  <a:r>
                    <a:rPr lang="en-GB" sz="1600" dirty="0">
                      <a:solidFill>
                        <a:srgbClr val="575756">
                          <a:lumMod val="75000"/>
                        </a:srgbClr>
                      </a:solidFill>
                      <a:latin typeface="Arial" panose="020B0604020202020204" pitchFamily="34" charset="0"/>
                      <a:cs typeface="Arial" panose="020B0604020202020204" pitchFamily="34" charset="0"/>
                    </a:rPr>
                    <a:t>Kittiwake</a:t>
                  </a:r>
                </a:p>
                <a:p>
                  <a:pPr defTabSz="228600">
                    <a:lnSpc>
                      <a:spcPct val="90000"/>
                    </a:lnSpc>
                    <a:spcBef>
                      <a:spcPct val="20000"/>
                    </a:spcBef>
                    <a:spcAft>
                      <a:spcPts val="600"/>
                    </a:spcAft>
                  </a:pPr>
                  <a:r>
                    <a:rPr lang="en-GB" sz="1600" b="1" dirty="0">
                      <a:solidFill>
                        <a:srgbClr val="C00000"/>
                      </a:solidFill>
                      <a:latin typeface="Arial" panose="020B0604020202020204" pitchFamily="34" charset="0"/>
                      <a:cs typeface="Arial" panose="020B0604020202020204" pitchFamily="34" charset="0"/>
                    </a:rPr>
                    <a:t>50 tonnes </a:t>
                  </a:r>
                  <a:r>
                    <a:rPr lang="en-GB" sz="1600" dirty="0">
                      <a:solidFill>
                        <a:srgbClr val="575756">
                          <a:lumMod val="75000"/>
                        </a:srgbClr>
                      </a:solidFill>
                      <a:latin typeface="Arial" panose="020B0604020202020204" pitchFamily="34" charset="0"/>
                      <a:cs typeface="Arial" panose="020B0604020202020204" pitchFamily="34" charset="0"/>
                    </a:rPr>
                    <a:t>of prey (</a:t>
                  </a:r>
                  <a:r>
                    <a:rPr lang="en-GB" sz="1600" b="1" dirty="0">
                      <a:solidFill>
                        <a:srgbClr val="575756">
                          <a:lumMod val="75000"/>
                        </a:srgbClr>
                      </a:solidFill>
                      <a:latin typeface="Arial" panose="020B0604020202020204" pitchFamily="34" charset="0"/>
                      <a:cs typeface="Arial" panose="020B0604020202020204" pitchFamily="34" charset="0"/>
                    </a:rPr>
                    <a:t>2%</a:t>
                  </a:r>
                  <a:r>
                    <a:rPr lang="en-GB" sz="1600" dirty="0">
                      <a:solidFill>
                        <a:srgbClr val="575756">
                          <a:lumMod val="75000"/>
                        </a:srgbClr>
                      </a:solidFill>
                      <a:latin typeface="Arial" panose="020B0604020202020204" pitchFamily="34" charset="0"/>
                      <a:cs typeface="Arial" panose="020B0604020202020204" pitchFamily="34" charset="0"/>
                    </a:rPr>
                    <a:t>)</a:t>
                  </a:r>
                </a:p>
              </p:txBody>
            </p:sp>
          </p:grpSp>
        </p:grpSp>
      </p:grpSp>
      <p:grpSp>
        <p:nvGrpSpPr>
          <p:cNvPr id="101" name="Group 100">
            <a:extLst>
              <a:ext uri="{FF2B5EF4-FFF2-40B4-BE49-F238E27FC236}">
                <a16:creationId xmlns:a16="http://schemas.microsoft.com/office/drawing/2014/main" id="{48F273E3-83E7-8DEA-56D2-DFD649ADD84F}"/>
              </a:ext>
            </a:extLst>
          </p:cNvPr>
          <p:cNvGrpSpPr>
            <a:grpSpLocks noGrp="1" noUngrp="1" noRot="1" noMove="1" noResize="1"/>
          </p:cNvGrpSpPr>
          <p:nvPr/>
        </p:nvGrpSpPr>
        <p:grpSpPr>
          <a:xfrm rot="10800000">
            <a:off x="8285087" y="2995645"/>
            <a:ext cx="3444536" cy="636727"/>
            <a:chOff x="14900809" y="9987024"/>
            <a:chExt cx="6889071" cy="1273454"/>
          </a:xfrm>
        </p:grpSpPr>
        <p:sp>
          <p:nvSpPr>
            <p:cNvPr id="98" name="Rectangle: Rounded Corners 97">
              <a:extLst>
                <a:ext uri="{FF2B5EF4-FFF2-40B4-BE49-F238E27FC236}">
                  <a16:creationId xmlns:a16="http://schemas.microsoft.com/office/drawing/2014/main" id="{D2BD813F-1804-5642-BA83-23745281E902}"/>
                </a:ext>
              </a:extLst>
            </p:cNvPr>
            <p:cNvSpPr>
              <a:spLocks noGrp="1" noRot="1" noMove="1" noResize="1" noEditPoints="1" noAdjustHandles="1" noChangeArrowheads="1" noChangeShapeType="1"/>
            </p:cNvSpPr>
            <p:nvPr/>
          </p:nvSpPr>
          <p:spPr>
            <a:xfrm>
              <a:off x="14900809" y="9987024"/>
              <a:ext cx="6889071" cy="1273454"/>
            </a:xfrm>
            <a:prstGeom prst="roundRect">
              <a:avLst/>
            </a:prstGeom>
            <a:solidFill>
              <a:srgbClr val="F8B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GB" sz="900">
                <a:solidFill>
                  <a:prstClr val="white"/>
                </a:solidFill>
                <a:latin typeface="Cambria"/>
              </a:endParaRPr>
            </a:p>
          </p:txBody>
        </p:sp>
        <p:sp>
          <p:nvSpPr>
            <p:cNvPr id="99" name="Rectangle 98">
              <a:extLst>
                <a:ext uri="{FF2B5EF4-FFF2-40B4-BE49-F238E27FC236}">
                  <a16:creationId xmlns:a16="http://schemas.microsoft.com/office/drawing/2014/main" id="{B4108569-C137-20FA-500E-7A33B1458E50}"/>
                </a:ext>
              </a:extLst>
            </p:cNvPr>
            <p:cNvSpPr>
              <a:spLocks noGrp="1" noRot="1" noMove="1" noResize="1" noEditPoints="1" noAdjustHandles="1" noChangeArrowheads="1" noChangeShapeType="1"/>
            </p:cNvSpPr>
            <p:nvPr/>
          </p:nvSpPr>
          <p:spPr>
            <a:xfrm rot="10800000">
              <a:off x="15287661" y="10263652"/>
              <a:ext cx="6115369" cy="627864"/>
            </a:xfrm>
            <a:prstGeom prst="rect">
              <a:avLst/>
            </a:prstGeom>
          </p:spPr>
          <p:txBody>
            <a:bodyPr wrap="square">
              <a:spAutoFit/>
            </a:bodyPr>
            <a:lstStyle/>
            <a:p>
              <a:pPr algn="ctr" defTabSz="228600">
                <a:lnSpc>
                  <a:spcPct val="90000"/>
                </a:lnSpc>
                <a:spcBef>
                  <a:spcPct val="20000"/>
                </a:spcBef>
                <a:spcAft>
                  <a:spcPts val="600"/>
                </a:spcAft>
              </a:pPr>
              <a:r>
                <a:rPr lang="en-GB" sz="1600" b="1" dirty="0">
                  <a:solidFill>
                    <a:srgbClr val="575756">
                      <a:lumMod val="75000"/>
                    </a:srgbClr>
                  </a:solidFill>
                  <a:latin typeface="Arial" panose="020B0604020202020204" pitchFamily="34" charset="0"/>
                  <a:cs typeface="Arial" panose="020B0604020202020204" pitchFamily="34" charset="0"/>
                </a:rPr>
                <a:t>Spatial planning decisions</a:t>
              </a:r>
              <a:endParaRPr lang="en-GB" sz="1600" dirty="0">
                <a:solidFill>
                  <a:srgbClr val="575756">
                    <a:lumMod val="75000"/>
                  </a:srgbClr>
                </a:solidFill>
                <a:latin typeface="Arial" panose="020B0604020202020204" pitchFamily="34" charset="0"/>
                <a:cs typeface="Arial" panose="020B0604020202020204" pitchFamily="34" charset="0"/>
              </a:endParaRPr>
            </a:p>
          </p:txBody>
        </p:sp>
      </p:grpSp>
      <p:sp>
        <p:nvSpPr>
          <p:cNvPr id="105" name="Rectangle 104">
            <a:extLst>
              <a:ext uri="{FF2B5EF4-FFF2-40B4-BE49-F238E27FC236}">
                <a16:creationId xmlns:a16="http://schemas.microsoft.com/office/drawing/2014/main" id="{924561EC-3F0B-3944-CA17-00C129FA6F97}"/>
              </a:ext>
            </a:extLst>
          </p:cNvPr>
          <p:cNvSpPr>
            <a:spLocks noGrp="1" noRot="1" noMove="1" noResize="1" noEditPoints="1" noAdjustHandles="1" noChangeArrowheads="1" noChangeShapeType="1"/>
          </p:cNvSpPr>
          <p:nvPr/>
        </p:nvSpPr>
        <p:spPr>
          <a:xfrm>
            <a:off x="9992350" y="5615595"/>
            <a:ext cx="1820749" cy="258532"/>
          </a:xfrm>
          <a:prstGeom prst="rect">
            <a:avLst/>
          </a:prstGeom>
        </p:spPr>
        <p:txBody>
          <a:bodyPr wrap="square">
            <a:spAutoFit/>
          </a:bodyPr>
          <a:lstStyle/>
          <a:p>
            <a:pPr defTabSz="228600">
              <a:lnSpc>
                <a:spcPct val="90000"/>
              </a:lnSpc>
              <a:spcBef>
                <a:spcPct val="20000"/>
              </a:spcBef>
              <a:spcAft>
                <a:spcPts val="600"/>
              </a:spcAft>
            </a:pPr>
            <a:r>
              <a:rPr lang="en-GB" sz="1200" b="1" dirty="0">
                <a:solidFill>
                  <a:srgbClr val="E7E6E6">
                    <a:lumMod val="50000"/>
                  </a:srgbClr>
                </a:solidFill>
                <a:latin typeface="Arial" panose="020B0604020202020204" pitchFamily="34" charset="0"/>
                <a:cs typeface="Arial" panose="020B0604020202020204" pitchFamily="34" charset="0"/>
              </a:rPr>
              <a:t>* </a:t>
            </a:r>
            <a:r>
              <a:rPr lang="en-GB" sz="1200" dirty="0">
                <a:solidFill>
                  <a:srgbClr val="E7E6E6">
                    <a:lumMod val="50000"/>
                  </a:srgbClr>
                </a:solidFill>
                <a:latin typeface="Arial" panose="020B0604020202020204" pitchFamily="34" charset="0"/>
                <a:cs typeface="Arial" panose="020B0604020202020204" pitchFamily="34" charset="0"/>
              </a:rPr>
              <a:t>Values illustrative only</a:t>
            </a:r>
          </a:p>
        </p:txBody>
      </p:sp>
    </p:spTree>
    <p:extLst>
      <p:ext uri="{BB962C8B-B14F-4D97-AF65-F5344CB8AC3E}">
        <p14:creationId xmlns:p14="http://schemas.microsoft.com/office/powerpoint/2010/main" val="125026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2004" y="6029486"/>
            <a:ext cx="701250" cy="540000"/>
          </a:xfrm>
          <a:prstGeom prst="rect">
            <a:avLst/>
          </a:prstGeom>
        </p:spPr>
      </p:pic>
      <p:pic>
        <p:nvPicPr>
          <p:cNvPr id="7" name="Picture 6"/>
          <p:cNvPicPr>
            <a:picLocks noChangeAspect="1"/>
          </p:cNvPicPr>
          <p:nvPr/>
        </p:nvPicPr>
        <p:blipFill>
          <a:blip r:embed="rId4"/>
          <a:stretch>
            <a:fillRect/>
          </a:stretch>
        </p:blipFill>
        <p:spPr>
          <a:xfrm>
            <a:off x="3099247" y="6029486"/>
            <a:ext cx="1035134" cy="540000"/>
          </a:xfrm>
          <a:prstGeom prst="rect">
            <a:avLst/>
          </a:prstGeom>
        </p:spPr>
      </p:pic>
      <p:pic>
        <p:nvPicPr>
          <p:cNvPr id="8" name="Picture 7"/>
          <p:cNvPicPr>
            <a:picLocks noChangeAspect="1"/>
          </p:cNvPicPr>
          <p:nvPr/>
        </p:nvPicPr>
        <p:blipFill>
          <a:blip r:embed="rId5"/>
          <a:stretch>
            <a:fillRect/>
          </a:stretch>
        </p:blipFill>
        <p:spPr>
          <a:xfrm>
            <a:off x="4218624" y="6029486"/>
            <a:ext cx="432431" cy="540000"/>
          </a:xfrm>
          <a:prstGeom prst="rect">
            <a:avLst/>
          </a:prstGeom>
        </p:spPr>
      </p:pic>
      <p:pic>
        <p:nvPicPr>
          <p:cNvPr id="9" name="Picture 8"/>
          <p:cNvPicPr>
            <a:picLocks noChangeAspect="1"/>
          </p:cNvPicPr>
          <p:nvPr/>
        </p:nvPicPr>
        <p:blipFill>
          <a:blip r:embed="rId6"/>
          <a:stretch>
            <a:fillRect/>
          </a:stretch>
        </p:blipFill>
        <p:spPr>
          <a:xfrm>
            <a:off x="6132778" y="6030000"/>
            <a:ext cx="1319434" cy="540000"/>
          </a:xfrm>
          <a:prstGeom prst="rect">
            <a:avLst/>
          </a:prstGeom>
        </p:spPr>
      </p:pic>
      <p:pic>
        <p:nvPicPr>
          <p:cNvPr id="10" name="Picture 9"/>
          <p:cNvPicPr>
            <a:picLocks noChangeAspect="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Summary</a:t>
            </a:r>
            <a:endParaRPr lang="en-GB" sz="3300" dirty="0">
              <a:solidFill>
                <a:srgbClr val="0282A4"/>
              </a:solidFill>
              <a:latin typeface="Cambria"/>
            </a:endParaRPr>
          </a:p>
        </p:txBody>
      </p:sp>
      <p:pic>
        <p:nvPicPr>
          <p:cNvPr id="13" name="Picture 12">
            <a:extLst>
              <a:ext uri="{FF2B5EF4-FFF2-40B4-BE49-F238E27FC236}">
                <a16:creationId xmlns:a16="http://schemas.microsoft.com/office/drawing/2014/main" id="{9E5FD311-6818-A307-E15F-93E565727379}"/>
              </a:ext>
            </a:extLst>
          </p:cNvPr>
          <p:cNvPicPr>
            <a:picLocks noChangeAspect="1"/>
          </p:cNvPicPr>
          <p:nvPr/>
        </p:nvPicPr>
        <p:blipFill>
          <a:blip r:embed="rId8"/>
          <a:stretch>
            <a:fillRect/>
          </a:stretch>
        </p:blipFill>
        <p:spPr>
          <a:xfrm>
            <a:off x="11043719" y="82117"/>
            <a:ext cx="1035131" cy="780329"/>
          </a:xfrm>
          <a:prstGeom prst="rect">
            <a:avLst/>
          </a:prstGeom>
        </p:spPr>
      </p:pic>
      <p:sp>
        <p:nvSpPr>
          <p:cNvPr id="2" name="Rectangle 1">
            <a:extLst>
              <a:ext uri="{FF2B5EF4-FFF2-40B4-BE49-F238E27FC236}">
                <a16:creationId xmlns:a16="http://schemas.microsoft.com/office/drawing/2014/main" id="{42D9F39D-CF94-AD54-62D7-5547287E433A}"/>
              </a:ext>
            </a:extLst>
          </p:cNvPr>
          <p:cNvSpPr/>
          <p:nvPr/>
        </p:nvSpPr>
        <p:spPr>
          <a:xfrm>
            <a:off x="414283" y="1185194"/>
            <a:ext cx="8210698" cy="4007251"/>
          </a:xfrm>
          <a:prstGeom prst="rect">
            <a:avLst/>
          </a:prstGeom>
        </p:spPr>
        <p:txBody>
          <a:bodyPr wrap="square">
            <a:spAutoFit/>
          </a:bodyPr>
          <a:lstStyle/>
          <a:p>
            <a:pPr defTabSz="228600">
              <a:lnSpc>
                <a:spcPct val="90000"/>
              </a:lnSpc>
              <a:spcBef>
                <a:spcPct val="20000"/>
              </a:spcBef>
              <a:spcAft>
                <a:spcPts val="600"/>
              </a:spcAft>
            </a:pPr>
            <a:r>
              <a:rPr lang="en-GB" sz="2000" dirty="0">
                <a:solidFill>
                  <a:srgbClr val="575756">
                    <a:lumMod val="75000"/>
                  </a:srgbClr>
                </a:solidFill>
                <a:latin typeface="Arial" panose="020B0604020202020204" pitchFamily="34" charset="0"/>
                <a:cs typeface="Arial" panose="020B0604020202020204" pitchFamily="34" charset="0"/>
              </a:rPr>
              <a:t>Estimating population prey consumption </a:t>
            </a:r>
          </a:p>
          <a:p>
            <a:pPr marL="285750" indent="-285750" defTabSz="228600">
              <a:lnSpc>
                <a:spcPct val="90000"/>
              </a:lnSpc>
              <a:spcBef>
                <a:spcPct val="20000"/>
              </a:spcBef>
              <a:spcAft>
                <a:spcPts val="600"/>
              </a:spcAft>
              <a:buFont typeface="Wingdings" panose="05000000000000000000" pitchFamily="2" charset="2"/>
              <a:buChar char="Ø"/>
            </a:pPr>
            <a:r>
              <a:rPr lang="en-GB" sz="2000" dirty="0">
                <a:solidFill>
                  <a:srgbClr val="575756">
                    <a:lumMod val="75000"/>
                  </a:srgbClr>
                </a:solidFill>
                <a:latin typeface="Arial" panose="020B0604020202020204" pitchFamily="34" charset="0"/>
                <a:cs typeface="Arial" panose="020B0604020202020204" pitchFamily="34" charset="0"/>
              </a:rPr>
              <a:t>Demographic, behavioural, diet, energetic, and population data</a:t>
            </a:r>
          </a:p>
          <a:p>
            <a:pPr defTabSz="228600">
              <a:lnSpc>
                <a:spcPct val="90000"/>
              </a:lnSpc>
              <a:spcBef>
                <a:spcPct val="20000"/>
              </a:spcBef>
              <a:spcAft>
                <a:spcPts val="600"/>
              </a:spcAft>
            </a:pPr>
            <a:r>
              <a:rPr lang="en-GB" sz="1200" b="1" dirty="0">
                <a:solidFill>
                  <a:srgbClr val="68B63C"/>
                </a:solidFill>
                <a:latin typeface="Arial" panose="020B0604020202020204" pitchFamily="34" charset="0"/>
                <a:cs typeface="Arial" panose="020B0604020202020204" pitchFamily="34" charset="0"/>
              </a:rPr>
              <a:t>Dataset to be published via </a:t>
            </a:r>
            <a:r>
              <a:rPr lang="fr-FR" sz="1200" b="1" dirty="0">
                <a:solidFill>
                  <a:srgbClr val="68B63C"/>
                </a:solidFill>
                <a:latin typeface="Arial" panose="020B0604020202020204" pitchFamily="34" charset="0"/>
                <a:cs typeface="Arial" panose="020B0604020202020204" pitchFamily="34" charset="0"/>
              </a:rPr>
              <a:t>Environmental Information Data Centre (EIDC)</a:t>
            </a:r>
            <a:endParaRPr lang="en-GB" sz="1200" b="1" dirty="0">
              <a:solidFill>
                <a:srgbClr val="68B63C"/>
              </a:solidFill>
              <a:latin typeface="Arial" panose="020B0604020202020204" pitchFamily="34" charset="0"/>
              <a:cs typeface="Arial" panose="020B0604020202020204" pitchFamily="34" charset="0"/>
            </a:endParaRPr>
          </a:p>
          <a:p>
            <a:pPr defTabSz="228600">
              <a:lnSpc>
                <a:spcPct val="90000"/>
              </a:lnSpc>
              <a:spcBef>
                <a:spcPct val="20000"/>
              </a:spcBef>
              <a:spcAft>
                <a:spcPts val="600"/>
              </a:spcAft>
            </a:pPr>
            <a:endParaRPr lang="en-GB" sz="2000" dirty="0">
              <a:solidFill>
                <a:srgbClr val="575756"/>
              </a:solidFill>
              <a:latin typeface="Arial" panose="020B0604020202020204" pitchFamily="34" charset="0"/>
              <a:cs typeface="Arial" panose="020B0604020202020204" pitchFamily="34" charset="0"/>
            </a:endParaRPr>
          </a:p>
          <a:p>
            <a:pPr defTabSz="228600">
              <a:lnSpc>
                <a:spcPct val="90000"/>
              </a:lnSpc>
              <a:spcBef>
                <a:spcPct val="20000"/>
              </a:spcBef>
              <a:spcAft>
                <a:spcPts val="600"/>
              </a:spcAft>
            </a:pPr>
            <a:r>
              <a:rPr lang="en-GB" sz="2000" b="1" dirty="0">
                <a:solidFill>
                  <a:srgbClr val="68B63C"/>
                </a:solidFill>
                <a:latin typeface="Arial" panose="020B0604020202020204" pitchFamily="34" charset="0"/>
                <a:cs typeface="Arial" panose="020B0604020202020204" pitchFamily="34" charset="0"/>
              </a:rPr>
              <a:t>SeabirdPreyMapper</a:t>
            </a:r>
            <a:r>
              <a:rPr lang="en-GB" sz="2000" dirty="0">
                <a:solidFill>
                  <a:srgbClr val="73A657">
                    <a:lumMod val="75000"/>
                  </a:srgbClr>
                </a:solidFill>
                <a:latin typeface="Arial" panose="020B0604020202020204" pitchFamily="34" charset="0"/>
                <a:cs typeface="Arial" panose="020B0604020202020204" pitchFamily="34" charset="0"/>
              </a:rPr>
              <a:t> </a:t>
            </a:r>
            <a:r>
              <a:rPr lang="en-GB" sz="2000" dirty="0">
                <a:solidFill>
                  <a:srgbClr val="414140"/>
                </a:solidFill>
                <a:latin typeface="Arial" panose="020B0604020202020204" pitchFamily="34" charset="0"/>
                <a:cs typeface="Arial" panose="020B0604020202020204" pitchFamily="34" charset="0"/>
              </a:rPr>
              <a:t>tool to indicate prey offtake in spatial areas</a:t>
            </a:r>
          </a:p>
          <a:p>
            <a:pPr marL="285750" indent="-285750" defTabSz="228600">
              <a:lnSpc>
                <a:spcPct val="90000"/>
              </a:lnSpc>
              <a:spcBef>
                <a:spcPct val="20000"/>
              </a:spcBef>
              <a:spcAft>
                <a:spcPts val="600"/>
              </a:spcAft>
              <a:buFont typeface="Wingdings" panose="05000000000000000000" pitchFamily="2" charset="2"/>
              <a:buChar char="Ø"/>
            </a:pPr>
            <a:r>
              <a:rPr lang="en-GB" sz="2000" dirty="0">
                <a:solidFill>
                  <a:srgbClr val="414140"/>
                </a:solidFill>
                <a:latin typeface="Arial" panose="020B0604020202020204" pitchFamily="34" charset="0"/>
                <a:cs typeface="Arial" panose="020B0604020202020204" pitchFamily="34" charset="0"/>
              </a:rPr>
              <a:t>OWFs: seabird prey intake </a:t>
            </a:r>
            <a:r>
              <a:rPr lang="en-GB" sz="2000" u="sng" dirty="0">
                <a:solidFill>
                  <a:srgbClr val="414140"/>
                </a:solidFill>
                <a:latin typeface="Arial" panose="020B0604020202020204" pitchFamily="34" charset="0"/>
                <a:cs typeface="Arial" panose="020B0604020202020204" pitchFamily="34" charset="0"/>
              </a:rPr>
              <a:t>at-risk</a:t>
            </a:r>
            <a:r>
              <a:rPr lang="en-GB" sz="2000" dirty="0">
                <a:solidFill>
                  <a:srgbClr val="414140"/>
                </a:solidFill>
                <a:latin typeface="Arial" panose="020B0604020202020204" pitchFamily="34" charset="0"/>
                <a:cs typeface="Arial" panose="020B0604020202020204" pitchFamily="34" charset="0"/>
              </a:rPr>
              <a:t> via displacement</a:t>
            </a:r>
          </a:p>
          <a:p>
            <a:pPr marL="285750" indent="-285750" defTabSz="228600">
              <a:lnSpc>
                <a:spcPct val="90000"/>
              </a:lnSpc>
              <a:spcBef>
                <a:spcPct val="20000"/>
              </a:spcBef>
              <a:spcAft>
                <a:spcPts val="600"/>
              </a:spcAft>
              <a:buFont typeface="Wingdings" panose="05000000000000000000" pitchFamily="2" charset="2"/>
              <a:buChar char="Ø"/>
            </a:pPr>
            <a:r>
              <a:rPr lang="en-GB" sz="2000" dirty="0">
                <a:solidFill>
                  <a:srgbClr val="414140"/>
                </a:solidFill>
                <a:latin typeface="Arial" panose="020B0604020202020204" pitchFamily="34" charset="0"/>
                <a:cs typeface="Arial" panose="020B0604020202020204" pitchFamily="34" charset="0"/>
              </a:rPr>
              <a:t>Potential </a:t>
            </a:r>
            <a:r>
              <a:rPr lang="en-GB" sz="2000" u="sng" dirty="0">
                <a:solidFill>
                  <a:srgbClr val="414140"/>
                </a:solidFill>
                <a:latin typeface="Arial" panose="020B0604020202020204" pitchFamily="34" charset="0"/>
                <a:cs typeface="Arial" panose="020B0604020202020204" pitchFamily="34" charset="0"/>
              </a:rPr>
              <a:t>value</a:t>
            </a:r>
            <a:r>
              <a:rPr lang="en-GB" sz="2000" dirty="0">
                <a:solidFill>
                  <a:srgbClr val="414140"/>
                </a:solidFill>
                <a:latin typeface="Arial" panose="020B0604020202020204" pitchFamily="34" charset="0"/>
                <a:cs typeface="Arial" panose="020B0604020202020204" pitchFamily="34" charset="0"/>
              </a:rPr>
              <a:t> of areas for protective measures (MPAs)</a:t>
            </a:r>
          </a:p>
          <a:p>
            <a:pPr defTabSz="228600">
              <a:lnSpc>
                <a:spcPct val="90000"/>
              </a:lnSpc>
              <a:spcBef>
                <a:spcPct val="20000"/>
              </a:spcBef>
              <a:spcAft>
                <a:spcPts val="600"/>
              </a:spcAft>
            </a:pPr>
            <a:endParaRPr lang="en-GB" sz="2000" dirty="0">
              <a:solidFill>
                <a:srgbClr val="414140"/>
              </a:solidFill>
              <a:latin typeface="Arial" panose="020B0604020202020204" pitchFamily="34" charset="0"/>
              <a:cs typeface="Arial" panose="020B0604020202020204" pitchFamily="34" charset="0"/>
            </a:endParaRPr>
          </a:p>
          <a:p>
            <a:pPr defTabSz="228600">
              <a:lnSpc>
                <a:spcPct val="90000"/>
              </a:lnSpc>
              <a:spcBef>
                <a:spcPct val="20000"/>
              </a:spcBef>
              <a:spcAft>
                <a:spcPts val="600"/>
              </a:spcAft>
            </a:pPr>
            <a:r>
              <a:rPr lang="en-GB" sz="2000" b="1" dirty="0">
                <a:solidFill>
                  <a:srgbClr val="68B63C"/>
                </a:solidFill>
                <a:latin typeface="Arial" panose="020B0604020202020204" pitchFamily="34" charset="0"/>
                <a:cs typeface="Arial" panose="020B0604020202020204" pitchFamily="34" charset="0"/>
              </a:rPr>
              <a:t>R Package Tool: to be made available for download via GitHub</a:t>
            </a:r>
          </a:p>
          <a:p>
            <a:pPr marL="257175" indent="-257175" defTabSz="228600">
              <a:lnSpc>
                <a:spcPct val="90000"/>
              </a:lnSpc>
              <a:spcBef>
                <a:spcPct val="20000"/>
              </a:spcBef>
              <a:spcAft>
                <a:spcPts val="600"/>
              </a:spcAft>
              <a:buFont typeface="Arial" panose="020B0604020202020204" pitchFamily="34" charset="0"/>
              <a:buChar char="•"/>
            </a:pPr>
            <a:endParaRPr lang="en-GB" sz="2200" dirty="0">
              <a:solidFill>
                <a:srgbClr val="575756"/>
              </a:solidFill>
              <a:latin typeface="Arial" panose="020B0604020202020204" pitchFamily="34" charset="0"/>
              <a:cs typeface="Arial" panose="020B0604020202020204" pitchFamily="34" charset="0"/>
            </a:endParaRPr>
          </a:p>
        </p:txBody>
      </p:sp>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grpSp>
        <p:nvGrpSpPr>
          <p:cNvPr id="14" name="Group 13">
            <a:extLst>
              <a:ext uri="{FF2B5EF4-FFF2-40B4-BE49-F238E27FC236}">
                <a16:creationId xmlns:a16="http://schemas.microsoft.com/office/drawing/2014/main" id="{20A31F94-2ED7-8CD7-2CDA-A252A5C2CE6C}"/>
              </a:ext>
            </a:extLst>
          </p:cNvPr>
          <p:cNvGrpSpPr>
            <a:grpSpLocks noChangeAspect="1"/>
          </p:cNvGrpSpPr>
          <p:nvPr/>
        </p:nvGrpSpPr>
        <p:grpSpPr>
          <a:xfrm>
            <a:off x="9296144" y="987189"/>
            <a:ext cx="1488665" cy="3956471"/>
            <a:chOff x="19061099" y="2980218"/>
            <a:chExt cx="2097551" cy="5574726"/>
          </a:xfrm>
        </p:grpSpPr>
        <p:pic>
          <p:nvPicPr>
            <p:cNvPr id="3" name="Content Placeholder 8">
              <a:extLst>
                <a:ext uri="{FF2B5EF4-FFF2-40B4-BE49-F238E27FC236}">
                  <a16:creationId xmlns:a16="http://schemas.microsoft.com/office/drawing/2014/main" id="{7779BEA1-F0F7-CC97-44F1-2D72BF140719}"/>
                </a:ext>
              </a:extLst>
            </p:cNvPr>
            <p:cNvPicPr preferRelativeResize="0">
              <a:picLocks noChangeAspect="1"/>
            </p:cNvPicPr>
            <p:nvPr/>
          </p:nvPicPr>
          <p:blipFill rotWithShape="1">
            <a:blip r:embed="rId10">
              <a:extLst>
                <a:ext uri="{28A0092B-C50C-407E-A947-70E740481C1C}">
                  <a14:useLocalDpi xmlns:a14="http://schemas.microsoft.com/office/drawing/2010/main" val="0"/>
                </a:ext>
              </a:extLst>
            </a:blip>
            <a:srcRect l="24495" t="13037" r="17421" b="-253"/>
            <a:stretch/>
          </p:blipFill>
          <p:spPr>
            <a:xfrm>
              <a:off x="19062170" y="6425553"/>
              <a:ext cx="2095407" cy="2129391"/>
            </a:xfrm>
            <a:prstGeom prst="ellipse">
              <a:avLst/>
            </a:prstGeom>
            <a:ln w="57150">
              <a:solidFill>
                <a:srgbClr val="7BBD95"/>
              </a:solidFill>
            </a:ln>
          </p:spPr>
        </p:pic>
        <p:pic>
          <p:nvPicPr>
            <p:cNvPr id="6" name="Content Placeholder 8" descr="A bird standing on a rock&#10;&#10;Description automatically generated">
              <a:extLst>
                <a:ext uri="{FF2B5EF4-FFF2-40B4-BE49-F238E27FC236}">
                  <a16:creationId xmlns:a16="http://schemas.microsoft.com/office/drawing/2014/main" id="{17FA1D4E-1546-AFC9-7280-199A44198208}"/>
                </a:ext>
              </a:extLst>
            </p:cNvPr>
            <p:cNvPicPr preferRelativeResize="0">
              <a:picLocks noChangeAspect="1"/>
            </p:cNvPicPr>
            <p:nvPr/>
          </p:nvPicPr>
          <p:blipFill rotWithShape="1">
            <a:blip r:embed="rId11">
              <a:extLst>
                <a:ext uri="{28A0092B-C50C-407E-A947-70E740481C1C}">
                  <a14:useLocalDpi xmlns:a14="http://schemas.microsoft.com/office/drawing/2010/main" val="0"/>
                </a:ext>
              </a:extLst>
            </a:blip>
            <a:srcRect l="12870" t="30" r="30835" b="-30"/>
            <a:stretch/>
          </p:blipFill>
          <p:spPr>
            <a:xfrm>
              <a:off x="19061099" y="4728609"/>
              <a:ext cx="2097551" cy="2129391"/>
            </a:xfrm>
            <a:prstGeom prst="ellipse">
              <a:avLst/>
            </a:prstGeom>
            <a:ln w="57150">
              <a:solidFill>
                <a:schemeClr val="accent6">
                  <a:lumMod val="60000"/>
                  <a:lumOff val="40000"/>
                </a:schemeClr>
              </a:solidFill>
            </a:ln>
          </p:spPr>
        </p:pic>
        <p:pic>
          <p:nvPicPr>
            <p:cNvPr id="11" name="Content Placeholder 8">
              <a:extLst>
                <a:ext uri="{FF2B5EF4-FFF2-40B4-BE49-F238E27FC236}">
                  <a16:creationId xmlns:a16="http://schemas.microsoft.com/office/drawing/2014/main" id="{5F96923B-C3A5-E92E-92AA-8FE7A23DAA31}"/>
                </a:ext>
              </a:extLst>
            </p:cNvPr>
            <p:cNvPicPr preferRelativeResize="0">
              <a:picLocks noChangeAspect="1"/>
            </p:cNvPicPr>
            <p:nvPr/>
          </p:nvPicPr>
          <p:blipFill>
            <a:blip r:embed="rId12">
              <a:extLst>
                <a:ext uri="{28A0092B-C50C-407E-A947-70E740481C1C}">
                  <a14:useLocalDpi xmlns:a14="http://schemas.microsoft.com/office/drawing/2010/main" val="0"/>
                </a:ext>
              </a:extLst>
            </a:blip>
            <a:srcRect l="16649" r="16649"/>
            <a:stretch/>
          </p:blipFill>
          <p:spPr>
            <a:xfrm>
              <a:off x="19061099" y="2980218"/>
              <a:ext cx="2097551" cy="2097551"/>
            </a:xfrm>
            <a:prstGeom prst="ellipse">
              <a:avLst/>
            </a:prstGeom>
            <a:ln w="57150">
              <a:solidFill>
                <a:schemeClr val="accent6">
                  <a:lumMod val="60000"/>
                  <a:lumOff val="40000"/>
                </a:schemeClr>
              </a:solidFill>
            </a:ln>
          </p:spPr>
        </p:pic>
      </p:grpSp>
    </p:spTree>
    <p:extLst>
      <p:ext uri="{BB962C8B-B14F-4D97-AF65-F5344CB8AC3E}">
        <p14:creationId xmlns:p14="http://schemas.microsoft.com/office/powerpoint/2010/main" val="2108898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2004" y="6029486"/>
            <a:ext cx="701250" cy="540000"/>
          </a:xfrm>
          <a:prstGeom prst="rect">
            <a:avLst/>
          </a:prstGeom>
        </p:spPr>
      </p:pic>
      <p:pic>
        <p:nvPicPr>
          <p:cNvPr id="7" name="Picture 6"/>
          <p:cNvPicPr>
            <a:picLocks noChangeAspect="1"/>
          </p:cNvPicPr>
          <p:nvPr/>
        </p:nvPicPr>
        <p:blipFill>
          <a:blip r:embed="rId4"/>
          <a:stretch>
            <a:fillRect/>
          </a:stretch>
        </p:blipFill>
        <p:spPr>
          <a:xfrm>
            <a:off x="3099247" y="6029486"/>
            <a:ext cx="1035134" cy="540000"/>
          </a:xfrm>
          <a:prstGeom prst="rect">
            <a:avLst/>
          </a:prstGeom>
        </p:spPr>
      </p:pic>
      <p:pic>
        <p:nvPicPr>
          <p:cNvPr id="8" name="Picture 7"/>
          <p:cNvPicPr>
            <a:picLocks noChangeAspect="1"/>
          </p:cNvPicPr>
          <p:nvPr/>
        </p:nvPicPr>
        <p:blipFill>
          <a:blip r:embed="rId5"/>
          <a:stretch>
            <a:fillRect/>
          </a:stretch>
        </p:blipFill>
        <p:spPr>
          <a:xfrm>
            <a:off x="4218624" y="6029486"/>
            <a:ext cx="432431" cy="540000"/>
          </a:xfrm>
          <a:prstGeom prst="rect">
            <a:avLst/>
          </a:prstGeom>
        </p:spPr>
      </p:pic>
      <p:pic>
        <p:nvPicPr>
          <p:cNvPr id="9" name="Picture 8"/>
          <p:cNvPicPr>
            <a:picLocks noChangeAspect="1"/>
          </p:cNvPicPr>
          <p:nvPr/>
        </p:nvPicPr>
        <p:blipFill>
          <a:blip r:embed="rId6"/>
          <a:stretch>
            <a:fillRect/>
          </a:stretch>
        </p:blipFill>
        <p:spPr>
          <a:xfrm>
            <a:off x="6132778" y="6030000"/>
            <a:ext cx="1319434" cy="540000"/>
          </a:xfrm>
          <a:prstGeom prst="rect">
            <a:avLst/>
          </a:prstGeom>
        </p:spPr>
      </p:pic>
      <p:pic>
        <p:nvPicPr>
          <p:cNvPr id="10" name="Picture 9"/>
          <p:cNvPicPr>
            <a:picLocks noChangeAspect="1"/>
          </p:cNvPicPr>
          <p:nvPr/>
        </p:nvPicPr>
        <p:blipFill rotWithShape="1">
          <a:blip r:embed="rId7"/>
          <a:srcRect l="3041" r="4365"/>
          <a:stretch/>
        </p:blipFill>
        <p:spPr>
          <a:xfrm>
            <a:off x="4732470" y="6030000"/>
            <a:ext cx="1314451" cy="540000"/>
          </a:xfrm>
          <a:prstGeom prst="rect">
            <a:avLst/>
          </a:prstGeom>
        </p:spPr>
      </p:pic>
      <p:sp>
        <p:nvSpPr>
          <p:cNvPr id="12" name="Title 2"/>
          <p:cNvSpPr txBox="1">
            <a:spLocks/>
          </p:cNvSpPr>
          <p:nvPr/>
        </p:nvSpPr>
        <p:spPr>
          <a:xfrm>
            <a:off x="478280" y="0"/>
            <a:ext cx="11235441" cy="758825"/>
          </a:xfrm>
          <a:prstGeom prst="rect">
            <a:avLst/>
          </a:prstGeom>
        </p:spPr>
        <p:txBody>
          <a:bodyPr vert="horz" lIns="0" tIns="0" rIns="0" bIns="0" rtlCol="0" anchor="b" anchorCtr="0">
            <a:noAutofit/>
          </a:bodyPr>
          <a:lst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a:lstStyle>
          <a:p>
            <a:pPr defTabSz="913943">
              <a:lnSpc>
                <a:spcPts val="4200"/>
              </a:lnSpc>
            </a:pPr>
            <a:r>
              <a:rPr lang="en-GB" sz="3300" dirty="0">
                <a:solidFill>
                  <a:srgbClr val="0282A4"/>
                </a:solidFill>
                <a:latin typeface="Arial" panose="020B0604020202020204" pitchFamily="34" charset="0"/>
                <a:cs typeface="Arial" panose="020B0604020202020204" pitchFamily="34" charset="0"/>
              </a:rPr>
              <a:t>Thank you for listening </a:t>
            </a:r>
          </a:p>
        </p:txBody>
      </p:sp>
      <p:pic>
        <p:nvPicPr>
          <p:cNvPr id="13" name="Picture 12">
            <a:extLst>
              <a:ext uri="{FF2B5EF4-FFF2-40B4-BE49-F238E27FC236}">
                <a16:creationId xmlns:a16="http://schemas.microsoft.com/office/drawing/2014/main" id="{9E5FD311-6818-A307-E15F-93E565727379}"/>
              </a:ext>
            </a:extLst>
          </p:cNvPr>
          <p:cNvPicPr>
            <a:picLocks noChangeAspect="1"/>
          </p:cNvPicPr>
          <p:nvPr/>
        </p:nvPicPr>
        <p:blipFill>
          <a:blip r:embed="rId8"/>
          <a:stretch>
            <a:fillRect/>
          </a:stretch>
        </p:blipFill>
        <p:spPr>
          <a:xfrm>
            <a:off x="11043719" y="82117"/>
            <a:ext cx="1035131" cy="780329"/>
          </a:xfrm>
          <a:prstGeom prst="rect">
            <a:avLst/>
          </a:prstGeom>
        </p:spPr>
      </p:pic>
      <p:sp>
        <p:nvSpPr>
          <p:cNvPr id="2" name="Rectangle 1">
            <a:extLst>
              <a:ext uri="{FF2B5EF4-FFF2-40B4-BE49-F238E27FC236}">
                <a16:creationId xmlns:a16="http://schemas.microsoft.com/office/drawing/2014/main" id="{42D9F39D-CF94-AD54-62D7-5547287E433A}"/>
              </a:ext>
            </a:extLst>
          </p:cNvPr>
          <p:cNvSpPr/>
          <p:nvPr/>
        </p:nvSpPr>
        <p:spPr>
          <a:xfrm>
            <a:off x="441178" y="1445429"/>
            <a:ext cx="7519749" cy="3093154"/>
          </a:xfrm>
          <a:prstGeom prst="rect">
            <a:avLst/>
          </a:prstGeom>
        </p:spPr>
        <p:txBody>
          <a:bodyPr wrap="square">
            <a:spAutoFit/>
          </a:bodyPr>
          <a:lstStyle/>
          <a:p>
            <a:pPr defTabSz="228600">
              <a:lnSpc>
                <a:spcPct val="90000"/>
              </a:lnSpc>
              <a:spcBef>
                <a:spcPct val="20000"/>
              </a:spcBef>
              <a:spcAft>
                <a:spcPts val="600"/>
              </a:spcAft>
            </a:pPr>
            <a:r>
              <a:rPr lang="en-GB" sz="2200" b="1" dirty="0">
                <a:solidFill>
                  <a:srgbClr val="575756">
                    <a:lumMod val="75000"/>
                  </a:srgbClr>
                </a:solidFill>
                <a:latin typeface="Arial" panose="020B0604020202020204" pitchFamily="34" charset="0"/>
                <a:cs typeface="Arial" panose="020B0604020202020204" pitchFamily="34" charset="0"/>
              </a:rPr>
              <a:t>Acknowledgements</a:t>
            </a:r>
            <a:r>
              <a:rPr lang="en-GB" sz="2200" dirty="0">
                <a:solidFill>
                  <a:srgbClr val="575756">
                    <a:lumMod val="75000"/>
                  </a:srgbClr>
                </a:solidFill>
                <a:latin typeface="Arial" panose="020B0604020202020204" pitchFamily="34" charset="0"/>
                <a:cs typeface="Arial" panose="020B0604020202020204" pitchFamily="34" charset="0"/>
              </a:rPr>
              <a:t> </a:t>
            </a:r>
          </a:p>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Our funders for supporting and facilitating the work</a:t>
            </a:r>
          </a:p>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Numerous field scientists for data collection</a:t>
            </a:r>
          </a:p>
          <a:p>
            <a:pPr marL="257175" indent="-257175" defTabSz="228600">
              <a:lnSpc>
                <a:spcPct val="90000"/>
              </a:lnSpc>
              <a:spcBef>
                <a:spcPct val="20000"/>
              </a:spcBef>
              <a:spcAft>
                <a:spcPts val="600"/>
              </a:spcAft>
              <a:buFont typeface="Arial" panose="020B0604020202020204" pitchFamily="34" charset="0"/>
              <a:buChar char="•"/>
            </a:pPr>
            <a:r>
              <a:rPr lang="en-GB" sz="2200" dirty="0">
                <a:solidFill>
                  <a:srgbClr val="575756">
                    <a:lumMod val="75000"/>
                  </a:srgbClr>
                </a:solidFill>
                <a:latin typeface="Arial" panose="020B0604020202020204" pitchFamily="34" charset="0"/>
                <a:cs typeface="Arial" panose="020B0604020202020204" pitchFamily="34" charset="0"/>
              </a:rPr>
              <a:t>Colleagues and collaborators </a:t>
            </a:r>
          </a:p>
          <a:p>
            <a:pPr defTabSz="228600">
              <a:lnSpc>
                <a:spcPct val="90000"/>
              </a:lnSpc>
              <a:spcBef>
                <a:spcPct val="20000"/>
              </a:spcBef>
              <a:spcAft>
                <a:spcPts val="600"/>
              </a:spcAft>
            </a:pPr>
            <a:endParaRPr lang="en-GB" sz="2200" dirty="0">
              <a:solidFill>
                <a:srgbClr val="575756">
                  <a:lumMod val="75000"/>
                </a:srgbClr>
              </a:solidFill>
              <a:latin typeface="Arial" panose="020B0604020202020204" pitchFamily="34" charset="0"/>
              <a:cs typeface="Arial" panose="020B0604020202020204" pitchFamily="34" charset="0"/>
            </a:endParaRPr>
          </a:p>
          <a:p>
            <a:pPr defTabSz="228600">
              <a:lnSpc>
                <a:spcPct val="90000"/>
              </a:lnSpc>
              <a:spcBef>
                <a:spcPct val="20000"/>
              </a:spcBef>
              <a:spcAft>
                <a:spcPts val="600"/>
              </a:spcAft>
            </a:pPr>
            <a:r>
              <a:rPr lang="en-GB" sz="2200" u="sng" dirty="0">
                <a:solidFill>
                  <a:srgbClr val="575756">
                    <a:lumMod val="75000"/>
                  </a:srgbClr>
                </a:solidFill>
                <a:latin typeface="Arial" panose="020B0604020202020204" pitchFamily="34" charset="0"/>
                <a:cs typeface="Arial" panose="020B0604020202020204" pitchFamily="34" charset="0"/>
              </a:rPr>
              <a:t>Please see ECOWINGS poster presentations</a:t>
            </a:r>
          </a:p>
          <a:p>
            <a:pPr defTabSz="228600">
              <a:lnSpc>
                <a:spcPct val="90000"/>
              </a:lnSpc>
              <a:spcBef>
                <a:spcPct val="20000"/>
              </a:spcBef>
              <a:spcAft>
                <a:spcPts val="600"/>
              </a:spcAft>
            </a:pPr>
            <a:endParaRPr lang="en-GB" sz="2200" dirty="0">
              <a:solidFill>
                <a:srgbClr val="575756">
                  <a:lumMod val="75000"/>
                </a:srgbClr>
              </a:solidFill>
              <a:latin typeface="Arial" panose="020B0604020202020204" pitchFamily="34" charset="0"/>
              <a:cs typeface="Arial" panose="020B0604020202020204" pitchFamily="34" charset="0"/>
            </a:endParaRPr>
          </a:p>
        </p:txBody>
      </p:sp>
      <p:pic>
        <p:nvPicPr>
          <p:cNvPr id="4" name="Picture 3" descr="A blue and orange text&#10;&#10;Description automatically generated">
            <a:extLst>
              <a:ext uri="{FF2B5EF4-FFF2-40B4-BE49-F238E27FC236}">
                <a16:creationId xmlns:a16="http://schemas.microsoft.com/office/drawing/2014/main" id="{317D24F7-3A6C-C006-AF24-CCB98D356A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9996" y="5988146"/>
            <a:ext cx="1889627" cy="622680"/>
          </a:xfrm>
          <a:prstGeom prst="rect">
            <a:avLst/>
          </a:prstGeom>
        </p:spPr>
      </p:pic>
      <p:sp>
        <p:nvSpPr>
          <p:cNvPr id="6" name="Footer Placeholder 4">
            <a:extLst>
              <a:ext uri="{FF2B5EF4-FFF2-40B4-BE49-F238E27FC236}">
                <a16:creationId xmlns:a16="http://schemas.microsoft.com/office/drawing/2014/main" id="{4E8B048A-50AC-818A-9CE7-CAD5FDF1B014}"/>
              </a:ext>
            </a:extLst>
          </p:cNvPr>
          <p:cNvSpPr txBox="1"/>
          <p:nvPr/>
        </p:nvSpPr>
        <p:spPr>
          <a:xfrm>
            <a:off x="7112460" y="212554"/>
            <a:ext cx="3566131" cy="1092541"/>
          </a:xfrm>
          <a:prstGeom prst="rect">
            <a:avLst/>
          </a:prstGeom>
        </p:spPr>
        <p:txBody>
          <a:bodyPr vert="horz" lIns="0" tIns="0" rIns="0" bIns="0" rtlCol="0" anchor="t" anchorCtr="0">
            <a:noAutofit/>
          </a:bodyPr>
          <a:lstStyle>
            <a:defPPr>
              <a:defRPr lang="en-US"/>
            </a:defPPr>
            <a:lvl1pPr marL="0" algn="r" defTabSz="457200" rtl="0" eaLnBrk="1" latinLnBrk="0" hangingPunct="1">
              <a:lnSpc>
                <a:spcPct val="90000"/>
              </a:lnSpc>
              <a:spcBef>
                <a:spcPts val="0"/>
              </a:spcBef>
              <a:defRPr sz="15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600">
              <a:spcAft>
                <a:spcPts val="75"/>
              </a:spcAft>
            </a:pPr>
            <a:r>
              <a:rPr lang="en-GB" sz="1800" dirty="0">
                <a:solidFill>
                  <a:srgbClr val="352B2F"/>
                </a:solidFill>
                <a:latin typeface="Arial"/>
              </a:rPr>
              <a:t>Oliver Leedham</a:t>
            </a:r>
          </a:p>
          <a:p>
            <a:pPr defTabSz="228600">
              <a:spcAft>
                <a:spcPts val="75"/>
              </a:spcAft>
            </a:pPr>
            <a:endParaRPr lang="en-GB" sz="1400" dirty="0">
              <a:solidFill>
                <a:srgbClr val="352B2F"/>
              </a:solidFill>
              <a:latin typeface="Arial"/>
            </a:endParaRPr>
          </a:p>
          <a:p>
            <a:pPr defTabSz="228600">
              <a:spcAft>
                <a:spcPts val="75"/>
              </a:spcAft>
            </a:pPr>
            <a:r>
              <a:rPr lang="en-GB" sz="1400" b="0" dirty="0">
                <a:solidFill>
                  <a:srgbClr val="352B2F"/>
                </a:solidFill>
                <a:latin typeface="Arial"/>
              </a:rPr>
              <a:t>UK Centre for Ecology &amp; Hydrology</a:t>
            </a:r>
          </a:p>
          <a:p>
            <a:pPr defTabSz="228600">
              <a:spcAft>
                <a:spcPts val="75"/>
              </a:spcAft>
            </a:pPr>
            <a:r>
              <a:rPr lang="en-GB" sz="1400" b="0" dirty="0">
                <a:solidFill>
                  <a:srgbClr val="352B2F"/>
                </a:solidFill>
                <a:latin typeface="Arial"/>
              </a:rPr>
              <a:t>olilee@ceh.ac.uk</a:t>
            </a:r>
          </a:p>
        </p:txBody>
      </p:sp>
      <p:grpSp>
        <p:nvGrpSpPr>
          <p:cNvPr id="11" name="Group 10">
            <a:extLst>
              <a:ext uri="{FF2B5EF4-FFF2-40B4-BE49-F238E27FC236}">
                <a16:creationId xmlns:a16="http://schemas.microsoft.com/office/drawing/2014/main" id="{70723B96-2939-CDC8-353A-0755D1D49943}"/>
              </a:ext>
            </a:extLst>
          </p:cNvPr>
          <p:cNvGrpSpPr>
            <a:grpSpLocks noChangeAspect="1"/>
          </p:cNvGrpSpPr>
          <p:nvPr/>
        </p:nvGrpSpPr>
        <p:grpSpPr>
          <a:xfrm>
            <a:off x="3001374" y="4448033"/>
            <a:ext cx="6189253" cy="947018"/>
            <a:chOff x="1071945" y="4302600"/>
            <a:chExt cx="8637987" cy="1321699"/>
          </a:xfrm>
        </p:grpSpPr>
        <p:grpSp>
          <p:nvGrpSpPr>
            <p:cNvPr id="14" name="Group 13">
              <a:extLst>
                <a:ext uri="{FF2B5EF4-FFF2-40B4-BE49-F238E27FC236}">
                  <a16:creationId xmlns:a16="http://schemas.microsoft.com/office/drawing/2014/main" id="{5FAD7817-F5BA-C323-F4B7-98A858E3AB47}"/>
                </a:ext>
              </a:extLst>
            </p:cNvPr>
            <p:cNvGrpSpPr>
              <a:grpSpLocks/>
            </p:cNvGrpSpPr>
            <p:nvPr/>
          </p:nvGrpSpPr>
          <p:grpSpPr>
            <a:xfrm>
              <a:off x="3492099" y="4570802"/>
              <a:ext cx="6217833" cy="767868"/>
              <a:chOff x="2077189" y="11214239"/>
              <a:chExt cx="12435665" cy="1535735"/>
            </a:xfrm>
          </p:grpSpPr>
          <p:pic>
            <p:nvPicPr>
              <p:cNvPr id="17" name="Picture 16">
                <a:extLst>
                  <a:ext uri="{FF2B5EF4-FFF2-40B4-BE49-F238E27FC236}">
                    <a16:creationId xmlns:a16="http://schemas.microsoft.com/office/drawing/2014/main" id="{75F69F2C-8EB6-F4D7-57D3-26FBB8CA4764}"/>
                  </a:ext>
                </a:extLst>
              </p:cNvPr>
              <p:cNvPicPr>
                <a:picLocks noChangeAspect="1"/>
              </p:cNvPicPr>
              <p:nvPr/>
            </p:nvPicPr>
            <p:blipFill rotWithShape="1">
              <a:blip r:embed="rId10"/>
              <a:srcRect r="43598"/>
              <a:stretch/>
            </p:blipFill>
            <p:spPr>
              <a:xfrm>
                <a:off x="2077189" y="11214239"/>
                <a:ext cx="4280973" cy="1535735"/>
              </a:xfrm>
              <a:prstGeom prst="rect">
                <a:avLst/>
              </a:prstGeom>
            </p:spPr>
          </p:pic>
          <p:pic>
            <p:nvPicPr>
              <p:cNvPr id="18" name="Picture 17">
                <a:extLst>
                  <a:ext uri="{FF2B5EF4-FFF2-40B4-BE49-F238E27FC236}">
                    <a16:creationId xmlns:a16="http://schemas.microsoft.com/office/drawing/2014/main" id="{744E4118-0C3B-7F17-D6F5-A5BFD79C129C}"/>
                  </a:ext>
                </a:extLst>
              </p:cNvPr>
              <p:cNvPicPr>
                <a:picLocks noChangeAspect="1"/>
              </p:cNvPicPr>
              <p:nvPr/>
            </p:nvPicPr>
            <p:blipFill rotWithShape="1">
              <a:blip r:embed="rId11"/>
              <a:srcRect l="22742" t="27354" r="36312" b="61466"/>
              <a:stretch/>
            </p:blipFill>
            <p:spPr>
              <a:xfrm>
                <a:off x="11287054" y="11417239"/>
                <a:ext cx="3225800" cy="1129733"/>
              </a:xfrm>
              <a:prstGeom prst="rect">
                <a:avLst/>
              </a:prstGeom>
            </p:spPr>
          </p:pic>
          <p:pic>
            <p:nvPicPr>
              <p:cNvPr id="19" name="Picture 18">
                <a:extLst>
                  <a:ext uri="{FF2B5EF4-FFF2-40B4-BE49-F238E27FC236}">
                    <a16:creationId xmlns:a16="http://schemas.microsoft.com/office/drawing/2014/main" id="{BB44BF27-F44B-B48C-E322-383427BC8CCE}"/>
                  </a:ext>
                </a:extLst>
              </p:cNvPr>
              <p:cNvPicPr>
                <a:picLocks noChangeAspect="1"/>
              </p:cNvPicPr>
              <p:nvPr/>
            </p:nvPicPr>
            <p:blipFill rotWithShape="1">
              <a:blip r:embed="rId12">
                <a:extLst>
                  <a:ext uri="{28A0092B-C50C-407E-A947-70E740481C1C}">
                    <a14:useLocalDpi xmlns:a14="http://schemas.microsoft.com/office/drawing/2010/main" val="0"/>
                  </a:ext>
                </a:extLst>
              </a:blip>
              <a:srcRect t="14954" r="2587" b="24683"/>
              <a:stretch/>
            </p:blipFill>
            <p:spPr>
              <a:xfrm>
                <a:off x="6358162" y="11242805"/>
                <a:ext cx="5035667" cy="1478603"/>
              </a:xfrm>
              <a:prstGeom prst="rect">
                <a:avLst/>
              </a:prstGeom>
            </p:spPr>
          </p:pic>
        </p:grpSp>
        <p:pic>
          <p:nvPicPr>
            <p:cNvPr id="15" name="Picture 2" descr="BioSS | James Hutton Ltd">
              <a:extLst>
                <a:ext uri="{FF2B5EF4-FFF2-40B4-BE49-F238E27FC236}">
                  <a16:creationId xmlns:a16="http://schemas.microsoft.com/office/drawing/2014/main" id="{B4F767E4-2FD9-D9D5-C252-9271303C4FB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01307" y="4302600"/>
              <a:ext cx="1057808" cy="13216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oyal Society for the Protection of Birds - Wikipedia">
              <a:extLst>
                <a:ext uri="{FF2B5EF4-FFF2-40B4-BE49-F238E27FC236}">
                  <a16:creationId xmlns:a16="http://schemas.microsoft.com/office/drawing/2014/main" id="{CB7D0E65-8685-244F-1A9E-24261EE65FF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1945" y="4412603"/>
              <a:ext cx="1101691" cy="1101691"/>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1E29D9EC-21DE-3197-2399-5760DA538222}"/>
              </a:ext>
            </a:extLst>
          </p:cNvPr>
          <p:cNvPicPr preferRelativeResize="0">
            <a:picLocks noChangeAspect="1"/>
          </p:cNvPicPr>
          <p:nvPr/>
        </p:nvPicPr>
        <p:blipFill>
          <a:blip r:embed="rId15">
            <a:extLst>
              <a:ext uri="{28A0092B-C50C-407E-A947-70E740481C1C}">
                <a14:useLocalDpi xmlns:a14="http://schemas.microsoft.com/office/drawing/2010/main" val="0"/>
              </a:ext>
            </a:extLst>
          </a:blip>
          <a:srcRect/>
          <a:stretch/>
        </p:blipFill>
        <p:spPr>
          <a:xfrm>
            <a:off x="7789726" y="1758403"/>
            <a:ext cx="3253994" cy="2163560"/>
          </a:xfrm>
          <a:prstGeom prst="rect">
            <a:avLst/>
          </a:prstGeom>
          <a:ln w="38100">
            <a:solidFill>
              <a:srgbClr val="414140"/>
            </a:solidFill>
          </a:ln>
        </p:spPr>
      </p:pic>
    </p:spTree>
    <p:extLst>
      <p:ext uri="{BB962C8B-B14F-4D97-AF65-F5344CB8AC3E}">
        <p14:creationId xmlns:p14="http://schemas.microsoft.com/office/powerpoint/2010/main" val="3653947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C567A-A2C0-C498-59BA-7967456E1772}"/>
            </a:ext>
          </a:extLst>
        </p:cNvPr>
        <p:cNvGrpSpPr/>
        <p:nvPr/>
      </p:nvGrpSpPr>
      <p:grpSpPr>
        <a:xfrm>
          <a:off x="0" y="0"/>
          <a:ext cx="0" cy="0"/>
          <a:chOff x="0" y="0"/>
          <a:chExt cx="0" cy="0"/>
        </a:xfrm>
      </p:grpSpPr>
      <p:pic>
        <p:nvPicPr>
          <p:cNvPr id="3" name="Picture 2" descr="27">
            <a:extLst>
              <a:ext uri="{FF2B5EF4-FFF2-40B4-BE49-F238E27FC236}">
                <a16:creationId xmlns:a16="http://schemas.microsoft.com/office/drawing/2014/main" id="{96C5080B-9772-19CC-303E-EF2C31BF11C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0369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DA7440-AF37-9156-4EC7-B14B73CEC197}"/>
              </a:ext>
            </a:extLst>
          </p:cNvPr>
          <p:cNvSpPr>
            <a:spLocks noGrp="1"/>
          </p:cNvSpPr>
          <p:nvPr>
            <p:ph type="title"/>
          </p:nvPr>
        </p:nvSpPr>
        <p:spPr>
          <a:xfrm>
            <a:off x="254940" y="194651"/>
            <a:ext cx="10592555" cy="1184483"/>
          </a:xfrm>
        </p:spPr>
        <p:txBody>
          <a:bodyPr>
            <a:normAutofit/>
          </a:bodyPr>
          <a:lstStyle/>
          <a:p>
            <a:r>
              <a:rPr lang="en-GB" dirty="0"/>
              <a:t>PELAgIO WP3: The cumulative ecological, social and economic effects</a:t>
            </a:r>
          </a:p>
        </p:txBody>
      </p:sp>
      <p:sp>
        <p:nvSpPr>
          <p:cNvPr id="2" name="Text Placeholder 2">
            <a:extLst>
              <a:ext uri="{FF2B5EF4-FFF2-40B4-BE49-F238E27FC236}">
                <a16:creationId xmlns:a16="http://schemas.microsoft.com/office/drawing/2014/main" id="{9B477F5A-D8EE-4B61-97F1-1ECB93B4149F}"/>
              </a:ext>
            </a:extLst>
          </p:cNvPr>
          <p:cNvSpPr>
            <a:spLocks noGrp="1"/>
          </p:cNvSpPr>
          <p:nvPr>
            <p:ph type="body" idx="1"/>
          </p:nvPr>
        </p:nvSpPr>
        <p:spPr>
          <a:xfrm>
            <a:off x="181058" y="1455470"/>
            <a:ext cx="10037571" cy="5207879"/>
          </a:xfrm>
        </p:spPr>
        <p:txBody>
          <a:bodyPr>
            <a:normAutofit/>
          </a:bodyPr>
          <a:lstStyle/>
          <a:p>
            <a:r>
              <a:rPr lang="en-GB" sz="2800" b="1" dirty="0"/>
              <a:t>Aim</a:t>
            </a:r>
            <a:r>
              <a:rPr lang="en-GB" sz="2800" dirty="0"/>
              <a:t> – Understanding ecosystem level changes at regional and shelf-wide scales under different levels of OWF deployment from alternative fishing and climate change scenarios</a:t>
            </a:r>
          </a:p>
          <a:p>
            <a:r>
              <a:rPr lang="en-GB" sz="2800" b="1" dirty="0"/>
              <a:t>                                             How:</a:t>
            </a:r>
          </a:p>
          <a:p>
            <a:pPr marL="342900" indent="-342900">
              <a:buFont typeface="Arial" panose="020B0604020202020204" pitchFamily="34" charset="0"/>
              <a:buChar char="•"/>
            </a:pPr>
            <a:r>
              <a:rPr lang="en-GB" sz="2800" dirty="0"/>
              <a:t>Using ‘simpler’ Bayesian ecosystem models to predict cumulative effects on the population trends of all species </a:t>
            </a:r>
          </a:p>
          <a:p>
            <a:pPr marL="342900" indent="-342900">
              <a:buFont typeface="Arial" panose="020B0604020202020204" pitchFamily="34" charset="0"/>
              <a:buChar char="•"/>
            </a:pPr>
            <a:r>
              <a:rPr lang="en-GB" sz="2800" dirty="0"/>
              <a:t>Provides output with confidence (risk levels) of trade-offs in changes to populations as well as economic effects with/ without OWF and climate change </a:t>
            </a:r>
          </a:p>
          <a:p>
            <a:endParaRPr lang="en-GB" sz="1600" dirty="0"/>
          </a:p>
        </p:txBody>
      </p:sp>
      <p:pic>
        <p:nvPicPr>
          <p:cNvPr id="3" name="Picture 2" descr="Plymouth Marine Laboratory at COP26 | Plymouth Marine Laboratory">
            <a:extLst>
              <a:ext uri="{FF2B5EF4-FFF2-40B4-BE49-F238E27FC236}">
                <a16:creationId xmlns:a16="http://schemas.microsoft.com/office/drawing/2014/main" id="{D6495288-3BA0-4A2F-E41F-B213C4E724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1617" y="1312314"/>
            <a:ext cx="1683033" cy="4224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C8A649-9A5A-7BED-0F92-C98F70C1F5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6495" y="1801785"/>
            <a:ext cx="912787" cy="1185589"/>
          </a:xfrm>
          <a:prstGeom prst="rect">
            <a:avLst/>
          </a:prstGeom>
        </p:spPr>
      </p:pic>
      <p:pic>
        <p:nvPicPr>
          <p:cNvPr id="6" name="Picture 5">
            <a:extLst>
              <a:ext uri="{FF2B5EF4-FFF2-40B4-BE49-F238E27FC236}">
                <a16:creationId xmlns:a16="http://schemas.microsoft.com/office/drawing/2014/main" id="{F05904CB-587D-ACC0-B20A-88E4EE2ACF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2888" y="2852418"/>
            <a:ext cx="912787" cy="912787"/>
          </a:xfrm>
          <a:prstGeom prst="rect">
            <a:avLst/>
          </a:prstGeom>
        </p:spPr>
      </p:pic>
      <p:pic>
        <p:nvPicPr>
          <p:cNvPr id="7" name="Picture 6">
            <a:extLst>
              <a:ext uri="{FF2B5EF4-FFF2-40B4-BE49-F238E27FC236}">
                <a16:creationId xmlns:a16="http://schemas.microsoft.com/office/drawing/2014/main" id="{F43F6648-E742-71B6-113E-3835FAD824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9282" y="1803695"/>
            <a:ext cx="827238" cy="1068819"/>
          </a:xfrm>
          <a:prstGeom prst="rect">
            <a:avLst/>
          </a:prstGeom>
        </p:spPr>
      </p:pic>
      <p:pic>
        <p:nvPicPr>
          <p:cNvPr id="9" name="Picture 8">
            <a:extLst>
              <a:ext uri="{FF2B5EF4-FFF2-40B4-BE49-F238E27FC236}">
                <a16:creationId xmlns:a16="http://schemas.microsoft.com/office/drawing/2014/main" id="{22401C57-DC91-2F97-648F-4A8B9E0864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94794" y="4087292"/>
            <a:ext cx="1409998" cy="447736"/>
          </a:xfrm>
          <a:prstGeom prst="rect">
            <a:avLst/>
          </a:prstGeom>
        </p:spPr>
      </p:pic>
      <p:pic>
        <p:nvPicPr>
          <p:cNvPr id="11" name="Picture 10">
            <a:extLst>
              <a:ext uri="{FF2B5EF4-FFF2-40B4-BE49-F238E27FC236}">
                <a16:creationId xmlns:a16="http://schemas.microsoft.com/office/drawing/2014/main" id="{02A595E9-14D5-3587-39B0-855DF1CAB7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16197" y="4573119"/>
            <a:ext cx="1094137" cy="824250"/>
          </a:xfrm>
          <a:prstGeom prst="rect">
            <a:avLst/>
          </a:prstGeom>
        </p:spPr>
      </p:pic>
      <p:pic>
        <p:nvPicPr>
          <p:cNvPr id="13" name="Picture 12">
            <a:extLst>
              <a:ext uri="{FF2B5EF4-FFF2-40B4-BE49-F238E27FC236}">
                <a16:creationId xmlns:a16="http://schemas.microsoft.com/office/drawing/2014/main" id="{AC551052-C256-E3E3-6D63-D034CFC69A3C}"/>
              </a:ext>
            </a:extLst>
          </p:cNvPr>
          <p:cNvPicPr>
            <a:picLocks noChangeAspect="1"/>
          </p:cNvPicPr>
          <p:nvPr/>
        </p:nvPicPr>
        <p:blipFill>
          <a:blip r:embed="rId9" cstate="screen">
            <a:extLst>
              <a:ext uri="{28A0092B-C50C-407E-A947-70E740481C1C}">
                <a14:useLocalDpi xmlns:a14="http://schemas.microsoft.com/office/drawing/2010/main"/>
              </a:ext>
            </a:extLst>
          </a:blip>
          <a:srcRect l="30329"/>
          <a:stretch/>
        </p:blipFill>
        <p:spPr>
          <a:xfrm>
            <a:off x="11099837" y="4573119"/>
            <a:ext cx="1092163" cy="824251"/>
          </a:xfrm>
          <a:prstGeom prst="rect">
            <a:avLst/>
          </a:prstGeom>
        </p:spPr>
      </p:pic>
      <p:pic>
        <p:nvPicPr>
          <p:cNvPr id="15" name="Content Placeholder 3">
            <a:extLst>
              <a:ext uri="{FF2B5EF4-FFF2-40B4-BE49-F238E27FC236}">
                <a16:creationId xmlns:a16="http://schemas.microsoft.com/office/drawing/2014/main" id="{55F3CAED-F490-C987-DC05-487EF0DA38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86463" y="5383091"/>
            <a:ext cx="1047741" cy="1047741"/>
          </a:xfrm>
          <a:prstGeom prst="rect">
            <a:avLst/>
          </a:prstGeom>
        </p:spPr>
      </p:pic>
    </p:spTree>
    <p:extLst>
      <p:ext uri="{BB962C8B-B14F-4D97-AF65-F5344CB8AC3E}">
        <p14:creationId xmlns:p14="http://schemas.microsoft.com/office/powerpoint/2010/main" val="192500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E34C9-FDAA-0C4B-0D12-72FCCE4376D1}"/>
              </a:ext>
            </a:extLst>
          </p:cNvPr>
          <p:cNvPicPr>
            <a:picLocks noChangeAspect="1"/>
          </p:cNvPicPr>
          <p:nvPr/>
        </p:nvPicPr>
        <p:blipFill>
          <a:blip r:embed="rId2"/>
          <a:stretch>
            <a:fillRect/>
          </a:stretch>
        </p:blipFill>
        <p:spPr>
          <a:xfrm rot="946497">
            <a:off x="1716582" y="1898692"/>
            <a:ext cx="4520949" cy="2543034"/>
          </a:xfrm>
          <a:prstGeom prst="rect">
            <a:avLst/>
          </a:prstGeom>
        </p:spPr>
      </p:pic>
      <p:sp>
        <p:nvSpPr>
          <p:cNvPr id="2" name="Title 1">
            <a:extLst>
              <a:ext uri="{FF2B5EF4-FFF2-40B4-BE49-F238E27FC236}">
                <a16:creationId xmlns:a16="http://schemas.microsoft.com/office/drawing/2014/main" id="{6769F94E-4EE4-9F85-FC15-2AB376CF7D7F}"/>
              </a:ext>
            </a:extLst>
          </p:cNvPr>
          <p:cNvSpPr>
            <a:spLocks noGrp="1"/>
          </p:cNvSpPr>
          <p:nvPr>
            <p:ph type="title"/>
          </p:nvPr>
        </p:nvSpPr>
        <p:spPr>
          <a:xfrm>
            <a:off x="809679" y="701364"/>
            <a:ext cx="9436611" cy="694205"/>
          </a:xfrm>
        </p:spPr>
        <p:txBody>
          <a:bodyPr>
            <a:normAutofit fontScale="90000"/>
          </a:bodyPr>
          <a:lstStyle/>
          <a:p>
            <a:r>
              <a:rPr lang="en-GB" dirty="0"/>
              <a:t>Last AIM:  ‘</a:t>
            </a:r>
            <a:r>
              <a:rPr lang="en-GB" i="1" dirty="0"/>
              <a:t>Don’t want to hear about another model</a:t>
            </a:r>
            <a:r>
              <a:rPr lang="en-GB" dirty="0"/>
              <a:t>’</a:t>
            </a:r>
          </a:p>
        </p:txBody>
      </p:sp>
      <p:pic>
        <p:nvPicPr>
          <p:cNvPr id="7" name="Picture 6">
            <a:extLst>
              <a:ext uri="{FF2B5EF4-FFF2-40B4-BE49-F238E27FC236}">
                <a16:creationId xmlns:a16="http://schemas.microsoft.com/office/drawing/2014/main" id="{AD5FC140-35D0-9C68-4615-C29F64B2D61B}"/>
              </a:ext>
            </a:extLst>
          </p:cNvPr>
          <p:cNvPicPr>
            <a:picLocks noChangeAspect="1"/>
          </p:cNvPicPr>
          <p:nvPr/>
        </p:nvPicPr>
        <p:blipFill>
          <a:blip r:embed="rId3"/>
          <a:stretch>
            <a:fillRect/>
          </a:stretch>
        </p:blipFill>
        <p:spPr>
          <a:xfrm rot="19743472">
            <a:off x="1287181" y="3951790"/>
            <a:ext cx="4496048" cy="2529027"/>
          </a:xfrm>
          <a:prstGeom prst="rect">
            <a:avLst/>
          </a:prstGeom>
        </p:spPr>
      </p:pic>
      <p:pic>
        <p:nvPicPr>
          <p:cNvPr id="8" name="Picture 7">
            <a:extLst>
              <a:ext uri="{FF2B5EF4-FFF2-40B4-BE49-F238E27FC236}">
                <a16:creationId xmlns:a16="http://schemas.microsoft.com/office/drawing/2014/main" id="{1E62A315-B835-A2CD-96CE-01E6C09D5495}"/>
              </a:ext>
            </a:extLst>
          </p:cNvPr>
          <p:cNvPicPr>
            <a:picLocks noChangeAspect="1"/>
          </p:cNvPicPr>
          <p:nvPr/>
        </p:nvPicPr>
        <p:blipFill>
          <a:blip r:embed="rId4"/>
          <a:stretch>
            <a:fillRect/>
          </a:stretch>
        </p:blipFill>
        <p:spPr>
          <a:xfrm rot="20594176">
            <a:off x="6679602" y="1663614"/>
            <a:ext cx="4651046" cy="2616213"/>
          </a:xfrm>
          <a:prstGeom prst="rect">
            <a:avLst/>
          </a:prstGeom>
        </p:spPr>
      </p:pic>
      <p:pic>
        <p:nvPicPr>
          <p:cNvPr id="6" name="Picture 5">
            <a:extLst>
              <a:ext uri="{FF2B5EF4-FFF2-40B4-BE49-F238E27FC236}">
                <a16:creationId xmlns:a16="http://schemas.microsoft.com/office/drawing/2014/main" id="{9A9C9082-07FB-3AD3-A00F-FB04F4AADEDE}"/>
              </a:ext>
            </a:extLst>
          </p:cNvPr>
          <p:cNvPicPr>
            <a:picLocks noChangeAspect="1"/>
          </p:cNvPicPr>
          <p:nvPr/>
        </p:nvPicPr>
        <p:blipFill>
          <a:blip r:embed="rId5"/>
          <a:stretch>
            <a:fillRect/>
          </a:stretch>
        </p:blipFill>
        <p:spPr>
          <a:xfrm rot="21446781">
            <a:off x="4273364" y="3062267"/>
            <a:ext cx="4321044" cy="2430587"/>
          </a:xfrm>
          <a:prstGeom prst="rect">
            <a:avLst/>
          </a:prstGeom>
        </p:spPr>
      </p:pic>
      <p:pic>
        <p:nvPicPr>
          <p:cNvPr id="9" name="Picture 8">
            <a:extLst>
              <a:ext uri="{FF2B5EF4-FFF2-40B4-BE49-F238E27FC236}">
                <a16:creationId xmlns:a16="http://schemas.microsoft.com/office/drawing/2014/main" id="{B3F87162-5D44-C4D7-5E65-3D79527EF0A5}"/>
              </a:ext>
            </a:extLst>
          </p:cNvPr>
          <p:cNvPicPr>
            <a:picLocks noChangeAspect="1"/>
          </p:cNvPicPr>
          <p:nvPr/>
        </p:nvPicPr>
        <p:blipFill>
          <a:blip r:embed="rId6"/>
          <a:stretch>
            <a:fillRect/>
          </a:stretch>
        </p:blipFill>
        <p:spPr>
          <a:xfrm rot="2012779">
            <a:off x="7683230" y="4015315"/>
            <a:ext cx="4361818" cy="2453523"/>
          </a:xfrm>
          <a:prstGeom prst="rect">
            <a:avLst/>
          </a:prstGeom>
        </p:spPr>
      </p:pic>
    </p:spTree>
    <p:extLst>
      <p:ext uri="{BB962C8B-B14F-4D97-AF65-F5344CB8AC3E}">
        <p14:creationId xmlns:p14="http://schemas.microsoft.com/office/powerpoint/2010/main" val="4123863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349F69-A7F9-E8F9-F740-FFA56F4E40CF}"/>
              </a:ext>
            </a:extLst>
          </p:cNvPr>
          <p:cNvSpPr/>
          <p:nvPr/>
        </p:nvSpPr>
        <p:spPr>
          <a:xfrm>
            <a:off x="104120" y="58932"/>
            <a:ext cx="11843876" cy="1857261"/>
          </a:xfrm>
          <a:prstGeom prst="rect">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6B461BC-79F5-3D91-E00B-B882E28B4A13}"/>
              </a:ext>
            </a:extLst>
          </p:cNvPr>
          <p:cNvSpPr txBox="1"/>
          <p:nvPr/>
        </p:nvSpPr>
        <p:spPr>
          <a:xfrm>
            <a:off x="104120" y="111776"/>
            <a:ext cx="63886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Climate Change and ORE with </a:t>
            </a: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Decline in Primary Production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C000"/>
                </a:solidFill>
                <a:effectLst/>
                <a:uLnTx/>
                <a:uFillTx/>
                <a:latin typeface="Calibri" panose="020F0502020204030204"/>
                <a:ea typeface="+mn-ea"/>
                <a:cs typeface="+mn-cs"/>
              </a:rPr>
              <a:t>Decrease in Landings (15%) and Catch (10%)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for Mobile Gear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only in Floating </a:t>
            </a:r>
          </a:p>
        </p:txBody>
      </p:sp>
      <p:sp>
        <p:nvSpPr>
          <p:cNvPr id="4" name="TextBox 3">
            <a:extLst>
              <a:ext uri="{FF2B5EF4-FFF2-40B4-BE49-F238E27FC236}">
                <a16:creationId xmlns:a16="http://schemas.microsoft.com/office/drawing/2014/main" id="{6238B16A-40F5-3653-C301-A6AC5461C385}"/>
              </a:ext>
            </a:extLst>
          </p:cNvPr>
          <p:cNvSpPr txBox="1"/>
          <p:nvPr/>
        </p:nvSpPr>
        <p:spPr>
          <a:xfrm>
            <a:off x="7120789" y="111776"/>
            <a:ext cx="54807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The same but with </a:t>
            </a:r>
            <a:r>
              <a:rPr kumimoji="0" lang="en-GB" sz="1800" b="1" i="0" u="none" strike="noStrike" kern="1200" cap="none" spc="0" normalizeH="0" baseline="0" noProof="0">
                <a:ln>
                  <a:noFill/>
                </a:ln>
                <a:solidFill>
                  <a:srgbClr val="92D050"/>
                </a:solidFill>
                <a:effectLst/>
                <a:uLnTx/>
                <a:uFillTx/>
                <a:latin typeface="Calibri" panose="020F0502020204030204"/>
                <a:ea typeface="+mn-ea"/>
                <a:cs typeface="+mn-cs"/>
              </a:rPr>
              <a:t>Increase in Primary Production</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6EDDF30-20EB-3B5C-2776-00CDF0D6D8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004" y="1175612"/>
            <a:ext cx="3133725" cy="600075"/>
          </a:xfrm>
          <a:prstGeom prst="rect">
            <a:avLst/>
          </a:prstGeom>
        </p:spPr>
      </p:pic>
      <p:pic>
        <p:nvPicPr>
          <p:cNvPr id="6" name="Picture 5">
            <a:extLst>
              <a:ext uri="{FF2B5EF4-FFF2-40B4-BE49-F238E27FC236}">
                <a16:creationId xmlns:a16="http://schemas.microsoft.com/office/drawing/2014/main" id="{1BE2F858-0291-860C-B327-026BB53BA2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7729" y="1051787"/>
            <a:ext cx="1343025" cy="723900"/>
          </a:xfrm>
          <a:prstGeom prst="rect">
            <a:avLst/>
          </a:prstGeom>
        </p:spPr>
      </p:pic>
      <p:pic>
        <p:nvPicPr>
          <p:cNvPr id="7" name="Picture 6">
            <a:extLst>
              <a:ext uri="{FF2B5EF4-FFF2-40B4-BE49-F238E27FC236}">
                <a16:creationId xmlns:a16="http://schemas.microsoft.com/office/drawing/2014/main" id="{BB30C037-0E27-07A9-D199-43721BD85E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01083" y="1189174"/>
            <a:ext cx="3133725" cy="600075"/>
          </a:xfrm>
          <a:prstGeom prst="rect">
            <a:avLst/>
          </a:prstGeom>
        </p:spPr>
      </p:pic>
      <p:pic>
        <p:nvPicPr>
          <p:cNvPr id="8" name="Picture 7">
            <a:extLst>
              <a:ext uri="{FF2B5EF4-FFF2-40B4-BE49-F238E27FC236}">
                <a16:creationId xmlns:a16="http://schemas.microsoft.com/office/drawing/2014/main" id="{16EBCAB2-7969-8B27-3E0A-EBDA533D549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59721" y="1175612"/>
            <a:ext cx="1457325" cy="685800"/>
          </a:xfrm>
          <a:prstGeom prst="rect">
            <a:avLst/>
          </a:prstGeom>
        </p:spPr>
      </p:pic>
      <p:pic>
        <p:nvPicPr>
          <p:cNvPr id="10" name="Picture 9">
            <a:extLst>
              <a:ext uri="{FF2B5EF4-FFF2-40B4-BE49-F238E27FC236}">
                <a16:creationId xmlns:a16="http://schemas.microsoft.com/office/drawing/2014/main" id="{3C5EBF92-3B27-F6A6-8B77-F59E2DB62C1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64653" y="5709081"/>
            <a:ext cx="6414432" cy="747617"/>
          </a:xfrm>
          <a:prstGeom prst="rect">
            <a:avLst/>
          </a:prstGeom>
        </p:spPr>
      </p:pic>
      <p:pic>
        <p:nvPicPr>
          <p:cNvPr id="9" name="Picture 8" descr="A map of different colored shapes&#10;&#10;Description automatically generated">
            <a:extLst>
              <a:ext uri="{FF2B5EF4-FFF2-40B4-BE49-F238E27FC236}">
                <a16:creationId xmlns:a16="http://schemas.microsoft.com/office/drawing/2014/main" id="{BA92441F-9272-A57E-C0DB-C23CDD6BBC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2018175"/>
            <a:ext cx="5157724" cy="2094366"/>
          </a:xfrm>
          <a:prstGeom prst="rect">
            <a:avLst/>
          </a:prstGeom>
        </p:spPr>
      </p:pic>
      <p:cxnSp>
        <p:nvCxnSpPr>
          <p:cNvPr id="14" name="Straight Arrow Connector 13">
            <a:extLst>
              <a:ext uri="{FF2B5EF4-FFF2-40B4-BE49-F238E27FC236}">
                <a16:creationId xmlns:a16="http://schemas.microsoft.com/office/drawing/2014/main" id="{B83190B1-2E4C-B094-0E68-67B0A4447C43}"/>
              </a:ext>
            </a:extLst>
          </p:cNvPr>
          <p:cNvCxnSpPr>
            <a:cxnSpLocks/>
          </p:cNvCxnSpPr>
          <p:nvPr/>
        </p:nvCxnSpPr>
        <p:spPr>
          <a:xfrm>
            <a:off x="5422063" y="3111405"/>
            <a:ext cx="585873"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F23DDD8-811D-BCCA-8816-CD70AE16E6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121" y="4112540"/>
            <a:ext cx="2046493" cy="2800633"/>
          </a:xfrm>
          <a:prstGeom prst="rect">
            <a:avLst/>
          </a:prstGeom>
        </p:spPr>
      </p:pic>
      <p:cxnSp>
        <p:nvCxnSpPr>
          <p:cNvPr id="16" name="Straight Arrow Connector 15">
            <a:extLst>
              <a:ext uri="{FF2B5EF4-FFF2-40B4-BE49-F238E27FC236}">
                <a16:creationId xmlns:a16="http://schemas.microsoft.com/office/drawing/2014/main" id="{0D167430-7FF1-9A16-65FF-9D414B14A1A5}"/>
              </a:ext>
            </a:extLst>
          </p:cNvPr>
          <p:cNvCxnSpPr>
            <a:cxnSpLocks/>
          </p:cNvCxnSpPr>
          <p:nvPr/>
        </p:nvCxnSpPr>
        <p:spPr>
          <a:xfrm>
            <a:off x="2440738" y="5540280"/>
            <a:ext cx="585873"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983C97A-528B-0A43-FFF4-072196E6B3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1231" y="4070498"/>
            <a:ext cx="2046493" cy="2800633"/>
          </a:xfrm>
          <a:prstGeom prst="rect">
            <a:avLst/>
          </a:prstGeom>
        </p:spPr>
      </p:pic>
      <p:sp>
        <p:nvSpPr>
          <p:cNvPr id="18" name="Rectangle 17">
            <a:extLst>
              <a:ext uri="{FF2B5EF4-FFF2-40B4-BE49-F238E27FC236}">
                <a16:creationId xmlns:a16="http://schemas.microsoft.com/office/drawing/2014/main" id="{44596108-B91A-488A-D88A-A95F261AFAAC}"/>
              </a:ext>
            </a:extLst>
          </p:cNvPr>
          <p:cNvSpPr/>
          <p:nvPr/>
        </p:nvSpPr>
        <p:spPr>
          <a:xfrm>
            <a:off x="4134477" y="5202630"/>
            <a:ext cx="276226" cy="268184"/>
          </a:xfrm>
          <a:prstGeom prst="rect">
            <a:avLst/>
          </a:prstGeom>
          <a:solidFill>
            <a:srgbClr val="FFC000"/>
          </a:solidFill>
          <a:ln>
            <a:solidFill>
              <a:srgbClr val="FFC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map of the world&#10;&#10;Description automatically generated">
            <a:extLst>
              <a:ext uri="{FF2B5EF4-FFF2-40B4-BE49-F238E27FC236}">
                <a16:creationId xmlns:a16="http://schemas.microsoft.com/office/drawing/2014/main" id="{046B4B20-0C9A-34E7-9B0C-5BDCC9F1FAA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293378" y="2021498"/>
            <a:ext cx="5334360" cy="2184687"/>
          </a:xfrm>
          <a:prstGeom prst="rect">
            <a:avLst/>
          </a:prstGeom>
        </p:spPr>
      </p:pic>
    </p:spTree>
    <p:extLst>
      <p:ext uri="{BB962C8B-B14F-4D97-AF65-F5344CB8AC3E}">
        <p14:creationId xmlns:p14="http://schemas.microsoft.com/office/powerpoint/2010/main" val="28233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8867-DE09-402E-E66B-FAC1A4FB203B}"/>
              </a:ext>
            </a:extLst>
          </p:cNvPr>
          <p:cNvSpPr>
            <a:spLocks noGrp="1"/>
          </p:cNvSpPr>
          <p:nvPr>
            <p:ph type="title"/>
          </p:nvPr>
        </p:nvSpPr>
        <p:spPr>
          <a:xfrm>
            <a:off x="3169089" y="661123"/>
            <a:ext cx="5853822" cy="1231458"/>
          </a:xfrm>
        </p:spPr>
        <p:txBody>
          <a:bodyPr>
            <a:normAutofit/>
          </a:bodyPr>
          <a:lstStyle/>
          <a:p>
            <a:r>
              <a:rPr lang="en-GB" dirty="0"/>
              <a:t>Stakeholder WORKSHOP Fisheries Displacement </a:t>
            </a:r>
          </a:p>
        </p:txBody>
      </p:sp>
      <p:pic>
        <p:nvPicPr>
          <p:cNvPr id="5" name="Picture 4">
            <a:extLst>
              <a:ext uri="{FF2B5EF4-FFF2-40B4-BE49-F238E27FC236}">
                <a16:creationId xmlns:a16="http://schemas.microsoft.com/office/drawing/2014/main" id="{C5070061-4560-BA74-666A-A9C0BA4963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5142" y="122825"/>
            <a:ext cx="3662981" cy="2560529"/>
          </a:xfrm>
          <a:prstGeom prst="rect">
            <a:avLst/>
          </a:prstGeom>
        </p:spPr>
      </p:pic>
      <p:pic>
        <p:nvPicPr>
          <p:cNvPr id="6" name="Picture 5">
            <a:extLst>
              <a:ext uri="{FF2B5EF4-FFF2-40B4-BE49-F238E27FC236}">
                <a16:creationId xmlns:a16="http://schemas.microsoft.com/office/drawing/2014/main" id="{244E0851-8199-06EB-6849-6C3F1CA476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681" y="-12052"/>
            <a:ext cx="2941826" cy="1573223"/>
          </a:xfrm>
          <a:prstGeom prst="rect">
            <a:avLst/>
          </a:prstGeom>
        </p:spPr>
      </p:pic>
      <p:sp>
        <p:nvSpPr>
          <p:cNvPr id="3" name="Text Placeholder 2">
            <a:extLst>
              <a:ext uri="{FF2B5EF4-FFF2-40B4-BE49-F238E27FC236}">
                <a16:creationId xmlns:a16="http://schemas.microsoft.com/office/drawing/2014/main" id="{989E8333-EADD-64A3-2F52-0717713B7C01}"/>
              </a:ext>
            </a:extLst>
          </p:cNvPr>
          <p:cNvSpPr>
            <a:spLocks noGrp="1"/>
          </p:cNvSpPr>
          <p:nvPr>
            <p:ph type="body" idx="1"/>
          </p:nvPr>
        </p:nvSpPr>
        <p:spPr>
          <a:xfrm>
            <a:off x="114175" y="3522741"/>
            <a:ext cx="7758405" cy="3947058"/>
          </a:xfrm>
        </p:spPr>
        <p:txBody>
          <a:bodyPr>
            <a:normAutofit/>
          </a:bodyPr>
          <a:lstStyle/>
          <a:p>
            <a:r>
              <a:rPr lang="en-GB" sz="1600" dirty="0"/>
              <a:t>Outputs from fisheries displacement scenarios in the context of climate change and offshore wind energy development were showcased. </a:t>
            </a:r>
          </a:p>
          <a:p>
            <a:r>
              <a:rPr lang="en-GB" sz="1600" dirty="0"/>
              <a:t>The workshop was attended by: </a:t>
            </a:r>
          </a:p>
          <a:p>
            <a:r>
              <a:rPr lang="en-GB" sz="1600" b="1" dirty="0"/>
              <a:t>Fishing industry </a:t>
            </a:r>
            <a:r>
              <a:rPr lang="en-GB" sz="1600" dirty="0"/>
              <a:t>(The Scottish Fishermen's Federation, National Federation of Fishermen’s Organisations, Scottish Pelagic Fishermen’s Association and the Scottish White Fish Producers Association), </a:t>
            </a:r>
          </a:p>
          <a:p>
            <a:r>
              <a:rPr lang="en-GB" sz="1600" b="1" dirty="0"/>
              <a:t>Government</a:t>
            </a:r>
            <a:r>
              <a:rPr lang="en-GB" sz="1600" dirty="0"/>
              <a:t> (e.g., MMO, JNCC, Marine Directorate, Natural England and NatureScot) </a:t>
            </a:r>
          </a:p>
          <a:p>
            <a:r>
              <a:rPr lang="en-GB" sz="1600" b="1" dirty="0"/>
              <a:t>Renewables Industry </a:t>
            </a:r>
            <a:r>
              <a:rPr lang="en-GB" sz="1600" dirty="0"/>
              <a:t>(Renewables UK, </a:t>
            </a:r>
            <a:r>
              <a:rPr lang="en-GB" sz="1600" dirty="0" err="1"/>
              <a:t>Orsted</a:t>
            </a:r>
            <a:r>
              <a:rPr lang="en-GB" sz="1600" dirty="0"/>
              <a:t>, Scottish Southern Energy) and The Crown Estate </a:t>
            </a:r>
          </a:p>
        </p:txBody>
      </p:sp>
      <p:sp>
        <p:nvSpPr>
          <p:cNvPr id="4" name="Text Placeholder 3">
            <a:extLst>
              <a:ext uri="{FF2B5EF4-FFF2-40B4-BE49-F238E27FC236}">
                <a16:creationId xmlns:a16="http://schemas.microsoft.com/office/drawing/2014/main" id="{17524A2F-25C9-BDF5-2A36-ED9AE948EF93}"/>
              </a:ext>
            </a:extLst>
          </p:cNvPr>
          <p:cNvSpPr>
            <a:spLocks noGrp="1"/>
          </p:cNvSpPr>
          <p:nvPr>
            <p:ph type="body" idx="2"/>
          </p:nvPr>
        </p:nvSpPr>
        <p:spPr>
          <a:xfrm>
            <a:off x="3349086" y="1906237"/>
            <a:ext cx="7337612" cy="432051"/>
          </a:xfrm>
        </p:spPr>
        <p:txBody>
          <a:bodyPr>
            <a:normAutofit fontScale="92500" lnSpcReduction="10000"/>
          </a:bodyPr>
          <a:lstStyle/>
          <a:p>
            <a:r>
              <a:rPr lang="en-GB" dirty="0"/>
              <a:t>Feb 21, 2024  </a:t>
            </a:r>
            <a:r>
              <a:rPr lang="en-GB" dirty="0" err="1"/>
              <a:t>Orsted</a:t>
            </a:r>
            <a:r>
              <a:rPr lang="en-GB" dirty="0"/>
              <a:t> London Office </a:t>
            </a:r>
          </a:p>
        </p:txBody>
      </p:sp>
      <p:pic>
        <p:nvPicPr>
          <p:cNvPr id="7" name="Picture 6">
            <a:extLst>
              <a:ext uri="{FF2B5EF4-FFF2-40B4-BE49-F238E27FC236}">
                <a16:creationId xmlns:a16="http://schemas.microsoft.com/office/drawing/2014/main" id="{8EEDBA4C-6DE3-4625-6E0D-DC2BB77BD3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137" y="1634989"/>
            <a:ext cx="1648330" cy="1714761"/>
          </a:xfrm>
          <a:prstGeom prst="rect">
            <a:avLst/>
          </a:prstGeom>
        </p:spPr>
      </p:pic>
      <p:pic>
        <p:nvPicPr>
          <p:cNvPr id="8" name="Picture 7">
            <a:extLst>
              <a:ext uri="{FF2B5EF4-FFF2-40B4-BE49-F238E27FC236}">
                <a16:creationId xmlns:a16="http://schemas.microsoft.com/office/drawing/2014/main" id="{77C4EC8C-BF40-17BB-417F-969E2752D518}"/>
              </a:ext>
            </a:extLst>
          </p:cNvPr>
          <p:cNvPicPr>
            <a:picLocks noChangeAspect="1"/>
          </p:cNvPicPr>
          <p:nvPr/>
        </p:nvPicPr>
        <p:blipFill>
          <a:blip r:embed="rId6"/>
          <a:stretch>
            <a:fillRect/>
          </a:stretch>
        </p:blipFill>
        <p:spPr>
          <a:xfrm>
            <a:off x="9372919" y="2828609"/>
            <a:ext cx="2627559" cy="3716995"/>
          </a:xfrm>
          <a:prstGeom prst="rect">
            <a:avLst/>
          </a:prstGeom>
        </p:spPr>
      </p:pic>
    </p:spTree>
    <p:extLst>
      <p:ext uri="{BB962C8B-B14F-4D97-AF65-F5344CB8AC3E}">
        <p14:creationId xmlns:p14="http://schemas.microsoft.com/office/powerpoint/2010/main" val="109639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flipV="1">
            <a:off x="10743416" y="4640576"/>
            <a:ext cx="415637" cy="923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09181" y="2012956"/>
            <a:ext cx="5545604" cy="42963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2414A18A-9302-3FC3-0300-FFE6CD23E40D}"/>
              </a:ext>
            </a:extLst>
          </p:cNvPr>
          <p:cNvSpPr>
            <a:spLocks noGrp="1"/>
          </p:cNvSpPr>
          <p:nvPr>
            <p:ph type="title"/>
          </p:nvPr>
        </p:nvSpPr>
        <p:spPr>
          <a:xfrm>
            <a:off x="2313791" y="403731"/>
            <a:ext cx="8429625" cy="720831"/>
          </a:xfrm>
        </p:spPr>
        <p:txBody>
          <a:bodyPr>
            <a:noAutofit/>
          </a:bodyPr>
          <a:lstStyle/>
          <a:p>
            <a:pPr algn="ctr"/>
            <a:br>
              <a:rPr lang="en-GB" dirty="0"/>
            </a:br>
            <a:r>
              <a:rPr lang="en-GB" sz="2800" dirty="0">
                <a:latin typeface="+mj-lt"/>
              </a:rPr>
              <a:t>Bayesian </a:t>
            </a:r>
            <a:r>
              <a:rPr lang="en-GB" sz="2800" dirty="0">
                <a:latin typeface="+mj-lt"/>
                <a:cs typeface="Calibri" panose="020F0502020204030204" pitchFamily="34" charset="0"/>
              </a:rPr>
              <a:t>Ecosystem model Run for 33 years: </a:t>
            </a:r>
            <a:br>
              <a:rPr lang="en-GB" sz="2800" dirty="0">
                <a:latin typeface="+mj-lt"/>
                <a:cs typeface="Calibri" panose="020F0502020204030204" pitchFamily="34" charset="0"/>
              </a:rPr>
            </a:br>
            <a:r>
              <a:rPr lang="en-GB" sz="2800" dirty="0">
                <a:latin typeface="+mj-lt"/>
                <a:cs typeface="Calibri" panose="020F0502020204030204" pitchFamily="34" charset="0"/>
              </a:rPr>
              <a:t>Predicts trends and possible ‘drivers’</a:t>
            </a:r>
          </a:p>
        </p:txBody>
      </p:sp>
      <p:sp>
        <p:nvSpPr>
          <p:cNvPr id="25" name="TextBox 24">
            <a:extLst>
              <a:ext uri="{FF2B5EF4-FFF2-40B4-BE49-F238E27FC236}">
                <a16:creationId xmlns:a16="http://schemas.microsoft.com/office/drawing/2014/main" id="{AD70DC4D-4F95-A682-C6C4-54EC138927EA}"/>
              </a:ext>
            </a:extLst>
          </p:cNvPr>
          <p:cNvSpPr txBox="1"/>
          <p:nvPr/>
        </p:nvSpPr>
        <p:spPr>
          <a:xfrm>
            <a:off x="6015182" y="6184181"/>
            <a:ext cx="20240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F9E"/>
              </a:solidFill>
              <a:effectLst/>
              <a:uLnTx/>
              <a:uFillTx/>
              <a:latin typeface="Arial"/>
              <a:ea typeface="+mn-ea"/>
              <a:cs typeface="+mn-cs"/>
            </a:endParaRPr>
          </a:p>
        </p:txBody>
      </p:sp>
      <p:pic>
        <p:nvPicPr>
          <p:cNvPr id="6" name="Picture 5">
            <a:extLst>
              <a:ext uri="{FF2B5EF4-FFF2-40B4-BE49-F238E27FC236}">
                <a16:creationId xmlns:a16="http://schemas.microsoft.com/office/drawing/2014/main" id="{EA6469E8-B414-E8D4-8D26-390EB13D25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33663" y="78295"/>
            <a:ext cx="1858337" cy="1935756"/>
          </a:xfrm>
          <a:prstGeom prst="rect">
            <a:avLst/>
          </a:prstGeom>
        </p:spPr>
      </p:pic>
      <p:pic>
        <p:nvPicPr>
          <p:cNvPr id="7" name="Picture 6">
            <a:extLst>
              <a:ext uri="{FF2B5EF4-FFF2-40B4-BE49-F238E27FC236}">
                <a16:creationId xmlns:a16="http://schemas.microsoft.com/office/drawing/2014/main" id="{B5E9F558-955D-D0C2-7438-FF1DE3F3A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81" y="116858"/>
            <a:ext cx="2540356" cy="1797166"/>
          </a:xfrm>
          <a:prstGeom prst="rect">
            <a:avLst/>
          </a:prstGeom>
        </p:spPr>
      </p:pic>
      <p:pic>
        <p:nvPicPr>
          <p:cNvPr id="3" name="Picture 2" descr="A graph showing different types of fish&#10;&#10;Description automatically generated">
            <a:extLst>
              <a:ext uri="{FF2B5EF4-FFF2-40B4-BE49-F238E27FC236}">
                <a16:creationId xmlns:a16="http://schemas.microsoft.com/office/drawing/2014/main" id="{18B310EA-E189-3D71-E123-512BD803E123}"/>
              </a:ext>
            </a:extLst>
          </p:cNvPr>
          <p:cNvPicPr>
            <a:picLocks noChangeAspect="1"/>
          </p:cNvPicPr>
          <p:nvPr/>
        </p:nvPicPr>
        <p:blipFill rotWithShape="1">
          <a:blip r:embed="rId5">
            <a:extLst>
              <a:ext uri="{28A0092B-C50C-407E-A947-70E740481C1C}">
                <a14:useLocalDpi xmlns:a14="http://schemas.microsoft.com/office/drawing/2010/main" val="0"/>
              </a:ext>
            </a:extLst>
          </a:blip>
          <a:srcRect l="3672" r="6131"/>
          <a:stretch/>
        </p:blipFill>
        <p:spPr>
          <a:xfrm>
            <a:off x="0" y="3690811"/>
            <a:ext cx="5674604" cy="3155490"/>
          </a:xfrm>
          <a:prstGeom prst="rect">
            <a:avLst/>
          </a:prstGeom>
        </p:spPr>
      </p:pic>
      <p:sp>
        <p:nvSpPr>
          <p:cNvPr id="4" name="TextBox 3">
            <a:extLst>
              <a:ext uri="{FF2B5EF4-FFF2-40B4-BE49-F238E27FC236}">
                <a16:creationId xmlns:a16="http://schemas.microsoft.com/office/drawing/2014/main" id="{1E7DA454-9BD3-184A-A481-B5E1B2AC3E9D}"/>
              </a:ext>
            </a:extLst>
          </p:cNvPr>
          <p:cNvSpPr txBox="1"/>
          <p:nvPr/>
        </p:nvSpPr>
        <p:spPr>
          <a:xfrm>
            <a:off x="779617" y="2505670"/>
            <a:ext cx="440473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Arial"/>
                <a:ea typeface="+mn-ea"/>
                <a:cs typeface="+mn-cs"/>
              </a:rPr>
              <a:t>Blue = Real data in thousands (age 1)</a:t>
            </a:r>
            <a:r>
              <a:rPr kumimoji="0" lang="en-GB" sz="1800" b="0" i="0" u="none" strike="noStrike" kern="1200" cap="none" spc="0" normalizeH="0" baseline="0" noProof="0" dirty="0">
                <a:ln>
                  <a:noFill/>
                </a:ln>
                <a:solidFill>
                  <a:srgbClr val="000000"/>
                </a:solidFill>
                <a:effectLst/>
                <a:uLnTx/>
                <a:uFillTx/>
                <a:latin typeface="Arial"/>
                <a:ea typeface="+mn-ea"/>
                <a:cs typeface="+mn-cs"/>
              </a:rPr>
              <a:t>, Black = Baseline model where cod driven by 3 variables</a:t>
            </a:r>
          </a:p>
        </p:txBody>
      </p:sp>
      <p:pic>
        <p:nvPicPr>
          <p:cNvPr id="13" name="Picture 12" descr="A graph of different colored lines&#10;&#10;Description automatically generated">
            <a:extLst>
              <a:ext uri="{FF2B5EF4-FFF2-40B4-BE49-F238E27FC236}">
                <a16:creationId xmlns:a16="http://schemas.microsoft.com/office/drawing/2014/main" id="{C085126F-970A-0BB5-4A87-3DECA7150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0524" y="3714405"/>
            <a:ext cx="6372255" cy="3106474"/>
          </a:xfrm>
          <a:prstGeom prst="rect">
            <a:avLst/>
          </a:prstGeom>
        </p:spPr>
      </p:pic>
      <p:pic>
        <p:nvPicPr>
          <p:cNvPr id="27" name="Picture 26">
            <a:extLst>
              <a:ext uri="{FF2B5EF4-FFF2-40B4-BE49-F238E27FC236}">
                <a16:creationId xmlns:a16="http://schemas.microsoft.com/office/drawing/2014/main" id="{DB006A28-E8E8-6CE0-40DF-81ACBB3C736E}"/>
              </a:ext>
            </a:extLst>
          </p:cNvPr>
          <p:cNvPicPr>
            <a:picLocks noChangeAspect="1"/>
          </p:cNvPicPr>
          <p:nvPr/>
        </p:nvPicPr>
        <p:blipFill>
          <a:blip r:embed="rId7"/>
          <a:stretch>
            <a:fillRect/>
          </a:stretch>
        </p:blipFill>
        <p:spPr>
          <a:xfrm>
            <a:off x="6181950" y="2050733"/>
            <a:ext cx="5429402" cy="1667545"/>
          </a:xfrm>
          <a:prstGeom prst="rect">
            <a:avLst/>
          </a:prstGeom>
        </p:spPr>
      </p:pic>
    </p:spTree>
    <p:extLst>
      <p:ext uri="{BB962C8B-B14F-4D97-AF65-F5344CB8AC3E}">
        <p14:creationId xmlns:p14="http://schemas.microsoft.com/office/powerpoint/2010/main" val="1742420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3A4B-8075-5493-40FE-007D56ECE615}"/>
              </a:ext>
            </a:extLst>
          </p:cNvPr>
          <p:cNvSpPr>
            <a:spLocks noGrp="1"/>
          </p:cNvSpPr>
          <p:nvPr>
            <p:ph type="title"/>
          </p:nvPr>
        </p:nvSpPr>
        <p:spPr>
          <a:xfrm>
            <a:off x="2588480" y="192349"/>
            <a:ext cx="8912517" cy="1340525"/>
          </a:xfrm>
        </p:spPr>
        <p:txBody>
          <a:bodyPr>
            <a:normAutofit fontScale="90000"/>
          </a:bodyPr>
          <a:lstStyle/>
          <a:p>
            <a:pPr algn="ctr"/>
            <a:r>
              <a:rPr lang="en-GB" dirty="0"/>
              <a:t>Climate Change and OWF effects on </a:t>
            </a:r>
            <a:br>
              <a:rPr lang="en-GB" dirty="0"/>
            </a:br>
            <a:r>
              <a:rPr lang="en-GB" dirty="0"/>
              <a:t>fish recruitment and seabird </a:t>
            </a:r>
            <a:br>
              <a:rPr lang="en-GB" dirty="0"/>
            </a:br>
            <a:r>
              <a:rPr lang="en-GB" dirty="0"/>
              <a:t>breeding success</a:t>
            </a:r>
          </a:p>
        </p:txBody>
      </p:sp>
      <p:sp>
        <p:nvSpPr>
          <p:cNvPr id="4" name="Text Placeholder 3">
            <a:extLst>
              <a:ext uri="{FF2B5EF4-FFF2-40B4-BE49-F238E27FC236}">
                <a16:creationId xmlns:a16="http://schemas.microsoft.com/office/drawing/2014/main" id="{DD2D8956-85E8-10CA-6383-C2FE8CA8F1C4}"/>
              </a:ext>
            </a:extLst>
          </p:cNvPr>
          <p:cNvSpPr>
            <a:spLocks noGrp="1"/>
          </p:cNvSpPr>
          <p:nvPr>
            <p:ph type="body" idx="2"/>
          </p:nvPr>
        </p:nvSpPr>
        <p:spPr>
          <a:xfrm>
            <a:off x="3749930" y="1576952"/>
            <a:ext cx="6378218" cy="558169"/>
          </a:xfrm>
        </p:spPr>
        <p:txBody>
          <a:bodyPr>
            <a:noAutofit/>
          </a:bodyPr>
          <a:lstStyle/>
          <a:p>
            <a:r>
              <a:rPr lang="en-GB" sz="1600" dirty="0"/>
              <a:t>Changes due to increases in temperature, stratification, and  </a:t>
            </a:r>
            <a:r>
              <a:rPr lang="en-GB" sz="1600" dirty="0">
                <a:solidFill>
                  <a:srgbClr val="00B050"/>
                </a:solidFill>
              </a:rPr>
              <a:t>good </a:t>
            </a:r>
            <a:r>
              <a:rPr lang="en-GB" sz="1600" dirty="0"/>
              <a:t>or</a:t>
            </a:r>
            <a:r>
              <a:rPr lang="en-GB" sz="1600" dirty="0">
                <a:solidFill>
                  <a:srgbClr val="FF0000"/>
                </a:solidFill>
              </a:rPr>
              <a:t> bad </a:t>
            </a:r>
            <a:r>
              <a:rPr lang="en-GB" sz="1600" dirty="0"/>
              <a:t>levels of primary production </a:t>
            </a:r>
          </a:p>
        </p:txBody>
      </p:sp>
      <p:pic>
        <p:nvPicPr>
          <p:cNvPr id="6" name="Picture 5">
            <a:extLst>
              <a:ext uri="{FF2B5EF4-FFF2-40B4-BE49-F238E27FC236}">
                <a16:creationId xmlns:a16="http://schemas.microsoft.com/office/drawing/2014/main" id="{ECF14C38-BCDD-9210-EBAB-B0A60D00A7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398" y="2434975"/>
            <a:ext cx="6253643" cy="4609230"/>
          </a:xfrm>
          <a:prstGeom prst="rect">
            <a:avLst/>
          </a:prstGeom>
        </p:spPr>
      </p:pic>
      <p:grpSp>
        <p:nvGrpSpPr>
          <p:cNvPr id="5" name="Group 4">
            <a:extLst>
              <a:ext uri="{FF2B5EF4-FFF2-40B4-BE49-F238E27FC236}">
                <a16:creationId xmlns:a16="http://schemas.microsoft.com/office/drawing/2014/main" id="{41D3B3B1-54DE-E359-B4C7-EF8BF1F68B76}"/>
              </a:ext>
            </a:extLst>
          </p:cNvPr>
          <p:cNvGrpSpPr/>
          <p:nvPr/>
        </p:nvGrpSpPr>
        <p:grpSpPr>
          <a:xfrm>
            <a:off x="6209402" y="2411611"/>
            <a:ext cx="5535312" cy="3960019"/>
            <a:chOff x="6918626" y="2441885"/>
            <a:chExt cx="4822277" cy="3188992"/>
          </a:xfrm>
        </p:grpSpPr>
        <p:pic>
          <p:nvPicPr>
            <p:cNvPr id="7" name="Picture 6">
              <a:extLst>
                <a:ext uri="{FF2B5EF4-FFF2-40B4-BE49-F238E27FC236}">
                  <a16:creationId xmlns:a16="http://schemas.microsoft.com/office/drawing/2014/main" id="{6E5148D4-7D97-EDB3-4792-0CAB961DE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626" y="2684646"/>
              <a:ext cx="4822277" cy="2946231"/>
            </a:xfrm>
            <a:prstGeom prst="rect">
              <a:avLst/>
            </a:prstGeom>
          </p:spPr>
        </p:pic>
        <p:pic>
          <p:nvPicPr>
            <p:cNvPr id="8" name="Picture 7">
              <a:extLst>
                <a:ext uri="{FF2B5EF4-FFF2-40B4-BE49-F238E27FC236}">
                  <a16:creationId xmlns:a16="http://schemas.microsoft.com/office/drawing/2014/main" id="{7F44221E-6E47-AAC2-C5DA-4EC16FA871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1956" y="2441885"/>
              <a:ext cx="3914719" cy="449492"/>
            </a:xfrm>
            <a:prstGeom prst="rect">
              <a:avLst/>
            </a:prstGeom>
          </p:spPr>
        </p:pic>
      </p:grpSp>
      <p:pic>
        <p:nvPicPr>
          <p:cNvPr id="3" name="Picture 2">
            <a:extLst>
              <a:ext uri="{FF2B5EF4-FFF2-40B4-BE49-F238E27FC236}">
                <a16:creationId xmlns:a16="http://schemas.microsoft.com/office/drawing/2014/main" id="{946217D1-5E59-BAC7-B551-8D3A33C3A70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880" y="49538"/>
            <a:ext cx="1672869" cy="2329512"/>
          </a:xfrm>
          <a:prstGeom prst="rect">
            <a:avLst/>
          </a:prstGeom>
        </p:spPr>
      </p:pic>
      <p:pic>
        <p:nvPicPr>
          <p:cNvPr id="10" name="Picture 9">
            <a:extLst>
              <a:ext uri="{FF2B5EF4-FFF2-40B4-BE49-F238E27FC236}">
                <a16:creationId xmlns:a16="http://schemas.microsoft.com/office/drawing/2014/main" id="{055F1544-0E33-CF0C-8BF0-CF5E87376C15}"/>
              </a:ext>
            </a:extLst>
          </p:cNvPr>
          <p:cNvPicPr>
            <a:picLocks noChangeAspect="1"/>
          </p:cNvPicPr>
          <p:nvPr/>
        </p:nvPicPr>
        <p:blipFill>
          <a:blip r:embed="rId7"/>
          <a:stretch>
            <a:fillRect/>
          </a:stretch>
        </p:blipFill>
        <p:spPr>
          <a:xfrm>
            <a:off x="583548" y="6262988"/>
            <a:ext cx="871255" cy="480144"/>
          </a:xfrm>
          <a:prstGeom prst="rect">
            <a:avLst/>
          </a:prstGeom>
        </p:spPr>
      </p:pic>
      <p:pic>
        <p:nvPicPr>
          <p:cNvPr id="16" name="Picture 15">
            <a:extLst>
              <a:ext uri="{FF2B5EF4-FFF2-40B4-BE49-F238E27FC236}">
                <a16:creationId xmlns:a16="http://schemas.microsoft.com/office/drawing/2014/main" id="{F04A364F-6998-B653-6308-9A54DFEAD428}"/>
              </a:ext>
            </a:extLst>
          </p:cNvPr>
          <p:cNvPicPr>
            <a:picLocks noChangeAspect="1"/>
          </p:cNvPicPr>
          <p:nvPr/>
        </p:nvPicPr>
        <p:blipFill>
          <a:blip r:embed="rId8"/>
          <a:stretch>
            <a:fillRect/>
          </a:stretch>
        </p:blipFill>
        <p:spPr>
          <a:xfrm>
            <a:off x="1599721" y="6262988"/>
            <a:ext cx="871255" cy="546380"/>
          </a:xfrm>
          <a:prstGeom prst="rect">
            <a:avLst/>
          </a:prstGeom>
        </p:spPr>
      </p:pic>
      <p:pic>
        <p:nvPicPr>
          <p:cNvPr id="18" name="Picture 17">
            <a:extLst>
              <a:ext uri="{FF2B5EF4-FFF2-40B4-BE49-F238E27FC236}">
                <a16:creationId xmlns:a16="http://schemas.microsoft.com/office/drawing/2014/main" id="{014EB4E5-CCCA-6291-CC63-492149100DA9}"/>
              </a:ext>
            </a:extLst>
          </p:cNvPr>
          <p:cNvPicPr>
            <a:picLocks noChangeAspect="1"/>
          </p:cNvPicPr>
          <p:nvPr/>
        </p:nvPicPr>
        <p:blipFill>
          <a:blip r:embed="rId9"/>
          <a:stretch>
            <a:fillRect/>
          </a:stretch>
        </p:blipFill>
        <p:spPr>
          <a:xfrm>
            <a:off x="2522741" y="6415602"/>
            <a:ext cx="871255" cy="241151"/>
          </a:xfrm>
          <a:prstGeom prst="rect">
            <a:avLst/>
          </a:prstGeom>
        </p:spPr>
      </p:pic>
      <p:pic>
        <p:nvPicPr>
          <p:cNvPr id="20" name="Picture 19">
            <a:extLst>
              <a:ext uri="{FF2B5EF4-FFF2-40B4-BE49-F238E27FC236}">
                <a16:creationId xmlns:a16="http://schemas.microsoft.com/office/drawing/2014/main" id="{D18484E3-F48F-ED59-5B8C-761544FD89AA}"/>
              </a:ext>
            </a:extLst>
          </p:cNvPr>
          <p:cNvPicPr>
            <a:picLocks noChangeAspect="1"/>
          </p:cNvPicPr>
          <p:nvPr/>
        </p:nvPicPr>
        <p:blipFill>
          <a:blip r:embed="rId10"/>
          <a:stretch>
            <a:fillRect/>
          </a:stretch>
        </p:blipFill>
        <p:spPr>
          <a:xfrm>
            <a:off x="3445761" y="6262988"/>
            <a:ext cx="851990" cy="504727"/>
          </a:xfrm>
          <a:prstGeom prst="rect">
            <a:avLst/>
          </a:prstGeom>
        </p:spPr>
      </p:pic>
      <p:pic>
        <p:nvPicPr>
          <p:cNvPr id="22" name="Picture 21">
            <a:extLst>
              <a:ext uri="{FF2B5EF4-FFF2-40B4-BE49-F238E27FC236}">
                <a16:creationId xmlns:a16="http://schemas.microsoft.com/office/drawing/2014/main" id="{81A9BFB7-D044-DDD5-BA96-D598DF3146CC}"/>
              </a:ext>
            </a:extLst>
          </p:cNvPr>
          <p:cNvPicPr>
            <a:picLocks noChangeAspect="1"/>
          </p:cNvPicPr>
          <p:nvPr/>
        </p:nvPicPr>
        <p:blipFill>
          <a:blip r:embed="rId11"/>
          <a:stretch>
            <a:fillRect/>
          </a:stretch>
        </p:blipFill>
        <p:spPr>
          <a:xfrm>
            <a:off x="4419828" y="6292686"/>
            <a:ext cx="885819" cy="377727"/>
          </a:xfrm>
          <a:prstGeom prst="rect">
            <a:avLst/>
          </a:prstGeom>
        </p:spPr>
      </p:pic>
      <p:pic>
        <p:nvPicPr>
          <p:cNvPr id="24" name="Picture 23">
            <a:extLst>
              <a:ext uri="{FF2B5EF4-FFF2-40B4-BE49-F238E27FC236}">
                <a16:creationId xmlns:a16="http://schemas.microsoft.com/office/drawing/2014/main" id="{2B1E6E4C-D8D6-0585-336C-DD573103DE1E}"/>
              </a:ext>
            </a:extLst>
          </p:cNvPr>
          <p:cNvPicPr>
            <a:picLocks noChangeAspect="1"/>
          </p:cNvPicPr>
          <p:nvPr/>
        </p:nvPicPr>
        <p:blipFill>
          <a:blip r:embed="rId12"/>
          <a:stretch>
            <a:fillRect/>
          </a:stretch>
        </p:blipFill>
        <p:spPr>
          <a:xfrm>
            <a:off x="5396484" y="6316530"/>
            <a:ext cx="859818" cy="391387"/>
          </a:xfrm>
          <a:prstGeom prst="rect">
            <a:avLst/>
          </a:prstGeom>
        </p:spPr>
      </p:pic>
      <p:pic>
        <p:nvPicPr>
          <p:cNvPr id="26" name="Picture 25">
            <a:extLst>
              <a:ext uri="{FF2B5EF4-FFF2-40B4-BE49-F238E27FC236}">
                <a16:creationId xmlns:a16="http://schemas.microsoft.com/office/drawing/2014/main" id="{759939F4-585F-EEBE-7AE4-E2D97D0B4591}"/>
              </a:ext>
            </a:extLst>
          </p:cNvPr>
          <p:cNvPicPr>
            <a:picLocks noChangeAspect="1"/>
          </p:cNvPicPr>
          <p:nvPr/>
        </p:nvPicPr>
        <p:blipFill>
          <a:blip r:embed="rId13"/>
          <a:stretch>
            <a:fillRect/>
          </a:stretch>
        </p:blipFill>
        <p:spPr>
          <a:xfrm>
            <a:off x="6578293" y="6316530"/>
            <a:ext cx="819101" cy="535146"/>
          </a:xfrm>
          <a:prstGeom prst="rect">
            <a:avLst/>
          </a:prstGeom>
        </p:spPr>
      </p:pic>
      <p:pic>
        <p:nvPicPr>
          <p:cNvPr id="30" name="Picture 29">
            <a:extLst>
              <a:ext uri="{FF2B5EF4-FFF2-40B4-BE49-F238E27FC236}">
                <a16:creationId xmlns:a16="http://schemas.microsoft.com/office/drawing/2014/main" id="{F9740061-F60B-BDEC-FF83-B93AEAAC70B7}"/>
              </a:ext>
            </a:extLst>
          </p:cNvPr>
          <p:cNvPicPr>
            <a:picLocks noChangeAspect="1"/>
          </p:cNvPicPr>
          <p:nvPr/>
        </p:nvPicPr>
        <p:blipFill>
          <a:blip r:embed="rId14"/>
          <a:stretch>
            <a:fillRect/>
          </a:stretch>
        </p:blipFill>
        <p:spPr>
          <a:xfrm>
            <a:off x="9309046" y="6316530"/>
            <a:ext cx="819102" cy="517673"/>
          </a:xfrm>
          <a:prstGeom prst="rect">
            <a:avLst/>
          </a:prstGeom>
        </p:spPr>
      </p:pic>
      <p:pic>
        <p:nvPicPr>
          <p:cNvPr id="32" name="Picture 31">
            <a:extLst>
              <a:ext uri="{FF2B5EF4-FFF2-40B4-BE49-F238E27FC236}">
                <a16:creationId xmlns:a16="http://schemas.microsoft.com/office/drawing/2014/main" id="{8795B8F4-2EEE-87D6-5F80-A7804AF4D861}"/>
              </a:ext>
            </a:extLst>
          </p:cNvPr>
          <p:cNvPicPr>
            <a:picLocks noChangeAspect="1"/>
          </p:cNvPicPr>
          <p:nvPr/>
        </p:nvPicPr>
        <p:blipFill>
          <a:blip r:embed="rId15"/>
          <a:stretch>
            <a:fillRect/>
          </a:stretch>
        </p:blipFill>
        <p:spPr>
          <a:xfrm>
            <a:off x="10647151" y="6348061"/>
            <a:ext cx="777183" cy="503615"/>
          </a:xfrm>
          <a:prstGeom prst="rect">
            <a:avLst/>
          </a:prstGeom>
        </p:spPr>
      </p:pic>
      <p:pic>
        <p:nvPicPr>
          <p:cNvPr id="34" name="Picture 33">
            <a:extLst>
              <a:ext uri="{FF2B5EF4-FFF2-40B4-BE49-F238E27FC236}">
                <a16:creationId xmlns:a16="http://schemas.microsoft.com/office/drawing/2014/main" id="{16FDE226-25FD-915B-9E0C-1E0BFBB294C7}"/>
              </a:ext>
            </a:extLst>
          </p:cNvPr>
          <p:cNvPicPr>
            <a:picLocks noChangeAspect="1"/>
          </p:cNvPicPr>
          <p:nvPr/>
        </p:nvPicPr>
        <p:blipFill>
          <a:blip r:embed="rId16"/>
          <a:stretch>
            <a:fillRect/>
          </a:stretch>
        </p:blipFill>
        <p:spPr>
          <a:xfrm>
            <a:off x="7969846" y="6331297"/>
            <a:ext cx="777183" cy="543679"/>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A1CAD28E-D6B1-3E66-E96C-BC576B0D1C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251" y="114867"/>
            <a:ext cx="3767378" cy="1836596"/>
          </a:xfrm>
          <a:prstGeom prst="rect">
            <a:avLst/>
          </a:prstGeom>
        </p:spPr>
      </p:pic>
    </p:spTree>
    <p:extLst>
      <p:ext uri="{BB962C8B-B14F-4D97-AF65-F5344CB8AC3E}">
        <p14:creationId xmlns:p14="http://schemas.microsoft.com/office/powerpoint/2010/main" val="1439894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3A4B-8075-5493-40FE-007D56ECE615}"/>
              </a:ext>
            </a:extLst>
          </p:cNvPr>
          <p:cNvSpPr>
            <a:spLocks noGrp="1"/>
          </p:cNvSpPr>
          <p:nvPr>
            <p:ph type="title"/>
          </p:nvPr>
        </p:nvSpPr>
        <p:spPr>
          <a:xfrm>
            <a:off x="1892886" y="306892"/>
            <a:ext cx="9734496" cy="694205"/>
          </a:xfrm>
        </p:spPr>
        <p:txBody>
          <a:bodyPr>
            <a:normAutofit fontScale="90000"/>
          </a:bodyPr>
          <a:lstStyle/>
          <a:p>
            <a:pPr algn="ctr"/>
            <a:r>
              <a:rPr lang="en-GB" dirty="0"/>
              <a:t>Changes due to Displacement of </a:t>
            </a:r>
            <a:br>
              <a:rPr lang="en-GB" dirty="0"/>
            </a:br>
            <a:r>
              <a:rPr lang="en-GB" dirty="0"/>
              <a:t>Fishing </a:t>
            </a:r>
            <a:br>
              <a:rPr lang="en-GB" dirty="0"/>
            </a:br>
            <a:endParaRPr lang="en-GB" dirty="0"/>
          </a:p>
        </p:txBody>
      </p:sp>
      <p:sp>
        <p:nvSpPr>
          <p:cNvPr id="4" name="Text Placeholder 3">
            <a:extLst>
              <a:ext uri="{FF2B5EF4-FFF2-40B4-BE49-F238E27FC236}">
                <a16:creationId xmlns:a16="http://schemas.microsoft.com/office/drawing/2014/main" id="{DD2D8956-85E8-10CA-6383-C2FE8CA8F1C4}"/>
              </a:ext>
            </a:extLst>
          </p:cNvPr>
          <p:cNvSpPr>
            <a:spLocks noGrp="1"/>
          </p:cNvSpPr>
          <p:nvPr>
            <p:ph type="body" idx="2"/>
          </p:nvPr>
        </p:nvSpPr>
        <p:spPr>
          <a:xfrm>
            <a:off x="3662556" y="840249"/>
            <a:ext cx="6659473" cy="890632"/>
          </a:xfrm>
        </p:spPr>
        <p:txBody>
          <a:bodyPr>
            <a:normAutofit/>
          </a:bodyPr>
          <a:lstStyle/>
          <a:p>
            <a:r>
              <a:rPr lang="en-GB" dirty="0"/>
              <a:t>Differences between level of displacement including differences between mobile and static gear </a:t>
            </a:r>
          </a:p>
        </p:txBody>
      </p:sp>
      <p:pic>
        <p:nvPicPr>
          <p:cNvPr id="6" name="Picture 5">
            <a:extLst>
              <a:ext uri="{FF2B5EF4-FFF2-40B4-BE49-F238E27FC236}">
                <a16:creationId xmlns:a16="http://schemas.microsoft.com/office/drawing/2014/main" id="{71206A51-3170-9E58-1EB9-2B143564D984}"/>
              </a:ext>
            </a:extLst>
          </p:cNvPr>
          <p:cNvPicPr>
            <a:picLocks noChangeAspect="1"/>
          </p:cNvPicPr>
          <p:nvPr/>
        </p:nvPicPr>
        <p:blipFill>
          <a:blip r:embed="rId3"/>
          <a:srcRect t="13158" b="8069"/>
          <a:stretch/>
        </p:blipFill>
        <p:spPr>
          <a:xfrm>
            <a:off x="10121829" y="19876"/>
            <a:ext cx="2061595" cy="2255832"/>
          </a:xfrm>
          <a:prstGeom prst="rect">
            <a:avLst/>
          </a:prstGeom>
        </p:spPr>
      </p:pic>
      <p:sp>
        <p:nvSpPr>
          <p:cNvPr id="7" name="TextBox 6">
            <a:extLst>
              <a:ext uri="{FF2B5EF4-FFF2-40B4-BE49-F238E27FC236}">
                <a16:creationId xmlns:a16="http://schemas.microsoft.com/office/drawing/2014/main" id="{A377B93B-EBBE-36E8-7FEA-5D624A651E55}"/>
              </a:ext>
            </a:extLst>
          </p:cNvPr>
          <p:cNvSpPr txBox="1"/>
          <p:nvPr/>
        </p:nvSpPr>
        <p:spPr>
          <a:xfrm>
            <a:off x="4190870" y="1774876"/>
            <a:ext cx="51385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No mobile gear in floating windfarms and MPA</a:t>
            </a:r>
          </a:p>
        </p:txBody>
      </p:sp>
      <p:pic>
        <p:nvPicPr>
          <p:cNvPr id="8" name="Picture 7">
            <a:extLst>
              <a:ext uri="{FF2B5EF4-FFF2-40B4-BE49-F238E27FC236}">
                <a16:creationId xmlns:a16="http://schemas.microsoft.com/office/drawing/2014/main" id="{06AE288C-979E-68C4-295F-EC71E67E4A33}"/>
              </a:ext>
            </a:extLst>
          </p:cNvPr>
          <p:cNvPicPr>
            <a:picLocks noChangeAspect="1"/>
          </p:cNvPicPr>
          <p:nvPr/>
        </p:nvPicPr>
        <p:blipFill>
          <a:blip r:embed="rId4"/>
          <a:srcRect t="62934"/>
          <a:stretch/>
        </p:blipFill>
        <p:spPr>
          <a:xfrm>
            <a:off x="3106514" y="1639542"/>
            <a:ext cx="1011941" cy="524481"/>
          </a:xfrm>
          <a:prstGeom prst="rect">
            <a:avLst/>
          </a:prstGeom>
        </p:spPr>
      </p:pic>
      <p:pic>
        <p:nvPicPr>
          <p:cNvPr id="9" name="Picture 8" descr="A map of the world&#10;&#10;Description automatically generated">
            <a:extLst>
              <a:ext uri="{FF2B5EF4-FFF2-40B4-BE49-F238E27FC236}">
                <a16:creationId xmlns:a16="http://schemas.microsoft.com/office/drawing/2014/main" id="{83B22BD8-11B8-DE65-2443-AEA4A731C7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9876"/>
            <a:ext cx="3554255" cy="1455645"/>
          </a:xfrm>
          <a:prstGeom prst="rect">
            <a:avLst/>
          </a:prstGeom>
        </p:spPr>
      </p:pic>
      <p:pic>
        <p:nvPicPr>
          <p:cNvPr id="12" name="Picture 11">
            <a:extLst>
              <a:ext uri="{FF2B5EF4-FFF2-40B4-BE49-F238E27FC236}">
                <a16:creationId xmlns:a16="http://schemas.microsoft.com/office/drawing/2014/main" id="{C2D8F00B-E3CE-C208-C731-300827EF874C}"/>
              </a:ext>
            </a:extLst>
          </p:cNvPr>
          <p:cNvPicPr>
            <a:picLocks noChangeAspect="1"/>
          </p:cNvPicPr>
          <p:nvPr/>
        </p:nvPicPr>
        <p:blipFill>
          <a:blip r:embed="rId6"/>
          <a:stretch>
            <a:fillRect/>
          </a:stretch>
        </p:blipFill>
        <p:spPr>
          <a:xfrm>
            <a:off x="538942" y="6350280"/>
            <a:ext cx="871255" cy="480144"/>
          </a:xfrm>
          <a:prstGeom prst="rect">
            <a:avLst/>
          </a:prstGeom>
        </p:spPr>
      </p:pic>
      <p:pic>
        <p:nvPicPr>
          <p:cNvPr id="13" name="Picture 12">
            <a:extLst>
              <a:ext uri="{FF2B5EF4-FFF2-40B4-BE49-F238E27FC236}">
                <a16:creationId xmlns:a16="http://schemas.microsoft.com/office/drawing/2014/main" id="{99328B3F-0E13-77AE-7D2E-9B336C1CAC14}"/>
              </a:ext>
            </a:extLst>
          </p:cNvPr>
          <p:cNvPicPr>
            <a:picLocks noChangeAspect="1"/>
          </p:cNvPicPr>
          <p:nvPr/>
        </p:nvPicPr>
        <p:blipFill>
          <a:blip r:embed="rId7"/>
          <a:stretch>
            <a:fillRect/>
          </a:stretch>
        </p:blipFill>
        <p:spPr>
          <a:xfrm>
            <a:off x="1599722" y="6359332"/>
            <a:ext cx="753186" cy="472337"/>
          </a:xfrm>
          <a:prstGeom prst="rect">
            <a:avLst/>
          </a:prstGeom>
        </p:spPr>
      </p:pic>
      <p:pic>
        <p:nvPicPr>
          <p:cNvPr id="14" name="Picture 13">
            <a:extLst>
              <a:ext uri="{FF2B5EF4-FFF2-40B4-BE49-F238E27FC236}">
                <a16:creationId xmlns:a16="http://schemas.microsoft.com/office/drawing/2014/main" id="{4AA45E5C-6B3B-ABE9-82A3-7578061C4D4D}"/>
              </a:ext>
            </a:extLst>
          </p:cNvPr>
          <p:cNvPicPr>
            <a:picLocks noChangeAspect="1"/>
          </p:cNvPicPr>
          <p:nvPr/>
        </p:nvPicPr>
        <p:blipFill>
          <a:blip r:embed="rId8"/>
          <a:stretch>
            <a:fillRect/>
          </a:stretch>
        </p:blipFill>
        <p:spPr>
          <a:xfrm>
            <a:off x="2791301" y="6372046"/>
            <a:ext cx="871255" cy="241151"/>
          </a:xfrm>
          <a:prstGeom prst="rect">
            <a:avLst/>
          </a:prstGeom>
        </p:spPr>
      </p:pic>
      <p:pic>
        <p:nvPicPr>
          <p:cNvPr id="17" name="Picture 16" descr="A graph of different colored squares&#10;&#10;Description automatically generated with medium confidence">
            <a:extLst>
              <a:ext uri="{FF2B5EF4-FFF2-40B4-BE49-F238E27FC236}">
                <a16:creationId xmlns:a16="http://schemas.microsoft.com/office/drawing/2014/main" id="{6CDFA766-863C-B39D-E002-C7DB5B4D2D2C}"/>
              </a:ext>
            </a:extLst>
          </p:cNvPr>
          <p:cNvPicPr>
            <a:picLocks noChangeAspect="1"/>
          </p:cNvPicPr>
          <p:nvPr/>
        </p:nvPicPr>
        <p:blipFill>
          <a:blip r:embed="rId9">
            <a:extLst>
              <a:ext uri="{28A0092B-C50C-407E-A947-70E740481C1C}">
                <a14:useLocalDpi xmlns:a14="http://schemas.microsoft.com/office/drawing/2010/main" val="0"/>
              </a:ext>
            </a:extLst>
          </a:blip>
          <a:srcRect l="4587" t="2935" r="3508" b="17397"/>
          <a:stretch/>
        </p:blipFill>
        <p:spPr>
          <a:xfrm>
            <a:off x="105458" y="2753313"/>
            <a:ext cx="5990542" cy="3596967"/>
          </a:xfrm>
          <a:prstGeom prst="rect">
            <a:avLst/>
          </a:prstGeom>
        </p:spPr>
      </p:pic>
      <p:pic>
        <p:nvPicPr>
          <p:cNvPr id="18" name="Picture 17">
            <a:extLst>
              <a:ext uri="{FF2B5EF4-FFF2-40B4-BE49-F238E27FC236}">
                <a16:creationId xmlns:a16="http://schemas.microsoft.com/office/drawing/2014/main" id="{91A16044-987B-7531-3FF7-89AEAC192323}"/>
              </a:ext>
            </a:extLst>
          </p:cNvPr>
          <p:cNvPicPr>
            <a:picLocks noChangeAspect="1"/>
          </p:cNvPicPr>
          <p:nvPr/>
        </p:nvPicPr>
        <p:blipFill>
          <a:blip r:embed="rId10"/>
          <a:stretch>
            <a:fillRect/>
          </a:stretch>
        </p:blipFill>
        <p:spPr>
          <a:xfrm>
            <a:off x="3962628" y="6372046"/>
            <a:ext cx="885819" cy="377727"/>
          </a:xfrm>
          <a:prstGeom prst="rect">
            <a:avLst/>
          </a:prstGeom>
        </p:spPr>
      </p:pic>
      <p:pic>
        <p:nvPicPr>
          <p:cNvPr id="19" name="Picture 18">
            <a:extLst>
              <a:ext uri="{FF2B5EF4-FFF2-40B4-BE49-F238E27FC236}">
                <a16:creationId xmlns:a16="http://schemas.microsoft.com/office/drawing/2014/main" id="{BE2D5964-5338-D401-1D53-312AF3D9CAAC}"/>
              </a:ext>
            </a:extLst>
          </p:cNvPr>
          <p:cNvPicPr>
            <a:picLocks noChangeAspect="1"/>
          </p:cNvPicPr>
          <p:nvPr/>
        </p:nvPicPr>
        <p:blipFill>
          <a:blip r:embed="rId11"/>
          <a:stretch>
            <a:fillRect/>
          </a:stretch>
        </p:blipFill>
        <p:spPr>
          <a:xfrm>
            <a:off x="5148519" y="6350280"/>
            <a:ext cx="859818" cy="391387"/>
          </a:xfrm>
          <a:prstGeom prst="rect">
            <a:avLst/>
          </a:prstGeom>
        </p:spPr>
      </p:pic>
      <p:pic>
        <p:nvPicPr>
          <p:cNvPr id="21" name="Picture 20" descr="A graph showing different types of data&#10;&#10;Description automatically generated with medium confidence">
            <a:extLst>
              <a:ext uri="{FF2B5EF4-FFF2-40B4-BE49-F238E27FC236}">
                <a16:creationId xmlns:a16="http://schemas.microsoft.com/office/drawing/2014/main" id="{633CE4C3-355D-2A14-528F-93ED490788D1}"/>
              </a:ext>
            </a:extLst>
          </p:cNvPr>
          <p:cNvPicPr>
            <a:picLocks noChangeAspect="1"/>
          </p:cNvPicPr>
          <p:nvPr/>
        </p:nvPicPr>
        <p:blipFill>
          <a:blip r:embed="rId12">
            <a:extLst>
              <a:ext uri="{28A0092B-C50C-407E-A947-70E740481C1C}">
                <a14:useLocalDpi xmlns:a14="http://schemas.microsoft.com/office/drawing/2010/main" val="0"/>
              </a:ext>
            </a:extLst>
          </a:blip>
          <a:srcRect l="3793" t="1697" r="1619" b="9594"/>
          <a:stretch/>
        </p:blipFill>
        <p:spPr>
          <a:xfrm>
            <a:off x="6266985" y="2753313"/>
            <a:ext cx="5819557" cy="3527736"/>
          </a:xfrm>
          <a:prstGeom prst="rect">
            <a:avLst/>
          </a:prstGeom>
        </p:spPr>
      </p:pic>
      <p:pic>
        <p:nvPicPr>
          <p:cNvPr id="22" name="Picture 21">
            <a:extLst>
              <a:ext uri="{FF2B5EF4-FFF2-40B4-BE49-F238E27FC236}">
                <a16:creationId xmlns:a16="http://schemas.microsoft.com/office/drawing/2014/main" id="{AD59C4F3-6100-8F87-8EC7-FB3FE26FA2E9}"/>
              </a:ext>
            </a:extLst>
          </p:cNvPr>
          <p:cNvPicPr>
            <a:picLocks noChangeAspect="1"/>
          </p:cNvPicPr>
          <p:nvPr/>
        </p:nvPicPr>
        <p:blipFill>
          <a:blip r:embed="rId13"/>
          <a:stretch>
            <a:fillRect/>
          </a:stretch>
        </p:blipFill>
        <p:spPr>
          <a:xfrm>
            <a:off x="6802731" y="6306514"/>
            <a:ext cx="819101" cy="535146"/>
          </a:xfrm>
          <a:prstGeom prst="rect">
            <a:avLst/>
          </a:prstGeom>
        </p:spPr>
      </p:pic>
      <p:pic>
        <p:nvPicPr>
          <p:cNvPr id="23" name="Picture 22">
            <a:extLst>
              <a:ext uri="{FF2B5EF4-FFF2-40B4-BE49-F238E27FC236}">
                <a16:creationId xmlns:a16="http://schemas.microsoft.com/office/drawing/2014/main" id="{EB02BFBF-A86A-9F59-E246-05C8897EB495}"/>
              </a:ext>
            </a:extLst>
          </p:cNvPr>
          <p:cNvPicPr>
            <a:picLocks noChangeAspect="1"/>
          </p:cNvPicPr>
          <p:nvPr/>
        </p:nvPicPr>
        <p:blipFill>
          <a:blip r:embed="rId14"/>
          <a:stretch>
            <a:fillRect/>
          </a:stretch>
        </p:blipFill>
        <p:spPr>
          <a:xfrm>
            <a:off x="8296649" y="6323660"/>
            <a:ext cx="777183" cy="543679"/>
          </a:xfrm>
          <a:prstGeom prst="rect">
            <a:avLst/>
          </a:prstGeom>
        </p:spPr>
      </p:pic>
      <p:pic>
        <p:nvPicPr>
          <p:cNvPr id="24" name="Picture 23">
            <a:extLst>
              <a:ext uri="{FF2B5EF4-FFF2-40B4-BE49-F238E27FC236}">
                <a16:creationId xmlns:a16="http://schemas.microsoft.com/office/drawing/2014/main" id="{9B6105C4-4E3E-249A-2CA1-748F1619EF5D}"/>
              </a:ext>
            </a:extLst>
          </p:cNvPr>
          <p:cNvPicPr>
            <a:picLocks noChangeAspect="1"/>
          </p:cNvPicPr>
          <p:nvPr/>
        </p:nvPicPr>
        <p:blipFill>
          <a:blip r:embed="rId15"/>
          <a:stretch>
            <a:fillRect/>
          </a:stretch>
        </p:blipFill>
        <p:spPr>
          <a:xfrm>
            <a:off x="9620901" y="6315251"/>
            <a:ext cx="819102" cy="517673"/>
          </a:xfrm>
          <a:prstGeom prst="rect">
            <a:avLst/>
          </a:prstGeom>
        </p:spPr>
      </p:pic>
      <p:pic>
        <p:nvPicPr>
          <p:cNvPr id="25" name="Picture 24">
            <a:extLst>
              <a:ext uri="{FF2B5EF4-FFF2-40B4-BE49-F238E27FC236}">
                <a16:creationId xmlns:a16="http://schemas.microsoft.com/office/drawing/2014/main" id="{B40A60E6-F38A-145C-4B13-821CAAAB882D}"/>
              </a:ext>
            </a:extLst>
          </p:cNvPr>
          <p:cNvPicPr>
            <a:picLocks noChangeAspect="1"/>
          </p:cNvPicPr>
          <p:nvPr/>
        </p:nvPicPr>
        <p:blipFill>
          <a:blip r:embed="rId16"/>
          <a:stretch>
            <a:fillRect/>
          </a:stretch>
        </p:blipFill>
        <p:spPr>
          <a:xfrm>
            <a:off x="10970536" y="6315251"/>
            <a:ext cx="777183" cy="503615"/>
          </a:xfrm>
          <a:prstGeom prst="rect">
            <a:avLst/>
          </a:prstGeom>
        </p:spPr>
      </p:pic>
      <p:pic>
        <p:nvPicPr>
          <p:cNvPr id="27" name="Picture 26">
            <a:extLst>
              <a:ext uri="{FF2B5EF4-FFF2-40B4-BE49-F238E27FC236}">
                <a16:creationId xmlns:a16="http://schemas.microsoft.com/office/drawing/2014/main" id="{62CEBEEA-4250-C269-B7C4-B9B4DD967BE9}"/>
              </a:ext>
            </a:extLst>
          </p:cNvPr>
          <p:cNvPicPr>
            <a:picLocks noChangeAspect="1"/>
          </p:cNvPicPr>
          <p:nvPr/>
        </p:nvPicPr>
        <p:blipFill>
          <a:blip r:embed="rId17"/>
          <a:srcRect t="1" r="50125" b="-8742"/>
          <a:stretch/>
        </p:blipFill>
        <p:spPr>
          <a:xfrm>
            <a:off x="1086799" y="2332444"/>
            <a:ext cx="4280257" cy="486809"/>
          </a:xfrm>
          <a:prstGeom prst="rect">
            <a:avLst/>
          </a:prstGeom>
        </p:spPr>
      </p:pic>
      <p:pic>
        <p:nvPicPr>
          <p:cNvPr id="28" name="Picture 27">
            <a:extLst>
              <a:ext uri="{FF2B5EF4-FFF2-40B4-BE49-F238E27FC236}">
                <a16:creationId xmlns:a16="http://schemas.microsoft.com/office/drawing/2014/main" id="{A8713282-FA52-D34C-46EE-BFACE828F527}"/>
              </a:ext>
            </a:extLst>
          </p:cNvPr>
          <p:cNvPicPr>
            <a:picLocks noChangeAspect="1"/>
          </p:cNvPicPr>
          <p:nvPr/>
        </p:nvPicPr>
        <p:blipFill>
          <a:blip r:embed="rId17"/>
          <a:srcRect l="54588" b="-3530"/>
          <a:stretch/>
        </p:blipFill>
        <p:spPr>
          <a:xfrm>
            <a:off x="6844647" y="2309115"/>
            <a:ext cx="4093426" cy="486809"/>
          </a:xfrm>
          <a:prstGeom prst="rect">
            <a:avLst/>
          </a:prstGeom>
        </p:spPr>
      </p:pic>
    </p:spTree>
    <p:extLst>
      <p:ext uri="{BB962C8B-B14F-4D97-AF65-F5344CB8AC3E}">
        <p14:creationId xmlns:p14="http://schemas.microsoft.com/office/powerpoint/2010/main" val="2929625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DA7440-AF37-9156-4EC7-B14B73CEC197}"/>
              </a:ext>
            </a:extLst>
          </p:cNvPr>
          <p:cNvSpPr>
            <a:spLocks noGrp="1"/>
          </p:cNvSpPr>
          <p:nvPr>
            <p:ph type="title"/>
          </p:nvPr>
        </p:nvSpPr>
        <p:spPr>
          <a:xfrm>
            <a:off x="417497" y="-20650"/>
            <a:ext cx="10262749" cy="1016903"/>
          </a:xfrm>
        </p:spPr>
        <p:txBody>
          <a:bodyPr>
            <a:normAutofit/>
          </a:bodyPr>
          <a:lstStyle/>
          <a:p>
            <a:r>
              <a:rPr lang="en-GB" dirty="0"/>
              <a:t>Bayesian Ecosystem Model Links to Net Gain &amp; Economy</a:t>
            </a:r>
          </a:p>
        </p:txBody>
      </p:sp>
      <p:pic>
        <p:nvPicPr>
          <p:cNvPr id="9" name="Picture 8">
            <a:extLst>
              <a:ext uri="{FF2B5EF4-FFF2-40B4-BE49-F238E27FC236}">
                <a16:creationId xmlns:a16="http://schemas.microsoft.com/office/drawing/2014/main" id="{4CB09878-713D-5113-451F-F27F7B044E46}"/>
              </a:ext>
            </a:extLst>
          </p:cNvPr>
          <p:cNvPicPr>
            <a:picLocks noChangeAspect="1"/>
          </p:cNvPicPr>
          <p:nvPr/>
        </p:nvPicPr>
        <p:blipFill>
          <a:blip r:embed="rId2"/>
          <a:srcRect t="23705"/>
          <a:stretch/>
        </p:blipFill>
        <p:spPr>
          <a:xfrm>
            <a:off x="190724" y="1209055"/>
            <a:ext cx="5429402" cy="1272258"/>
          </a:xfrm>
          <a:prstGeom prst="rect">
            <a:avLst/>
          </a:prstGeom>
        </p:spPr>
      </p:pic>
      <p:pic>
        <p:nvPicPr>
          <p:cNvPr id="13" name="Picture 12">
            <a:extLst>
              <a:ext uri="{FF2B5EF4-FFF2-40B4-BE49-F238E27FC236}">
                <a16:creationId xmlns:a16="http://schemas.microsoft.com/office/drawing/2014/main" id="{FAF14C97-4D0B-D8DB-E7AB-0891E88F2839}"/>
              </a:ext>
            </a:extLst>
          </p:cNvPr>
          <p:cNvPicPr>
            <a:picLocks noChangeAspect="1"/>
          </p:cNvPicPr>
          <p:nvPr/>
        </p:nvPicPr>
        <p:blipFill>
          <a:blip r:embed="rId3"/>
          <a:stretch>
            <a:fillRect/>
          </a:stretch>
        </p:blipFill>
        <p:spPr>
          <a:xfrm>
            <a:off x="5804194" y="1547060"/>
            <a:ext cx="6096000" cy="485775"/>
          </a:xfrm>
          <a:prstGeom prst="rect">
            <a:avLst/>
          </a:prstGeom>
        </p:spPr>
      </p:pic>
      <p:pic>
        <p:nvPicPr>
          <p:cNvPr id="18" name="Picture 17">
            <a:extLst>
              <a:ext uri="{FF2B5EF4-FFF2-40B4-BE49-F238E27FC236}">
                <a16:creationId xmlns:a16="http://schemas.microsoft.com/office/drawing/2014/main" id="{80788551-B0A3-C5E2-202F-82505F3B8C5F}"/>
              </a:ext>
            </a:extLst>
          </p:cNvPr>
          <p:cNvPicPr>
            <a:picLocks noChangeAspect="1"/>
          </p:cNvPicPr>
          <p:nvPr/>
        </p:nvPicPr>
        <p:blipFill>
          <a:blip r:embed="rId4"/>
          <a:stretch>
            <a:fillRect/>
          </a:stretch>
        </p:blipFill>
        <p:spPr>
          <a:xfrm>
            <a:off x="3132347" y="5232835"/>
            <a:ext cx="1034629" cy="481012"/>
          </a:xfrm>
          <a:prstGeom prst="rect">
            <a:avLst/>
          </a:prstGeom>
        </p:spPr>
      </p:pic>
      <p:pic>
        <p:nvPicPr>
          <p:cNvPr id="20" name="Picture 19" descr="A green and red bar graph&#10;&#10;Description automatically generated">
            <a:extLst>
              <a:ext uri="{FF2B5EF4-FFF2-40B4-BE49-F238E27FC236}">
                <a16:creationId xmlns:a16="http://schemas.microsoft.com/office/drawing/2014/main" id="{1FF26BCB-96D1-6BC5-EBA3-86C64C9E863E}"/>
              </a:ext>
            </a:extLst>
          </p:cNvPr>
          <p:cNvPicPr>
            <a:picLocks noChangeAspect="1"/>
          </p:cNvPicPr>
          <p:nvPr/>
        </p:nvPicPr>
        <p:blipFill>
          <a:blip r:embed="rId5">
            <a:extLst>
              <a:ext uri="{28A0092B-C50C-407E-A947-70E740481C1C}">
                <a14:useLocalDpi xmlns:a14="http://schemas.microsoft.com/office/drawing/2010/main" val="0"/>
              </a:ext>
            </a:extLst>
          </a:blip>
          <a:srcRect l="4609" t="5609" r="7891" b="7532"/>
          <a:stretch/>
        </p:blipFill>
        <p:spPr>
          <a:xfrm>
            <a:off x="5809243" y="3415941"/>
            <a:ext cx="6550796" cy="3170117"/>
          </a:xfrm>
          <a:prstGeom prst="rect">
            <a:avLst/>
          </a:prstGeom>
        </p:spPr>
      </p:pic>
      <p:pic>
        <p:nvPicPr>
          <p:cNvPr id="21" name="Picture 20">
            <a:extLst>
              <a:ext uri="{FF2B5EF4-FFF2-40B4-BE49-F238E27FC236}">
                <a16:creationId xmlns:a16="http://schemas.microsoft.com/office/drawing/2014/main" id="{1D997DA0-8F11-842D-2811-9D3C611B7CDF}"/>
              </a:ext>
            </a:extLst>
          </p:cNvPr>
          <p:cNvPicPr>
            <a:picLocks noChangeAspect="1"/>
          </p:cNvPicPr>
          <p:nvPr/>
        </p:nvPicPr>
        <p:blipFill>
          <a:blip r:embed="rId6"/>
          <a:stretch>
            <a:fillRect/>
          </a:stretch>
        </p:blipFill>
        <p:spPr>
          <a:xfrm>
            <a:off x="6566254" y="3589095"/>
            <a:ext cx="1118616" cy="509191"/>
          </a:xfrm>
          <a:prstGeom prst="rect">
            <a:avLst/>
          </a:prstGeom>
        </p:spPr>
      </p:pic>
      <p:pic>
        <p:nvPicPr>
          <p:cNvPr id="22" name="Picture 21">
            <a:extLst>
              <a:ext uri="{FF2B5EF4-FFF2-40B4-BE49-F238E27FC236}">
                <a16:creationId xmlns:a16="http://schemas.microsoft.com/office/drawing/2014/main" id="{352912EE-9002-0E20-A583-083868EEF622}"/>
              </a:ext>
            </a:extLst>
          </p:cNvPr>
          <p:cNvPicPr>
            <a:picLocks noChangeAspect="1"/>
          </p:cNvPicPr>
          <p:nvPr/>
        </p:nvPicPr>
        <p:blipFill>
          <a:blip r:embed="rId4"/>
          <a:stretch>
            <a:fillRect/>
          </a:stretch>
        </p:blipFill>
        <p:spPr>
          <a:xfrm>
            <a:off x="9391190" y="6461894"/>
            <a:ext cx="1034629" cy="481012"/>
          </a:xfrm>
          <a:prstGeom prst="rect">
            <a:avLst/>
          </a:prstGeom>
        </p:spPr>
      </p:pic>
      <p:pic>
        <p:nvPicPr>
          <p:cNvPr id="23" name="Picture 22">
            <a:extLst>
              <a:ext uri="{FF2B5EF4-FFF2-40B4-BE49-F238E27FC236}">
                <a16:creationId xmlns:a16="http://schemas.microsoft.com/office/drawing/2014/main" id="{8DEF035A-57E8-8F53-D27F-B8A81718D18D}"/>
              </a:ext>
            </a:extLst>
          </p:cNvPr>
          <p:cNvPicPr>
            <a:picLocks noChangeAspect="1"/>
          </p:cNvPicPr>
          <p:nvPr/>
        </p:nvPicPr>
        <p:blipFill>
          <a:blip r:embed="rId4"/>
          <a:stretch>
            <a:fillRect/>
          </a:stretch>
        </p:blipFill>
        <p:spPr>
          <a:xfrm>
            <a:off x="10482516" y="6468298"/>
            <a:ext cx="1028210" cy="478028"/>
          </a:xfrm>
          <a:prstGeom prst="rect">
            <a:avLst/>
          </a:prstGeom>
        </p:spPr>
      </p:pic>
      <p:sp>
        <p:nvSpPr>
          <p:cNvPr id="24" name="TextBox 23">
            <a:extLst>
              <a:ext uri="{FF2B5EF4-FFF2-40B4-BE49-F238E27FC236}">
                <a16:creationId xmlns:a16="http://schemas.microsoft.com/office/drawing/2014/main" id="{FD87E5AC-E730-D434-A1E5-0E879781E321}"/>
              </a:ext>
            </a:extLst>
          </p:cNvPr>
          <p:cNvSpPr txBox="1"/>
          <p:nvPr/>
        </p:nvSpPr>
        <p:spPr>
          <a:xfrm>
            <a:off x="7487152" y="2904067"/>
            <a:ext cx="30973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Cod Mean Landings (£)</a:t>
            </a:r>
          </a:p>
        </p:txBody>
      </p:sp>
      <p:sp>
        <p:nvSpPr>
          <p:cNvPr id="25" name="TextBox 24">
            <a:extLst>
              <a:ext uri="{FF2B5EF4-FFF2-40B4-BE49-F238E27FC236}">
                <a16:creationId xmlns:a16="http://schemas.microsoft.com/office/drawing/2014/main" id="{333BEBB8-044A-5B8E-BB12-F572CE78FBFC}"/>
              </a:ext>
            </a:extLst>
          </p:cNvPr>
          <p:cNvSpPr txBox="1"/>
          <p:nvPr/>
        </p:nvSpPr>
        <p:spPr>
          <a:xfrm>
            <a:off x="215293" y="2904067"/>
            <a:ext cx="5472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Change from Baseline breeding success</a:t>
            </a:r>
          </a:p>
        </p:txBody>
      </p:sp>
      <p:pic>
        <p:nvPicPr>
          <p:cNvPr id="27" name="Picture 26" descr="A red and green squares&#10;&#10;Description automatically generated">
            <a:extLst>
              <a:ext uri="{FF2B5EF4-FFF2-40B4-BE49-F238E27FC236}">
                <a16:creationId xmlns:a16="http://schemas.microsoft.com/office/drawing/2014/main" id="{C413B84C-9DDA-D9A8-2CA9-55D0D241518A}"/>
              </a:ext>
            </a:extLst>
          </p:cNvPr>
          <p:cNvPicPr>
            <a:picLocks noChangeAspect="1"/>
          </p:cNvPicPr>
          <p:nvPr/>
        </p:nvPicPr>
        <p:blipFill>
          <a:blip r:embed="rId7">
            <a:extLst>
              <a:ext uri="{28A0092B-C50C-407E-A947-70E740481C1C}">
                <a14:useLocalDpi xmlns:a14="http://schemas.microsoft.com/office/drawing/2010/main" val="0"/>
              </a:ext>
            </a:extLst>
          </a:blip>
          <a:srcRect l="9532" t="4829" r="8046" b="7830"/>
          <a:stretch/>
        </p:blipFill>
        <p:spPr>
          <a:xfrm>
            <a:off x="49266" y="3398342"/>
            <a:ext cx="5754928" cy="3058740"/>
          </a:xfrm>
          <a:prstGeom prst="rect">
            <a:avLst/>
          </a:prstGeom>
        </p:spPr>
      </p:pic>
      <p:pic>
        <p:nvPicPr>
          <p:cNvPr id="28" name="Picture 27">
            <a:extLst>
              <a:ext uri="{FF2B5EF4-FFF2-40B4-BE49-F238E27FC236}">
                <a16:creationId xmlns:a16="http://schemas.microsoft.com/office/drawing/2014/main" id="{64BDCBD5-AD4E-F56F-36DE-47B216516387}"/>
              </a:ext>
            </a:extLst>
          </p:cNvPr>
          <p:cNvPicPr>
            <a:picLocks noChangeAspect="1"/>
          </p:cNvPicPr>
          <p:nvPr/>
        </p:nvPicPr>
        <p:blipFill>
          <a:blip r:embed="rId8"/>
          <a:stretch>
            <a:fillRect/>
          </a:stretch>
        </p:blipFill>
        <p:spPr>
          <a:xfrm>
            <a:off x="470578" y="3843691"/>
            <a:ext cx="1258701" cy="822351"/>
          </a:xfrm>
          <a:prstGeom prst="rect">
            <a:avLst/>
          </a:prstGeom>
        </p:spPr>
      </p:pic>
      <p:pic>
        <p:nvPicPr>
          <p:cNvPr id="29" name="Picture 28">
            <a:extLst>
              <a:ext uri="{FF2B5EF4-FFF2-40B4-BE49-F238E27FC236}">
                <a16:creationId xmlns:a16="http://schemas.microsoft.com/office/drawing/2014/main" id="{2655F096-3C6F-3D7F-2FE3-E6E1EBB58119}"/>
              </a:ext>
            </a:extLst>
          </p:cNvPr>
          <p:cNvPicPr>
            <a:picLocks noChangeAspect="1"/>
          </p:cNvPicPr>
          <p:nvPr/>
        </p:nvPicPr>
        <p:blipFill>
          <a:blip r:embed="rId4"/>
          <a:stretch>
            <a:fillRect/>
          </a:stretch>
        </p:blipFill>
        <p:spPr>
          <a:xfrm>
            <a:off x="3010034" y="6345552"/>
            <a:ext cx="1034629" cy="481012"/>
          </a:xfrm>
          <a:prstGeom prst="rect">
            <a:avLst/>
          </a:prstGeom>
        </p:spPr>
      </p:pic>
      <p:pic>
        <p:nvPicPr>
          <p:cNvPr id="30" name="Picture 29">
            <a:extLst>
              <a:ext uri="{FF2B5EF4-FFF2-40B4-BE49-F238E27FC236}">
                <a16:creationId xmlns:a16="http://schemas.microsoft.com/office/drawing/2014/main" id="{71AB7436-5C8C-38FD-61F2-DB2748433DC7}"/>
              </a:ext>
            </a:extLst>
          </p:cNvPr>
          <p:cNvPicPr>
            <a:picLocks noChangeAspect="1"/>
          </p:cNvPicPr>
          <p:nvPr/>
        </p:nvPicPr>
        <p:blipFill>
          <a:blip r:embed="rId4"/>
          <a:stretch>
            <a:fillRect/>
          </a:stretch>
        </p:blipFill>
        <p:spPr>
          <a:xfrm>
            <a:off x="4044663" y="6376988"/>
            <a:ext cx="1034629" cy="481012"/>
          </a:xfrm>
          <a:prstGeom prst="rect">
            <a:avLst/>
          </a:prstGeom>
        </p:spPr>
      </p:pic>
    </p:spTree>
    <p:extLst>
      <p:ext uri="{BB962C8B-B14F-4D97-AF65-F5344CB8AC3E}">
        <p14:creationId xmlns:p14="http://schemas.microsoft.com/office/powerpoint/2010/main" val="995243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F5EA-825F-BA52-A7B3-8E5FFDC62755}"/>
            </a:ext>
          </a:extLst>
        </p:cNvPr>
        <p:cNvGrpSpPr/>
        <p:nvPr/>
      </p:nvGrpSpPr>
      <p:grpSpPr>
        <a:xfrm>
          <a:off x="0" y="0"/>
          <a:ext cx="0" cy="0"/>
          <a:chOff x="0" y="0"/>
          <a:chExt cx="0" cy="0"/>
        </a:xfrm>
      </p:grpSpPr>
      <p:pic>
        <p:nvPicPr>
          <p:cNvPr id="3" name="Picture 2" descr="27">
            <a:extLst>
              <a:ext uri="{FF2B5EF4-FFF2-40B4-BE49-F238E27FC236}">
                <a16:creationId xmlns:a16="http://schemas.microsoft.com/office/drawing/2014/main" id="{E4860E0A-50E4-12CD-8F74-78BC64B8AD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575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FA09E"/>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932FF9E5-85D9-FAE7-A4B4-8F9B614946A4}"/>
              </a:ext>
            </a:extLst>
          </p:cNvPr>
          <p:cNvPicPr>
            <a:picLocks noChangeAspect="1"/>
          </p:cNvPicPr>
          <p:nvPr/>
        </p:nvPicPr>
        <p:blipFill>
          <a:blip r:embed="rId3"/>
          <a:stretch>
            <a:fillRect/>
          </a:stretch>
        </p:blipFill>
        <p:spPr>
          <a:xfrm>
            <a:off x="1630057" y="4707529"/>
            <a:ext cx="8931886" cy="1539455"/>
          </a:xfrm>
          <a:prstGeom prst="rect">
            <a:avLst/>
          </a:prstGeom>
        </p:spPr>
      </p:pic>
      <p:sp>
        <p:nvSpPr>
          <p:cNvPr id="8" name="TextBox 7">
            <a:extLst>
              <a:ext uri="{FF2B5EF4-FFF2-40B4-BE49-F238E27FC236}">
                <a16:creationId xmlns:a16="http://schemas.microsoft.com/office/drawing/2014/main" id="{1FA07A50-2DCF-6A00-56A5-D9FC6ACF31E5}"/>
              </a:ext>
            </a:extLst>
          </p:cNvPr>
          <p:cNvSpPr txBox="1"/>
          <p:nvPr/>
        </p:nvSpPr>
        <p:spPr>
          <a:xfrm>
            <a:off x="682752" y="684785"/>
            <a:ext cx="10826496" cy="3637919"/>
          </a:xfrm>
          <a:prstGeom prst="rect">
            <a:avLst/>
          </a:prstGeom>
          <a:noFill/>
        </p:spPr>
        <p:txBody>
          <a:bodyPr wrap="square" rtlCol="0">
            <a:spAutoFit/>
          </a:bodyPr>
          <a:lstStyle/>
          <a:p>
            <a:pPr algn="ctr" defTabSz="731520">
              <a:buClr>
                <a:srgbClr val="000000"/>
              </a:buClr>
            </a:pPr>
            <a:r>
              <a:rPr lang="en-US" sz="4800" kern="0" dirty="0">
                <a:solidFill>
                  <a:srgbClr val="4BACC6">
                    <a:lumMod val="40000"/>
                    <a:lumOff val="60000"/>
                  </a:srgbClr>
                </a:solidFill>
                <a:latin typeface="Proxima Nova"/>
                <a:cs typeface="Arial"/>
                <a:sym typeface="Arial"/>
              </a:rPr>
              <a:t>A decision support system for marine management and planning</a:t>
            </a:r>
            <a:endParaRPr lang="en-GB" sz="4800" kern="0" dirty="0">
              <a:solidFill>
                <a:srgbClr val="4BACC6">
                  <a:lumMod val="40000"/>
                  <a:lumOff val="60000"/>
                </a:srgbClr>
              </a:solidFill>
              <a:latin typeface="Proxima Nova"/>
              <a:cs typeface="Arial"/>
              <a:sym typeface="Arial"/>
            </a:endParaRPr>
          </a:p>
          <a:p>
            <a:pPr algn="ctr" defTabSz="731520">
              <a:buClr>
                <a:srgbClr val="000000"/>
              </a:buClr>
            </a:pPr>
            <a:endParaRPr lang="en-GB" sz="2560" b="1" kern="0" dirty="0">
              <a:solidFill>
                <a:srgbClr val="4BACC6">
                  <a:lumMod val="40000"/>
                  <a:lumOff val="60000"/>
                </a:srgbClr>
              </a:solidFill>
              <a:latin typeface="Proxima Nova" panose="020B0604020202020204" charset="0"/>
              <a:cs typeface="Arial"/>
              <a:sym typeface="Arial"/>
            </a:endParaRPr>
          </a:p>
          <a:p>
            <a:pPr algn="ctr" defTabSz="731520">
              <a:buClr>
                <a:srgbClr val="000000"/>
              </a:buClr>
            </a:pPr>
            <a:r>
              <a:rPr lang="en-GB" sz="1920" b="1" kern="0" dirty="0">
                <a:solidFill>
                  <a:srgbClr val="FFFFFF"/>
                </a:solidFill>
                <a:latin typeface="Proxima Nova" panose="020B0604020202020204" charset="0"/>
                <a:cs typeface="Arial"/>
                <a:sym typeface="Arial"/>
              </a:rPr>
              <a:t>Antonina Nazarova</a:t>
            </a:r>
            <a:r>
              <a:rPr lang="en-GB" sz="1920" b="1" kern="0" baseline="30000" dirty="0">
                <a:solidFill>
                  <a:srgbClr val="FFFFFF"/>
                </a:solidFill>
                <a:latin typeface="Proxima Nova" panose="020B0604020202020204" charset="0"/>
                <a:cs typeface="Arial"/>
                <a:sym typeface="Arial"/>
              </a:rPr>
              <a:t>1</a:t>
            </a:r>
            <a:r>
              <a:rPr lang="en-GB" sz="1920" b="1" kern="0" dirty="0">
                <a:solidFill>
                  <a:srgbClr val="FFFFFF"/>
                </a:solidFill>
                <a:latin typeface="Proxima Nova" panose="020B0604020202020204" charset="0"/>
                <a:cs typeface="Arial"/>
                <a:sym typeface="Arial"/>
              </a:rPr>
              <a:t>, Gaetano Grilli</a:t>
            </a:r>
            <a:r>
              <a:rPr lang="en-GB" sz="1920" b="1" kern="0" baseline="30000" dirty="0">
                <a:solidFill>
                  <a:srgbClr val="FFFFFF"/>
                </a:solidFill>
                <a:latin typeface="Proxima Nova" panose="020B0604020202020204" charset="0"/>
                <a:cs typeface="Arial"/>
                <a:sym typeface="Arial"/>
              </a:rPr>
              <a:t>1,2</a:t>
            </a:r>
            <a:r>
              <a:rPr lang="en-GB" sz="1920" b="1" kern="0" dirty="0">
                <a:solidFill>
                  <a:srgbClr val="FFFFFF"/>
                </a:solidFill>
                <a:latin typeface="Proxima Nova" panose="020B0604020202020204" charset="0"/>
                <a:cs typeface="Arial"/>
                <a:sym typeface="Arial"/>
              </a:rPr>
              <a:t>, Kerry Turner</a:t>
            </a:r>
            <a:r>
              <a:rPr lang="en-GB" sz="1920" b="1" kern="0" baseline="30000" dirty="0">
                <a:solidFill>
                  <a:srgbClr val="FFFFFF"/>
                </a:solidFill>
                <a:latin typeface="Proxima Nova" panose="020B0604020202020204" charset="0"/>
                <a:cs typeface="Arial"/>
                <a:sym typeface="Arial"/>
              </a:rPr>
              <a:t>1</a:t>
            </a:r>
            <a:endParaRPr lang="en-GB" sz="1920" b="1" kern="0" dirty="0">
              <a:solidFill>
                <a:srgbClr val="FFFFFF"/>
              </a:solidFill>
              <a:latin typeface="Proxima Nova" panose="020B0604020202020204" charset="0"/>
              <a:cs typeface="Arial"/>
              <a:sym typeface="Arial"/>
            </a:endParaRPr>
          </a:p>
          <a:p>
            <a:pPr algn="ctr" defTabSz="731520">
              <a:buClr>
                <a:srgbClr val="000000"/>
              </a:buClr>
            </a:pPr>
            <a:r>
              <a:rPr lang="en-GB" sz="1600" b="1" kern="0" baseline="30000" dirty="0">
                <a:solidFill>
                  <a:srgbClr val="FFFFFF"/>
                </a:solidFill>
                <a:latin typeface="Proxima Nova" panose="020B0604020202020204" charset="0"/>
                <a:cs typeface="Arial"/>
                <a:sym typeface="Arial"/>
              </a:rPr>
              <a:t>1 </a:t>
            </a:r>
            <a:r>
              <a:rPr lang="en-GB" sz="1600" b="1" kern="0" dirty="0">
                <a:solidFill>
                  <a:srgbClr val="FFFFFF"/>
                </a:solidFill>
                <a:latin typeface="Proxima Nova" panose="020B0604020202020204" charset="0"/>
                <a:cs typeface="Arial"/>
                <a:sym typeface="Arial"/>
              </a:rPr>
              <a:t>CSERGE – University of East Anglia</a:t>
            </a:r>
          </a:p>
          <a:p>
            <a:pPr algn="ctr" defTabSz="731520">
              <a:buClr>
                <a:srgbClr val="000000"/>
              </a:buClr>
            </a:pPr>
            <a:r>
              <a:rPr lang="en-GB" sz="1600" b="1" kern="0" baseline="30000" dirty="0">
                <a:solidFill>
                  <a:srgbClr val="FFFFFF"/>
                </a:solidFill>
                <a:latin typeface="Proxima Nova" panose="020B0604020202020204" charset="0"/>
                <a:cs typeface="Arial"/>
                <a:sym typeface="Arial"/>
              </a:rPr>
              <a:t>2 </a:t>
            </a:r>
            <a:r>
              <a:rPr lang="en-GB" sz="1600" b="1" kern="0" dirty="0">
                <a:solidFill>
                  <a:srgbClr val="FFFFFF"/>
                </a:solidFill>
                <a:latin typeface="Proxima Nova" panose="020B0604020202020204" charset="0"/>
                <a:cs typeface="Arial"/>
                <a:sym typeface="Arial"/>
              </a:rPr>
              <a:t>Norwich Business School – University of East Anglia</a:t>
            </a:r>
          </a:p>
          <a:p>
            <a:pPr algn="ctr" defTabSz="731520">
              <a:buClr>
                <a:srgbClr val="000000"/>
              </a:buClr>
            </a:pPr>
            <a:endParaRPr lang="en-GB" sz="1920" b="1" kern="0" dirty="0">
              <a:solidFill>
                <a:srgbClr val="FFFFFF"/>
              </a:solidFill>
              <a:latin typeface="Proxima Nova" panose="020B0604020202020204" charset="0"/>
              <a:cs typeface="Arial"/>
              <a:sym typeface="Arial"/>
            </a:endParaRPr>
          </a:p>
          <a:p>
            <a:pPr algn="ctr" defTabSz="731520">
              <a:buClr>
                <a:srgbClr val="000000"/>
              </a:buClr>
            </a:pPr>
            <a:r>
              <a:rPr lang="en-GB" sz="1920" b="1" kern="0" dirty="0" err="1">
                <a:solidFill>
                  <a:srgbClr val="FFFFFF"/>
                </a:solidFill>
                <a:latin typeface="Proxima Nova" panose="020B0604020202020204" charset="0"/>
                <a:cs typeface="Arial"/>
                <a:sym typeface="Arial"/>
              </a:rPr>
              <a:t>ECOWind</a:t>
            </a:r>
            <a:r>
              <a:rPr lang="en-GB" sz="1920" b="1" kern="0" dirty="0">
                <a:solidFill>
                  <a:srgbClr val="FFFFFF"/>
                </a:solidFill>
                <a:latin typeface="Proxima Nova" panose="020B0604020202020204" charset="0"/>
                <a:cs typeface="Arial"/>
                <a:sym typeface="Arial"/>
              </a:rPr>
              <a:t> AIM in Southampton</a:t>
            </a:r>
          </a:p>
          <a:p>
            <a:pPr algn="ctr" defTabSz="731520">
              <a:buClr>
                <a:srgbClr val="000000"/>
              </a:buClr>
            </a:pPr>
            <a:r>
              <a:rPr lang="en-GB" sz="1920" b="1" kern="0" dirty="0">
                <a:solidFill>
                  <a:srgbClr val="FFFFFF"/>
                </a:solidFill>
                <a:latin typeface="Proxima Nova" panose="020B0604020202020204" charset="0"/>
                <a:cs typeface="Arial"/>
                <a:sym typeface="Arial"/>
              </a:rPr>
              <a:t>20-21 November 2024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
          <p:cNvSpPr/>
          <p:nvPr/>
        </p:nvSpPr>
        <p:spPr>
          <a:xfrm>
            <a:off x="0" y="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3">
              <a:alphaModFix/>
            </a:blip>
            <a:stretch>
              <a:fillRect l="-15657" t="-24510" b="-12564"/>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grpSp>
        <p:nvGrpSpPr>
          <p:cNvPr id="253" name="Google Shape;253;p5"/>
          <p:cNvGrpSpPr/>
          <p:nvPr/>
        </p:nvGrpSpPr>
        <p:grpSpPr>
          <a:xfrm>
            <a:off x="0" y="-125839"/>
            <a:ext cx="12744226" cy="7345650"/>
            <a:chOff x="0" y="-19050"/>
            <a:chExt cx="5034696" cy="2864829"/>
          </a:xfrm>
        </p:grpSpPr>
        <p:sp>
          <p:nvSpPr>
            <p:cNvPr id="254" name="Google Shape;254;p5"/>
            <p:cNvSpPr/>
            <p:nvPr/>
          </p:nvSpPr>
          <p:spPr>
            <a:xfrm>
              <a:off x="0" y="0"/>
              <a:ext cx="5034696" cy="2845779"/>
            </a:xfrm>
            <a:custGeom>
              <a:avLst/>
              <a:gdLst/>
              <a:ahLst/>
              <a:cxnLst/>
              <a:rect l="l" t="t" r="r" b="b"/>
              <a:pathLst>
                <a:path w="5034696" h="2845779" extrusionOk="0">
                  <a:moveTo>
                    <a:pt x="0" y="0"/>
                  </a:moveTo>
                  <a:lnTo>
                    <a:pt x="5034696" y="0"/>
                  </a:lnTo>
                  <a:lnTo>
                    <a:pt x="5034696" y="2845779"/>
                  </a:lnTo>
                  <a:lnTo>
                    <a:pt x="0" y="2845779"/>
                  </a:lnTo>
                  <a:close/>
                </a:path>
              </a:pathLst>
            </a:custGeom>
            <a:solidFill>
              <a:srgbClr val="165361">
                <a:alpha val="40000"/>
              </a:srgbClr>
            </a:solid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55" name="Google Shape;255;p5"/>
            <p:cNvSpPr txBox="1"/>
            <p:nvPr/>
          </p:nvSpPr>
          <p:spPr>
            <a:xfrm>
              <a:off x="0" y="-19050"/>
              <a:ext cx="5034696" cy="2864829"/>
            </a:xfrm>
            <a:prstGeom prst="rect">
              <a:avLst/>
            </a:prstGeom>
            <a:noFill/>
            <a:ln>
              <a:noFill/>
            </a:ln>
          </p:spPr>
          <p:txBody>
            <a:bodyPr spcFirstLastPara="1" wrap="square" lIns="40640" tIns="40640" rIns="40640" bIns="40640" anchor="ctr" anchorCtr="0">
              <a:noAutofit/>
            </a:bodyPr>
            <a:lstStyle/>
            <a:p>
              <a:pPr algn="ctr" defTabSz="731520">
                <a:lnSpc>
                  <a:spcPct val="93333"/>
                </a:lnSpc>
                <a:buClr>
                  <a:srgbClr val="000000"/>
                </a:buClr>
              </a:pPr>
              <a:endParaRPr sz="1440" kern="0">
                <a:solidFill>
                  <a:srgbClr val="000000"/>
                </a:solidFill>
                <a:latin typeface="Calibri"/>
                <a:ea typeface="Calibri"/>
                <a:cs typeface="Calibri"/>
                <a:sym typeface="Calibri"/>
              </a:endParaRPr>
            </a:p>
          </p:txBody>
        </p:sp>
      </p:grpSp>
      <p:sp>
        <p:nvSpPr>
          <p:cNvPr id="256" name="Google Shape;256;p5"/>
          <p:cNvSpPr/>
          <p:nvPr/>
        </p:nvSpPr>
        <p:spPr>
          <a:xfrm>
            <a:off x="0" y="-31920"/>
            <a:ext cx="12433802" cy="6909435"/>
          </a:xfrm>
          <a:custGeom>
            <a:avLst/>
            <a:gdLst/>
            <a:ahLst/>
            <a:cxnLst/>
            <a:rect l="l" t="t" r="r" b="b"/>
            <a:pathLst>
              <a:path w="15542252" h="8572500" extrusionOk="0">
                <a:moveTo>
                  <a:pt x="0" y="0"/>
                </a:moveTo>
                <a:lnTo>
                  <a:pt x="15542252" y="0"/>
                </a:lnTo>
                <a:lnTo>
                  <a:pt x="15542252" y="8572500"/>
                </a:lnTo>
                <a:lnTo>
                  <a:pt x="0" y="8572500"/>
                </a:lnTo>
                <a:lnTo>
                  <a:pt x="0" y="0"/>
                </a:lnTo>
                <a:close/>
              </a:path>
            </a:pathLst>
          </a:custGeom>
          <a:blipFill rotWithShape="1">
            <a:blip r:embed="rId4">
              <a:alphaModFix amt="15000"/>
            </a:blip>
            <a:stretch>
              <a:fillRect l="-16350" t="-6852" b="-12243"/>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57" name="Google Shape;257;p5"/>
          <p:cNvSpPr/>
          <p:nvPr/>
        </p:nvSpPr>
        <p:spPr>
          <a:xfrm flipH="1">
            <a:off x="5010912" y="-172689"/>
            <a:ext cx="7815535" cy="7581373"/>
          </a:xfrm>
          <a:custGeom>
            <a:avLst/>
            <a:gdLst/>
            <a:ahLst/>
            <a:cxnLst/>
            <a:rect l="l" t="t" r="r" b="b"/>
            <a:pathLst>
              <a:path w="11374842" h="9476716" extrusionOk="0">
                <a:moveTo>
                  <a:pt x="11374842" y="0"/>
                </a:moveTo>
                <a:lnTo>
                  <a:pt x="0" y="0"/>
                </a:lnTo>
                <a:lnTo>
                  <a:pt x="0" y="9476716"/>
                </a:lnTo>
                <a:lnTo>
                  <a:pt x="11374842" y="9476716"/>
                </a:lnTo>
                <a:lnTo>
                  <a:pt x="11374842" y="0"/>
                </a:lnTo>
                <a:close/>
              </a:path>
            </a:pathLst>
          </a:custGeom>
          <a:blipFill rotWithShape="1">
            <a:blip r:embed="rId5">
              <a:alphaModFix amt="93000"/>
            </a:blip>
            <a:stretch>
              <a:fillRect r="-41707"/>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93" name="Google Shape;293;p5"/>
          <p:cNvSpPr txBox="1"/>
          <p:nvPr/>
        </p:nvSpPr>
        <p:spPr>
          <a:xfrm>
            <a:off x="399704" y="-19515"/>
            <a:ext cx="11149169" cy="1206292"/>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5599" kern="0" dirty="0">
                <a:solidFill>
                  <a:srgbClr val="009F9E"/>
                </a:solidFill>
                <a:latin typeface="Proxima Nova"/>
                <a:ea typeface="Proxima Nova"/>
                <a:cs typeface="Proxima Nova"/>
                <a:sym typeface="Proxima Nova"/>
              </a:rPr>
              <a:t>The Decision Support Procedure</a:t>
            </a:r>
          </a:p>
        </p:txBody>
      </p:sp>
      <p:pic>
        <p:nvPicPr>
          <p:cNvPr id="2" name="Picture 1">
            <a:extLst>
              <a:ext uri="{FF2B5EF4-FFF2-40B4-BE49-F238E27FC236}">
                <a16:creationId xmlns:a16="http://schemas.microsoft.com/office/drawing/2014/main" id="{466C2047-EDF7-2A37-1E8C-17A4E087D328}"/>
              </a:ext>
            </a:extLst>
          </p:cNvPr>
          <p:cNvPicPr>
            <a:picLocks noChangeAspect="1"/>
          </p:cNvPicPr>
          <p:nvPr/>
        </p:nvPicPr>
        <p:blipFill>
          <a:blip r:embed="rId6"/>
          <a:stretch>
            <a:fillRect/>
          </a:stretch>
        </p:blipFill>
        <p:spPr>
          <a:xfrm>
            <a:off x="1128169" y="1856233"/>
            <a:ext cx="9606887" cy="4440463"/>
          </a:xfrm>
          <a:prstGeom prst="rect">
            <a:avLst/>
          </a:prstGeom>
        </p:spPr>
      </p:pic>
      <p:sp>
        <p:nvSpPr>
          <p:cNvPr id="3" name="Google Shape;293;p5">
            <a:extLst>
              <a:ext uri="{FF2B5EF4-FFF2-40B4-BE49-F238E27FC236}">
                <a16:creationId xmlns:a16="http://schemas.microsoft.com/office/drawing/2014/main" id="{43BAD589-B979-7C75-4220-7728F968E13A}"/>
              </a:ext>
            </a:extLst>
          </p:cNvPr>
          <p:cNvSpPr txBox="1"/>
          <p:nvPr/>
        </p:nvSpPr>
        <p:spPr>
          <a:xfrm>
            <a:off x="5632704" y="1013254"/>
            <a:ext cx="5385817" cy="689420"/>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3200" kern="0" dirty="0">
                <a:solidFill>
                  <a:srgbClr val="009F9E"/>
                </a:solidFill>
                <a:latin typeface="Proxima Nova"/>
                <a:ea typeface="Proxima Nova"/>
                <a:cs typeface="Proxima Nova"/>
                <a:sym typeface="Proxima Nova"/>
              </a:rPr>
              <a:t>Balance Sheet Approach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
          <p:cNvSpPr/>
          <p:nvPr/>
        </p:nvSpPr>
        <p:spPr>
          <a:xfrm>
            <a:off x="0" y="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3">
              <a:alphaModFix/>
            </a:blip>
            <a:stretch>
              <a:fillRect t="-9331" b="-9330"/>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grpSp>
        <p:nvGrpSpPr>
          <p:cNvPr id="239" name="Google Shape;239;p4"/>
          <p:cNvGrpSpPr/>
          <p:nvPr/>
        </p:nvGrpSpPr>
        <p:grpSpPr>
          <a:xfrm>
            <a:off x="-180480" y="-220909"/>
            <a:ext cx="12744074" cy="7251597"/>
            <a:chOff x="0" y="-19050"/>
            <a:chExt cx="5034696" cy="2864829"/>
          </a:xfrm>
        </p:grpSpPr>
        <p:sp>
          <p:nvSpPr>
            <p:cNvPr id="240" name="Google Shape;240;p4"/>
            <p:cNvSpPr/>
            <p:nvPr/>
          </p:nvSpPr>
          <p:spPr>
            <a:xfrm>
              <a:off x="0" y="0"/>
              <a:ext cx="5034696" cy="2845779"/>
            </a:xfrm>
            <a:custGeom>
              <a:avLst/>
              <a:gdLst/>
              <a:ahLst/>
              <a:cxnLst/>
              <a:rect l="l" t="t" r="r" b="b"/>
              <a:pathLst>
                <a:path w="5034696" h="2845779" extrusionOk="0">
                  <a:moveTo>
                    <a:pt x="0" y="0"/>
                  </a:moveTo>
                  <a:lnTo>
                    <a:pt x="5034696" y="0"/>
                  </a:lnTo>
                  <a:lnTo>
                    <a:pt x="5034696" y="2845779"/>
                  </a:lnTo>
                  <a:lnTo>
                    <a:pt x="0" y="2845779"/>
                  </a:lnTo>
                  <a:close/>
                </a:path>
              </a:pathLst>
            </a:custGeom>
            <a:solidFill>
              <a:srgbClr val="165361">
                <a:alpha val="40000"/>
              </a:srgbClr>
            </a:solid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41" name="Google Shape;241;p4"/>
            <p:cNvSpPr txBox="1"/>
            <p:nvPr/>
          </p:nvSpPr>
          <p:spPr>
            <a:xfrm>
              <a:off x="0" y="-19050"/>
              <a:ext cx="5034696" cy="2864829"/>
            </a:xfrm>
            <a:prstGeom prst="rect">
              <a:avLst/>
            </a:prstGeom>
            <a:noFill/>
            <a:ln>
              <a:noFill/>
            </a:ln>
          </p:spPr>
          <p:txBody>
            <a:bodyPr spcFirstLastPara="1" wrap="square" lIns="40640" tIns="40640" rIns="40640" bIns="40640" anchor="ctr" anchorCtr="0">
              <a:noAutofit/>
            </a:bodyPr>
            <a:lstStyle/>
            <a:p>
              <a:pPr algn="ctr" defTabSz="731520">
                <a:lnSpc>
                  <a:spcPct val="93333"/>
                </a:lnSpc>
                <a:buClr>
                  <a:srgbClr val="000000"/>
                </a:buClr>
              </a:pPr>
              <a:endParaRPr sz="1440" kern="0">
                <a:solidFill>
                  <a:srgbClr val="000000"/>
                </a:solidFill>
                <a:latin typeface="Calibri"/>
                <a:ea typeface="Calibri"/>
                <a:cs typeface="Calibri"/>
                <a:sym typeface="Calibri"/>
              </a:endParaRPr>
            </a:p>
          </p:txBody>
        </p:sp>
      </p:grpSp>
      <p:sp>
        <p:nvSpPr>
          <p:cNvPr id="242" name="Google Shape;242;p4"/>
          <p:cNvSpPr/>
          <p:nvPr/>
        </p:nvSpPr>
        <p:spPr>
          <a:xfrm>
            <a:off x="0" y="0"/>
            <a:ext cx="12433802" cy="6858000"/>
          </a:xfrm>
          <a:custGeom>
            <a:avLst/>
            <a:gdLst/>
            <a:ahLst/>
            <a:cxnLst/>
            <a:rect l="l" t="t" r="r" b="b"/>
            <a:pathLst>
              <a:path w="15542252" h="8572500" extrusionOk="0">
                <a:moveTo>
                  <a:pt x="0" y="0"/>
                </a:moveTo>
                <a:lnTo>
                  <a:pt x="15542252" y="0"/>
                </a:lnTo>
                <a:lnTo>
                  <a:pt x="15542252" y="8572500"/>
                </a:lnTo>
                <a:lnTo>
                  <a:pt x="0" y="8572500"/>
                </a:lnTo>
                <a:lnTo>
                  <a:pt x="0" y="0"/>
                </a:lnTo>
                <a:close/>
              </a:path>
            </a:pathLst>
          </a:custGeom>
          <a:blipFill rotWithShape="1">
            <a:blip r:embed="rId4">
              <a:alphaModFix amt="15000"/>
            </a:blip>
            <a:stretch>
              <a:fillRect l="-16350" t="-6852" b="-12243"/>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43" name="Google Shape;243;p4"/>
          <p:cNvSpPr/>
          <p:nvPr/>
        </p:nvSpPr>
        <p:spPr>
          <a:xfrm>
            <a:off x="-407043" y="-220909"/>
            <a:ext cx="9765348" cy="7581373"/>
          </a:xfrm>
          <a:custGeom>
            <a:avLst/>
            <a:gdLst/>
            <a:ahLst/>
            <a:cxnLst/>
            <a:rect l="l" t="t" r="r" b="b"/>
            <a:pathLst>
              <a:path w="11374842" h="9476716" extrusionOk="0">
                <a:moveTo>
                  <a:pt x="0" y="0"/>
                </a:moveTo>
                <a:lnTo>
                  <a:pt x="11374842" y="0"/>
                </a:lnTo>
                <a:lnTo>
                  <a:pt x="11374842" y="9476716"/>
                </a:lnTo>
                <a:lnTo>
                  <a:pt x="0" y="9476716"/>
                </a:lnTo>
                <a:lnTo>
                  <a:pt x="0" y="0"/>
                </a:lnTo>
                <a:close/>
              </a:path>
            </a:pathLst>
          </a:custGeom>
          <a:blipFill rotWithShape="1">
            <a:blip r:embed="rId5">
              <a:alphaModFix amt="93000"/>
            </a:blip>
            <a:stretch>
              <a:fillRect r="-41707"/>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46" name="Google Shape;246;p4"/>
          <p:cNvSpPr txBox="1"/>
          <p:nvPr/>
        </p:nvSpPr>
        <p:spPr>
          <a:xfrm>
            <a:off x="230120" y="-144899"/>
            <a:ext cx="11583928" cy="1034129"/>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US" sz="4800" kern="0" dirty="0">
                <a:solidFill>
                  <a:srgbClr val="009F9E"/>
                </a:solidFill>
                <a:latin typeface="Proxima Nova"/>
                <a:ea typeface="Proxima Nova"/>
                <a:cs typeface="Proxima Nova"/>
                <a:sym typeface="Proxima Nova"/>
              </a:rPr>
              <a:t>Cost-Benefit Analysis: Financial Costs</a:t>
            </a:r>
            <a:endParaRPr sz="4800" kern="0" dirty="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54A0CDFE-6798-FF4C-8204-E247EC6B31F1}"/>
              </a:ext>
            </a:extLst>
          </p:cNvPr>
          <p:cNvSpPr/>
          <p:nvPr/>
        </p:nvSpPr>
        <p:spPr>
          <a:xfrm>
            <a:off x="729910" y="941833"/>
            <a:ext cx="2644200" cy="273925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
                <a:srgbClr val="000000"/>
              </a:buClr>
            </a:pPr>
            <a:r>
              <a:rPr lang="en-GB" sz="1440" b="1" kern="0" dirty="0">
                <a:solidFill>
                  <a:sysClr val="windowText" lastClr="000000"/>
                </a:solidFill>
                <a:latin typeface="Proxima Nova" panose="020B0604020202020204" charset="0"/>
                <a:sym typeface="Arial"/>
              </a:rPr>
              <a:t>Detailed Costs </a:t>
            </a:r>
          </a:p>
          <a:p>
            <a:pPr algn="ctr" defTabSz="731520">
              <a:buClr>
                <a:srgbClr val="000000"/>
              </a:buClr>
            </a:pPr>
            <a:endParaRPr lang="en-GB" sz="1440" b="1" kern="0" dirty="0">
              <a:solidFill>
                <a:sysClr val="windowText" lastClr="000000"/>
              </a:solidFill>
              <a:latin typeface="Proxima Nova" panose="020B0604020202020204" charset="0"/>
              <a:sym typeface="Arial"/>
            </a:endParaRPr>
          </a:p>
          <a:p>
            <a:pPr algn="ctr" defTabSz="731520">
              <a:buClr>
                <a:srgbClr val="000000"/>
              </a:buClr>
            </a:pPr>
            <a:r>
              <a:rPr lang="en-GB" sz="1440" b="1" kern="0" dirty="0">
                <a:solidFill>
                  <a:sysClr val="windowText" lastClr="000000"/>
                </a:solidFill>
                <a:latin typeface="Proxima Nova" panose="020B0604020202020204" charset="0"/>
                <a:sym typeface="Arial"/>
              </a:rPr>
              <a:t>1GW farm of 100x10MW turbines located 60km from shore in 30mt water depth</a:t>
            </a:r>
          </a:p>
          <a:p>
            <a:pPr algn="ctr" defTabSz="731520">
              <a:buClr>
                <a:srgbClr val="000000"/>
              </a:buClr>
            </a:pPr>
            <a:endParaRPr lang="en-GB" sz="1440" b="1" i="1" kern="0" dirty="0">
              <a:solidFill>
                <a:sysClr val="windowText" lastClr="000000"/>
              </a:solidFill>
              <a:latin typeface="Proxima Nova" panose="020B0604020202020204" charset="0"/>
              <a:sym typeface="Arial"/>
            </a:endParaRPr>
          </a:p>
          <a:p>
            <a:pPr algn="ctr" defTabSz="731520">
              <a:buClr>
                <a:srgbClr val="000000"/>
              </a:buClr>
            </a:pPr>
            <a:r>
              <a:rPr lang="en-GB" sz="1440" b="1" i="1" kern="0" dirty="0">
                <a:solidFill>
                  <a:sysClr val="windowText" lastClr="000000"/>
                </a:solidFill>
                <a:latin typeface="Proxima Nova" panose="020B0604020202020204" charset="0"/>
                <a:sym typeface="Arial"/>
              </a:rPr>
              <a:t>Development costs</a:t>
            </a:r>
          </a:p>
          <a:p>
            <a:pPr algn="ctr" defTabSz="731520">
              <a:buClr>
                <a:srgbClr val="000000"/>
              </a:buClr>
            </a:pPr>
            <a:r>
              <a:rPr lang="en-GB" sz="1440" b="1" i="1" kern="0" dirty="0">
                <a:solidFill>
                  <a:sysClr val="windowText" lastClr="000000"/>
                </a:solidFill>
                <a:latin typeface="Proxima Nova" panose="020B0604020202020204" charset="0"/>
                <a:sym typeface="Arial"/>
              </a:rPr>
              <a:t>Capital costs</a:t>
            </a:r>
          </a:p>
          <a:p>
            <a:pPr algn="ctr" defTabSz="731520">
              <a:buClr>
                <a:srgbClr val="000000"/>
              </a:buClr>
            </a:pPr>
            <a:r>
              <a:rPr lang="en-GB" sz="1440" b="1" i="1" kern="0" dirty="0">
                <a:solidFill>
                  <a:sysClr val="windowText" lastClr="000000"/>
                </a:solidFill>
                <a:latin typeface="Proxima Nova" panose="020B0604020202020204" charset="0"/>
                <a:sym typeface="Arial"/>
              </a:rPr>
              <a:t>Operational costs</a:t>
            </a:r>
          </a:p>
          <a:p>
            <a:pPr algn="ctr" defTabSz="731520">
              <a:buClr>
                <a:srgbClr val="000000"/>
              </a:buClr>
            </a:pPr>
            <a:r>
              <a:rPr lang="en-GB" sz="1440" b="1" i="1" kern="0" dirty="0">
                <a:solidFill>
                  <a:sysClr val="windowText" lastClr="000000"/>
                </a:solidFill>
                <a:latin typeface="Proxima Nova" panose="020B0604020202020204" charset="0"/>
                <a:sym typeface="Arial"/>
              </a:rPr>
              <a:t>Decommissioning costs</a:t>
            </a:r>
          </a:p>
        </p:txBody>
      </p:sp>
      <p:pic>
        <p:nvPicPr>
          <p:cNvPr id="3" name="Picture 2">
            <a:extLst>
              <a:ext uri="{FF2B5EF4-FFF2-40B4-BE49-F238E27FC236}">
                <a16:creationId xmlns:a16="http://schemas.microsoft.com/office/drawing/2014/main" id="{7A409BDA-C4E9-B65D-9AAE-D5C7E27F11C3}"/>
              </a:ext>
            </a:extLst>
          </p:cNvPr>
          <p:cNvPicPr>
            <a:picLocks noChangeAspect="1"/>
          </p:cNvPicPr>
          <p:nvPr/>
        </p:nvPicPr>
        <p:blipFill>
          <a:blip r:embed="rId6"/>
          <a:stretch>
            <a:fillRect/>
          </a:stretch>
        </p:blipFill>
        <p:spPr>
          <a:xfrm>
            <a:off x="-142899" y="4229164"/>
            <a:ext cx="1903316" cy="1373390"/>
          </a:xfrm>
          <a:prstGeom prst="rect">
            <a:avLst/>
          </a:prstGeom>
        </p:spPr>
      </p:pic>
      <p:pic>
        <p:nvPicPr>
          <p:cNvPr id="4" name="Picture 3">
            <a:extLst>
              <a:ext uri="{FF2B5EF4-FFF2-40B4-BE49-F238E27FC236}">
                <a16:creationId xmlns:a16="http://schemas.microsoft.com/office/drawing/2014/main" id="{9BAE0149-5D56-0636-8786-33A6A8F715DA}"/>
              </a:ext>
            </a:extLst>
          </p:cNvPr>
          <p:cNvPicPr>
            <a:picLocks noChangeAspect="1"/>
          </p:cNvPicPr>
          <p:nvPr/>
        </p:nvPicPr>
        <p:blipFill>
          <a:blip r:embed="rId7"/>
          <a:stretch>
            <a:fillRect/>
          </a:stretch>
        </p:blipFill>
        <p:spPr>
          <a:xfrm>
            <a:off x="1646718" y="4254248"/>
            <a:ext cx="1823672" cy="1323222"/>
          </a:xfrm>
          <a:prstGeom prst="rect">
            <a:avLst/>
          </a:prstGeom>
        </p:spPr>
      </p:pic>
      <p:pic>
        <p:nvPicPr>
          <p:cNvPr id="5" name="Picture 4">
            <a:extLst>
              <a:ext uri="{FF2B5EF4-FFF2-40B4-BE49-F238E27FC236}">
                <a16:creationId xmlns:a16="http://schemas.microsoft.com/office/drawing/2014/main" id="{7B1436DE-97A2-63B7-6715-FA6CE6D9E17C}"/>
              </a:ext>
            </a:extLst>
          </p:cNvPr>
          <p:cNvPicPr>
            <a:picLocks noChangeAspect="1"/>
          </p:cNvPicPr>
          <p:nvPr/>
        </p:nvPicPr>
        <p:blipFill>
          <a:blip r:embed="rId8"/>
          <a:stretch>
            <a:fillRect/>
          </a:stretch>
        </p:blipFill>
        <p:spPr>
          <a:xfrm>
            <a:off x="-127240" y="5514524"/>
            <a:ext cx="1743322" cy="1262977"/>
          </a:xfrm>
          <a:prstGeom prst="rect">
            <a:avLst/>
          </a:prstGeom>
        </p:spPr>
      </p:pic>
      <p:pic>
        <p:nvPicPr>
          <p:cNvPr id="6" name="Picture 5">
            <a:extLst>
              <a:ext uri="{FF2B5EF4-FFF2-40B4-BE49-F238E27FC236}">
                <a16:creationId xmlns:a16="http://schemas.microsoft.com/office/drawing/2014/main" id="{09CEB29F-62D5-558B-C184-865D7C0FE93E}"/>
              </a:ext>
            </a:extLst>
          </p:cNvPr>
          <p:cNvPicPr>
            <a:picLocks noChangeAspect="1"/>
          </p:cNvPicPr>
          <p:nvPr/>
        </p:nvPicPr>
        <p:blipFill>
          <a:blip r:embed="rId9"/>
          <a:stretch>
            <a:fillRect/>
          </a:stretch>
        </p:blipFill>
        <p:spPr>
          <a:xfrm>
            <a:off x="1616080" y="5509000"/>
            <a:ext cx="1823673" cy="1308014"/>
          </a:xfrm>
          <a:prstGeom prst="rect">
            <a:avLst/>
          </a:prstGeom>
        </p:spPr>
      </p:pic>
      <p:sp>
        <p:nvSpPr>
          <p:cNvPr id="7" name="Google Shape;294;p5">
            <a:extLst>
              <a:ext uri="{FF2B5EF4-FFF2-40B4-BE49-F238E27FC236}">
                <a16:creationId xmlns:a16="http://schemas.microsoft.com/office/drawing/2014/main" id="{AA57DA18-4D37-A880-8ACA-F70A53B87531}"/>
              </a:ext>
            </a:extLst>
          </p:cNvPr>
          <p:cNvSpPr txBox="1"/>
          <p:nvPr/>
        </p:nvSpPr>
        <p:spPr>
          <a:xfrm>
            <a:off x="644668" y="3825817"/>
            <a:ext cx="2455638" cy="654923"/>
          </a:xfrm>
          <a:prstGeom prst="rect">
            <a:avLst/>
          </a:prstGeom>
          <a:noFill/>
          <a:ln>
            <a:noFill/>
          </a:ln>
        </p:spPr>
        <p:txBody>
          <a:bodyPr spcFirstLastPara="1" wrap="square" lIns="0" tIns="0" rIns="0" bIns="0" anchor="t" anchorCtr="0">
            <a:spAutoFit/>
          </a:bodyPr>
          <a:lstStyle/>
          <a:p>
            <a:pPr algn="ctr" defTabSz="731520">
              <a:lnSpc>
                <a:spcPct val="139958"/>
              </a:lnSpc>
              <a:buClr>
                <a:srgbClr val="000000"/>
              </a:buClr>
            </a:pPr>
            <a:r>
              <a:rPr lang="en-US" sz="1920" kern="0" dirty="0">
                <a:solidFill>
                  <a:srgbClr val="4BACC6">
                    <a:lumMod val="50000"/>
                  </a:srgbClr>
                </a:solidFill>
                <a:latin typeface="Proxima Nova"/>
                <a:ea typeface="Proxima Nova"/>
                <a:cs typeface="Proxima Nova"/>
                <a:sym typeface="Proxima Nova"/>
              </a:rPr>
              <a:t>Regression analysis</a:t>
            </a:r>
          </a:p>
          <a:p>
            <a:pPr algn="ctr" defTabSz="731520">
              <a:lnSpc>
                <a:spcPct val="139958"/>
              </a:lnSpc>
              <a:buClr>
                <a:srgbClr val="000000"/>
              </a:buClr>
            </a:pPr>
            <a:endParaRPr sz="1120" kern="0" dirty="0">
              <a:solidFill>
                <a:srgbClr val="000000"/>
              </a:solidFill>
              <a:latin typeface="Arial"/>
              <a:cs typeface="Arial"/>
              <a:sym typeface="Arial"/>
            </a:endParaRPr>
          </a:p>
        </p:txBody>
      </p:sp>
      <p:sp>
        <p:nvSpPr>
          <p:cNvPr id="11" name="Rectangle 10">
            <a:extLst>
              <a:ext uri="{FF2B5EF4-FFF2-40B4-BE49-F238E27FC236}">
                <a16:creationId xmlns:a16="http://schemas.microsoft.com/office/drawing/2014/main" id="{55B96929-D291-256D-5AD6-075A1CB79EC8}"/>
              </a:ext>
            </a:extLst>
          </p:cNvPr>
          <p:cNvSpPr/>
          <p:nvPr/>
        </p:nvSpPr>
        <p:spPr>
          <a:xfrm>
            <a:off x="3660818" y="2327429"/>
            <a:ext cx="4362048" cy="333405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defTabSz="731520">
              <a:buClr>
                <a:srgbClr val="000000"/>
              </a:buClr>
            </a:pPr>
            <a:endParaRPr lang="en-GB" sz="1120" kern="0" dirty="0">
              <a:solidFill>
                <a:srgbClr val="000000"/>
              </a:solidFill>
              <a:latin typeface="Arial"/>
              <a:sym typeface="Arial"/>
            </a:endParaRPr>
          </a:p>
        </p:txBody>
      </p:sp>
      <p:pic>
        <p:nvPicPr>
          <p:cNvPr id="12" name="Picture 11">
            <a:extLst>
              <a:ext uri="{FF2B5EF4-FFF2-40B4-BE49-F238E27FC236}">
                <a16:creationId xmlns:a16="http://schemas.microsoft.com/office/drawing/2014/main" id="{FF90404C-9B1B-F11F-D140-E8C4B4008D2A}"/>
              </a:ext>
            </a:extLst>
          </p:cNvPr>
          <p:cNvPicPr>
            <a:picLocks noChangeAspect="1"/>
          </p:cNvPicPr>
          <p:nvPr/>
        </p:nvPicPr>
        <p:blipFill>
          <a:blip r:embed="rId10"/>
          <a:stretch>
            <a:fillRect/>
          </a:stretch>
        </p:blipFill>
        <p:spPr>
          <a:xfrm>
            <a:off x="2493019" y="2640365"/>
            <a:ext cx="6865286" cy="430681"/>
          </a:xfrm>
          <a:prstGeom prst="rect">
            <a:avLst/>
          </a:prstGeom>
        </p:spPr>
      </p:pic>
      <p:sp>
        <p:nvSpPr>
          <p:cNvPr id="13" name="TextBox 12">
            <a:extLst>
              <a:ext uri="{FF2B5EF4-FFF2-40B4-BE49-F238E27FC236}">
                <a16:creationId xmlns:a16="http://schemas.microsoft.com/office/drawing/2014/main" id="{58A3AB64-E5E9-86DE-9A37-DFA51EADD468}"/>
              </a:ext>
            </a:extLst>
          </p:cNvPr>
          <p:cNvSpPr txBox="1"/>
          <p:nvPr/>
        </p:nvSpPr>
        <p:spPr>
          <a:xfrm>
            <a:off x="3702120" y="3825817"/>
            <a:ext cx="2125190" cy="978729"/>
          </a:xfrm>
          <a:prstGeom prst="rect">
            <a:avLst/>
          </a:prstGeom>
          <a:noFill/>
        </p:spPr>
        <p:txBody>
          <a:bodyPr wrap="square">
            <a:spAutoFit/>
          </a:bodyPr>
          <a:lstStyle/>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Max. water depth</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Distance from shore</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Type of Sediment</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Habitat</a:t>
            </a:r>
            <a:endParaRPr lang="en-GB" sz="1440" kern="0" dirty="0">
              <a:solidFill>
                <a:srgbClr val="002060"/>
              </a:solidFill>
              <a:latin typeface="Proxima Nova" panose="020B0604020202020204" charset="0"/>
              <a:cs typeface="Arial"/>
              <a:sym typeface="Arial"/>
            </a:endParaRPr>
          </a:p>
        </p:txBody>
      </p:sp>
      <p:sp>
        <p:nvSpPr>
          <p:cNvPr id="14" name="TextBox 13">
            <a:extLst>
              <a:ext uri="{FF2B5EF4-FFF2-40B4-BE49-F238E27FC236}">
                <a16:creationId xmlns:a16="http://schemas.microsoft.com/office/drawing/2014/main" id="{A67927E0-ED7D-C18E-5082-E074A32DFA23}"/>
              </a:ext>
            </a:extLst>
          </p:cNvPr>
          <p:cNvSpPr txBox="1"/>
          <p:nvPr/>
        </p:nvSpPr>
        <p:spPr>
          <a:xfrm>
            <a:off x="5682211" y="3825817"/>
            <a:ext cx="2108926" cy="1421928"/>
          </a:xfrm>
          <a:prstGeom prst="rect">
            <a:avLst/>
          </a:prstGeom>
          <a:noFill/>
        </p:spPr>
        <p:txBody>
          <a:bodyPr wrap="square">
            <a:spAutoFit/>
          </a:bodyPr>
          <a:lstStyle/>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Hub height</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Rotor diameter</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Units operational</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Make and model</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Nameplate capacity</a:t>
            </a:r>
          </a:p>
          <a:p>
            <a:pPr marL="228600" indent="-228600" defTabSz="731520">
              <a:buClr>
                <a:srgbClr val="000000"/>
              </a:buClr>
              <a:buFont typeface="Arial" panose="020B0604020202020204" pitchFamily="34" charset="0"/>
              <a:buChar char="•"/>
            </a:pPr>
            <a:r>
              <a:rPr lang="en-US" sz="1440" kern="0" dirty="0">
                <a:solidFill>
                  <a:srgbClr val="002060"/>
                </a:solidFill>
                <a:latin typeface="Proxima Nova" panose="020B0604020202020204" charset="0"/>
                <a:cs typeface="Arial"/>
                <a:sym typeface="Arial"/>
              </a:rPr>
              <a:t>Site area</a:t>
            </a:r>
          </a:p>
        </p:txBody>
      </p:sp>
      <p:sp>
        <p:nvSpPr>
          <p:cNvPr id="15" name="Rectangle 14">
            <a:extLst>
              <a:ext uri="{FF2B5EF4-FFF2-40B4-BE49-F238E27FC236}">
                <a16:creationId xmlns:a16="http://schemas.microsoft.com/office/drawing/2014/main" id="{2B388A73-EEA6-25FB-A2D1-693F420B260D}"/>
              </a:ext>
            </a:extLst>
          </p:cNvPr>
          <p:cNvSpPr/>
          <p:nvPr/>
        </p:nvSpPr>
        <p:spPr>
          <a:xfrm>
            <a:off x="4173671" y="1569317"/>
            <a:ext cx="3470713" cy="709891"/>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defTabSz="731520">
              <a:buClr>
                <a:srgbClr val="000000"/>
              </a:buClr>
            </a:pPr>
            <a:r>
              <a:rPr lang="en-GB" sz="1920" kern="0" dirty="0">
                <a:solidFill>
                  <a:srgbClr val="155361"/>
                </a:solidFill>
                <a:latin typeface="Proxima Nova"/>
                <a:ea typeface="Proxima Nova"/>
                <a:cs typeface="Proxima Nova"/>
                <a:sym typeface="Arial"/>
              </a:rPr>
              <a:t>Total Costs for 35 OWF operating in the UK Waters</a:t>
            </a:r>
          </a:p>
        </p:txBody>
      </p:sp>
      <p:pic>
        <p:nvPicPr>
          <p:cNvPr id="8" name="Picture 7">
            <a:extLst>
              <a:ext uri="{FF2B5EF4-FFF2-40B4-BE49-F238E27FC236}">
                <a16:creationId xmlns:a16="http://schemas.microsoft.com/office/drawing/2014/main" id="{C2A1CE3A-6B74-4BDD-B833-04EB3400839C}"/>
              </a:ext>
            </a:extLst>
          </p:cNvPr>
          <p:cNvPicPr>
            <a:picLocks noChangeAspect="1"/>
          </p:cNvPicPr>
          <p:nvPr/>
        </p:nvPicPr>
        <p:blipFill>
          <a:blip r:embed="rId11">
            <a:alphaModFix/>
            <a:duotone>
              <a:schemeClr val="accent1">
                <a:shade val="45000"/>
                <a:satMod val="135000"/>
              </a:schemeClr>
              <a:prstClr val="white"/>
            </a:duotone>
          </a:blip>
          <a:stretch>
            <a:fillRect/>
          </a:stretch>
        </p:blipFill>
        <p:spPr>
          <a:xfrm>
            <a:off x="8532452" y="2168550"/>
            <a:ext cx="3111527" cy="4146720"/>
          </a:xfrm>
          <a:prstGeom prst="rect">
            <a:avLst/>
          </a:prstGeom>
          <a:ln>
            <a:solidFill>
              <a:srgbClr val="4557A1"/>
            </a:solidFill>
          </a:ln>
        </p:spPr>
      </p:pic>
      <p:sp>
        <p:nvSpPr>
          <p:cNvPr id="9" name="TextBox 8">
            <a:extLst>
              <a:ext uri="{FF2B5EF4-FFF2-40B4-BE49-F238E27FC236}">
                <a16:creationId xmlns:a16="http://schemas.microsoft.com/office/drawing/2014/main" id="{F80FE36B-0B9F-6F25-55B8-CD21D4045149}"/>
              </a:ext>
            </a:extLst>
          </p:cNvPr>
          <p:cNvSpPr txBox="1"/>
          <p:nvPr/>
        </p:nvSpPr>
        <p:spPr>
          <a:xfrm>
            <a:off x="3852582" y="3429000"/>
            <a:ext cx="1728722" cy="3139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31520">
              <a:buClr>
                <a:srgbClr val="000000"/>
              </a:buClr>
            </a:pPr>
            <a:r>
              <a:rPr lang="en-US" sz="1440" kern="0" dirty="0">
                <a:solidFill>
                  <a:srgbClr val="002060"/>
                </a:solidFill>
                <a:latin typeface="Proxima Nova" panose="020B0604020202020204" charset="0"/>
                <a:sym typeface="Arial"/>
              </a:rPr>
              <a:t>Location index</a:t>
            </a:r>
            <a:endParaRPr lang="en-GB" sz="1440" kern="0" dirty="0">
              <a:solidFill>
                <a:srgbClr val="002060"/>
              </a:solidFill>
              <a:latin typeface="Proxima Nova" panose="020B0604020202020204" charset="0"/>
              <a:sym typeface="Arial"/>
            </a:endParaRPr>
          </a:p>
        </p:txBody>
      </p:sp>
      <p:sp>
        <p:nvSpPr>
          <p:cNvPr id="10" name="TextBox 9">
            <a:extLst>
              <a:ext uri="{FF2B5EF4-FFF2-40B4-BE49-F238E27FC236}">
                <a16:creationId xmlns:a16="http://schemas.microsoft.com/office/drawing/2014/main" id="{5E667D81-0E3D-622C-124F-8508018984AC}"/>
              </a:ext>
            </a:extLst>
          </p:cNvPr>
          <p:cNvSpPr txBox="1"/>
          <p:nvPr/>
        </p:nvSpPr>
        <p:spPr>
          <a:xfrm>
            <a:off x="5761784" y="3429000"/>
            <a:ext cx="2125190" cy="3139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31520">
              <a:buClr>
                <a:srgbClr val="000000"/>
              </a:buClr>
            </a:pPr>
            <a:r>
              <a:rPr lang="en-US" sz="1440" kern="0" dirty="0">
                <a:solidFill>
                  <a:srgbClr val="002060"/>
                </a:solidFill>
                <a:latin typeface="Proxima Nova" panose="020B0604020202020204" charset="0"/>
                <a:sym typeface="Arial"/>
              </a:rPr>
              <a:t>OWF characteristics</a:t>
            </a:r>
            <a:endParaRPr lang="en-GB" sz="1440" kern="0" dirty="0">
              <a:solidFill>
                <a:srgbClr val="002060"/>
              </a:solidFill>
              <a:latin typeface="Proxima Nova" panose="020B0604020202020204" charset="0"/>
              <a:sym typeface="Arial"/>
            </a:endParaRPr>
          </a:p>
        </p:txBody>
      </p:sp>
      <p:sp>
        <p:nvSpPr>
          <p:cNvPr id="16" name="Google Shape;293;p5">
            <a:extLst>
              <a:ext uri="{FF2B5EF4-FFF2-40B4-BE49-F238E27FC236}">
                <a16:creationId xmlns:a16="http://schemas.microsoft.com/office/drawing/2014/main" id="{1E37B869-B359-B3A7-E011-8FCD57F55956}"/>
              </a:ext>
            </a:extLst>
          </p:cNvPr>
          <p:cNvSpPr txBox="1"/>
          <p:nvPr/>
        </p:nvSpPr>
        <p:spPr>
          <a:xfrm>
            <a:off x="7554710" y="1584606"/>
            <a:ext cx="5129784" cy="482568"/>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2240" kern="0" dirty="0">
                <a:solidFill>
                  <a:srgbClr val="FFFFFF"/>
                </a:solidFill>
                <a:latin typeface="Proxima Nova"/>
                <a:ea typeface="Proxima Nova"/>
                <a:cs typeface="Proxima Nova"/>
                <a:sym typeface="Proxima Nova"/>
              </a:rPr>
              <a:t>Financial Costs Layer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0862-EF4E-D79E-C231-63194391A4C8}"/>
              </a:ext>
            </a:extLst>
          </p:cNvPr>
          <p:cNvSpPr>
            <a:spLocks noGrp="1"/>
          </p:cNvSpPr>
          <p:nvPr>
            <p:ph type="title"/>
          </p:nvPr>
        </p:nvSpPr>
        <p:spPr>
          <a:xfrm>
            <a:off x="809679" y="701364"/>
            <a:ext cx="9737236" cy="964598"/>
          </a:xfrm>
        </p:spPr>
        <p:txBody>
          <a:bodyPr>
            <a:normAutofit/>
          </a:bodyPr>
          <a:lstStyle/>
          <a:p>
            <a:r>
              <a:rPr lang="en-GB" dirty="0"/>
              <a:t>Need for Models: So much NEW field/lab DATA </a:t>
            </a:r>
          </a:p>
        </p:txBody>
      </p:sp>
      <p:sp>
        <p:nvSpPr>
          <p:cNvPr id="4" name="Text Placeholder 3">
            <a:extLst>
              <a:ext uri="{FF2B5EF4-FFF2-40B4-BE49-F238E27FC236}">
                <a16:creationId xmlns:a16="http://schemas.microsoft.com/office/drawing/2014/main" id="{22A3B517-69B9-FE9E-0619-C3BEC3657F72}"/>
              </a:ext>
            </a:extLst>
          </p:cNvPr>
          <p:cNvSpPr>
            <a:spLocks noGrp="1"/>
          </p:cNvSpPr>
          <p:nvPr>
            <p:ph type="body" idx="2"/>
          </p:nvPr>
        </p:nvSpPr>
        <p:spPr>
          <a:xfrm>
            <a:off x="418951" y="1428355"/>
            <a:ext cx="10836117" cy="1788090"/>
          </a:xfrm>
        </p:spPr>
        <p:txBody>
          <a:bodyPr>
            <a:normAutofit fontScale="85000" lnSpcReduction="20000"/>
          </a:bodyPr>
          <a:lstStyle/>
          <a:p>
            <a:r>
              <a:rPr lang="en-GB" sz="2400" dirty="0"/>
              <a:t>Models = Plan from science community to provide framework to deal with complexity of NEW DATA of the effects of OWF &amp; counterfactuals of climate change   </a:t>
            </a:r>
          </a:p>
          <a:p>
            <a:pPr marL="571500" indent="-342900">
              <a:buFont typeface="Wingdings" panose="05000000000000000000" pitchFamily="2" charset="2"/>
              <a:buChar char="ü"/>
            </a:pPr>
            <a:r>
              <a:rPr lang="en-GB" sz="2400" dirty="0"/>
              <a:t>All the way to cumulative Population Level changes and on to Ecosystems Services and Net Gain</a:t>
            </a:r>
          </a:p>
          <a:p>
            <a:pPr marL="571500" indent="-342900">
              <a:buFont typeface="Wingdings" panose="05000000000000000000" pitchFamily="2" charset="2"/>
              <a:buChar char="ü"/>
            </a:pPr>
            <a:r>
              <a:rPr lang="en-GB" sz="2400" dirty="0"/>
              <a:t>ECOWind = concept long-term evolution of the scientific community requesting NERC within Highlight topics + Supergen ORE + HMC </a:t>
            </a:r>
          </a:p>
          <a:p>
            <a:pPr marL="571500" indent="-342900">
              <a:buFont typeface="Wingdings" panose="05000000000000000000" pitchFamily="2" charset="2"/>
              <a:buChar char="ü"/>
            </a:pPr>
            <a:endParaRPr lang="en-GB" sz="2400" dirty="0"/>
          </a:p>
          <a:p>
            <a:pPr marL="571500" indent="-342900">
              <a:buFont typeface="Wingdings" panose="05000000000000000000" pitchFamily="2" charset="2"/>
              <a:buChar char="ü"/>
            </a:pPr>
            <a:endParaRPr lang="en-GB" sz="2400" dirty="0"/>
          </a:p>
        </p:txBody>
      </p:sp>
      <p:grpSp>
        <p:nvGrpSpPr>
          <p:cNvPr id="16" name="Group 15">
            <a:extLst>
              <a:ext uri="{FF2B5EF4-FFF2-40B4-BE49-F238E27FC236}">
                <a16:creationId xmlns:a16="http://schemas.microsoft.com/office/drawing/2014/main" id="{1FD26239-5AE4-3267-5FEB-482CDFC23228}"/>
              </a:ext>
            </a:extLst>
          </p:cNvPr>
          <p:cNvGrpSpPr/>
          <p:nvPr/>
        </p:nvGrpSpPr>
        <p:grpSpPr>
          <a:xfrm>
            <a:off x="509292" y="3600967"/>
            <a:ext cx="11351689" cy="2933853"/>
            <a:chOff x="82153" y="3764518"/>
            <a:chExt cx="11351689" cy="2933853"/>
          </a:xfrm>
        </p:grpSpPr>
        <p:grpSp>
          <p:nvGrpSpPr>
            <p:cNvPr id="14" name="Group 13">
              <a:extLst>
                <a:ext uri="{FF2B5EF4-FFF2-40B4-BE49-F238E27FC236}">
                  <a16:creationId xmlns:a16="http://schemas.microsoft.com/office/drawing/2014/main" id="{AE64290F-3B01-7F4C-F2AD-AEF70905B736}"/>
                </a:ext>
              </a:extLst>
            </p:cNvPr>
            <p:cNvGrpSpPr/>
            <p:nvPr/>
          </p:nvGrpSpPr>
          <p:grpSpPr>
            <a:xfrm>
              <a:off x="7122050" y="3764518"/>
              <a:ext cx="4311792" cy="2705622"/>
              <a:chOff x="7049315" y="3877973"/>
              <a:chExt cx="4534422" cy="2774399"/>
            </a:xfrm>
          </p:grpSpPr>
          <p:pic>
            <p:nvPicPr>
              <p:cNvPr id="10" name="Picture 9">
                <a:extLst>
                  <a:ext uri="{FF2B5EF4-FFF2-40B4-BE49-F238E27FC236}">
                    <a16:creationId xmlns:a16="http://schemas.microsoft.com/office/drawing/2014/main" id="{9F3F7018-5455-6706-B3B2-B38397A75CD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049315" y="4593457"/>
                <a:ext cx="4534422" cy="2058915"/>
              </a:xfrm>
              <a:prstGeom prst="rect">
                <a:avLst/>
              </a:prstGeom>
            </p:spPr>
          </p:pic>
          <p:pic>
            <p:nvPicPr>
              <p:cNvPr id="12" name="Picture 11">
                <a:extLst>
                  <a:ext uri="{FF2B5EF4-FFF2-40B4-BE49-F238E27FC236}">
                    <a16:creationId xmlns:a16="http://schemas.microsoft.com/office/drawing/2014/main" id="{622245A8-4001-EEFA-65F4-35B2D1B1D073}"/>
                  </a:ext>
                </a:extLst>
              </p:cNvPr>
              <p:cNvPicPr>
                <a:picLocks noChangeAspect="1"/>
              </p:cNvPicPr>
              <p:nvPr/>
            </p:nvPicPr>
            <p:blipFill>
              <a:blip r:embed="rId4">
                <a:extLst>
                  <a:ext uri="{28A0092B-C50C-407E-A947-70E740481C1C}">
                    <a14:useLocalDpi xmlns:a14="http://schemas.microsoft.com/office/drawing/2010/main" val="0"/>
                  </a:ext>
                </a:extLst>
              </a:blip>
              <a:srcRect b="46645"/>
              <a:stretch/>
            </p:blipFill>
            <p:spPr>
              <a:xfrm>
                <a:off x="7165054" y="3877973"/>
                <a:ext cx="4225785" cy="576804"/>
              </a:xfrm>
              <a:prstGeom prst="rect">
                <a:avLst/>
              </a:prstGeom>
            </p:spPr>
          </p:pic>
        </p:grpSp>
        <p:pic>
          <p:nvPicPr>
            <p:cNvPr id="8" name="Picture 7">
              <a:extLst>
                <a:ext uri="{FF2B5EF4-FFF2-40B4-BE49-F238E27FC236}">
                  <a16:creationId xmlns:a16="http://schemas.microsoft.com/office/drawing/2014/main" id="{D43B4473-9162-7F26-2EE8-31AE6103C279}"/>
                </a:ext>
              </a:extLst>
            </p:cNvPr>
            <p:cNvPicPr>
              <a:picLocks noChangeAspect="1"/>
            </p:cNvPicPr>
            <p:nvPr/>
          </p:nvPicPr>
          <p:blipFill>
            <a:blip r:embed="rId5" cstate="print">
              <a:extLst>
                <a:ext uri="{28A0092B-C50C-407E-A947-70E740481C1C}">
                  <a14:useLocalDpi xmlns:a14="http://schemas.microsoft.com/office/drawing/2010/main"/>
                </a:ext>
              </a:extLst>
            </a:blip>
            <a:srcRect b="13154"/>
            <a:stretch/>
          </p:blipFill>
          <p:spPr>
            <a:xfrm>
              <a:off x="3182199" y="4370691"/>
              <a:ext cx="3649265" cy="1958348"/>
            </a:xfrm>
            <a:prstGeom prst="rect">
              <a:avLst/>
            </a:prstGeom>
          </p:spPr>
        </p:pic>
        <p:grpSp>
          <p:nvGrpSpPr>
            <p:cNvPr id="15" name="Group 14">
              <a:extLst>
                <a:ext uri="{FF2B5EF4-FFF2-40B4-BE49-F238E27FC236}">
                  <a16:creationId xmlns:a16="http://schemas.microsoft.com/office/drawing/2014/main" id="{EA8B65D1-267A-BED3-6D31-DF10C51A5F8D}"/>
                </a:ext>
              </a:extLst>
            </p:cNvPr>
            <p:cNvGrpSpPr/>
            <p:nvPr/>
          </p:nvGrpSpPr>
          <p:grpSpPr>
            <a:xfrm>
              <a:off x="82153" y="4708962"/>
              <a:ext cx="10176663" cy="1989409"/>
              <a:chOff x="82153" y="4708962"/>
              <a:chExt cx="10176663" cy="1989409"/>
            </a:xfrm>
          </p:grpSpPr>
          <p:pic>
            <p:nvPicPr>
              <p:cNvPr id="6" name="Picture 5">
                <a:extLst>
                  <a:ext uri="{FF2B5EF4-FFF2-40B4-BE49-F238E27FC236}">
                    <a16:creationId xmlns:a16="http://schemas.microsoft.com/office/drawing/2014/main" id="{752D70A5-A992-5B4D-F0D4-10F57410258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153" y="4708962"/>
                <a:ext cx="3114989" cy="1606107"/>
              </a:xfrm>
              <a:prstGeom prst="rect">
                <a:avLst/>
              </a:prstGeom>
            </p:spPr>
          </p:pic>
          <p:sp>
            <p:nvSpPr>
              <p:cNvPr id="13" name="TextBox 12">
                <a:extLst>
                  <a:ext uri="{FF2B5EF4-FFF2-40B4-BE49-F238E27FC236}">
                    <a16:creationId xmlns:a16="http://schemas.microsoft.com/office/drawing/2014/main" id="{CBA09FB9-1FAC-0B2D-BA14-F1DD2A35EA35}"/>
                  </a:ext>
                </a:extLst>
              </p:cNvPr>
              <p:cNvSpPr txBox="1"/>
              <p:nvPr/>
            </p:nvSpPr>
            <p:spPr>
              <a:xfrm>
                <a:off x="1047242" y="6329039"/>
                <a:ext cx="92115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2015                                               2016                                                                  2019</a:t>
                </a:r>
              </a:p>
            </p:txBody>
          </p:sp>
        </p:grpSp>
      </p:grpSp>
      <p:grpSp>
        <p:nvGrpSpPr>
          <p:cNvPr id="19" name="Group 18">
            <a:extLst>
              <a:ext uri="{FF2B5EF4-FFF2-40B4-BE49-F238E27FC236}">
                <a16:creationId xmlns:a16="http://schemas.microsoft.com/office/drawing/2014/main" id="{D71505E4-64A4-AD93-9021-3A6D5C96A099}"/>
              </a:ext>
            </a:extLst>
          </p:cNvPr>
          <p:cNvGrpSpPr/>
          <p:nvPr/>
        </p:nvGrpSpPr>
        <p:grpSpPr>
          <a:xfrm>
            <a:off x="8623735" y="3811818"/>
            <a:ext cx="2631333" cy="2241876"/>
            <a:chOff x="8523527" y="3873532"/>
            <a:chExt cx="2631333" cy="2241876"/>
          </a:xfrm>
        </p:grpSpPr>
        <p:sp>
          <p:nvSpPr>
            <p:cNvPr id="17" name="Star: 7 Points 16">
              <a:extLst>
                <a:ext uri="{FF2B5EF4-FFF2-40B4-BE49-F238E27FC236}">
                  <a16:creationId xmlns:a16="http://schemas.microsoft.com/office/drawing/2014/main" id="{49E0A620-E4C3-2AD3-1968-4F7665EF3CE2}"/>
                </a:ext>
              </a:extLst>
            </p:cNvPr>
            <p:cNvSpPr/>
            <p:nvPr/>
          </p:nvSpPr>
          <p:spPr>
            <a:xfrm>
              <a:off x="8523527" y="3873532"/>
              <a:ext cx="2631333" cy="2241876"/>
            </a:xfrm>
            <a:prstGeom prst="star7">
              <a:avLst/>
            </a:prstGeom>
            <a:solidFill>
              <a:srgbClr val="FF6600"/>
            </a:solidFill>
            <a:ln w="76200">
              <a:solidFill>
                <a:srgbClr val="C0000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C603E4C9-8664-A8F7-B099-ADD11F5E7D36}"/>
                </a:ext>
              </a:extLst>
            </p:cNvPr>
            <p:cNvSpPr txBox="1"/>
            <p:nvPr/>
          </p:nvSpPr>
          <p:spPr>
            <a:xfrm>
              <a:off x="9131474" y="4627355"/>
              <a:ext cx="16283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Evolved to ECOWind in 2021</a:t>
              </a:r>
            </a:p>
          </p:txBody>
        </p:sp>
      </p:grpSp>
    </p:spTree>
    <p:extLst>
      <p:ext uri="{BB962C8B-B14F-4D97-AF65-F5344CB8AC3E}">
        <p14:creationId xmlns:p14="http://schemas.microsoft.com/office/powerpoint/2010/main" val="42866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7"/>
          <p:cNvSpPr/>
          <p:nvPr/>
        </p:nvSpPr>
        <p:spPr>
          <a:xfrm>
            <a:off x="0" y="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3">
              <a:alphaModFix/>
            </a:blip>
            <a:stretch>
              <a:fillRect l="-7369" t="-6473" r="-62087" b="-70636"/>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323" name="Google Shape;323;p7"/>
          <p:cNvSpPr/>
          <p:nvPr/>
        </p:nvSpPr>
        <p:spPr>
          <a:xfrm>
            <a:off x="9866388" y="4838842"/>
            <a:ext cx="2187710" cy="2187710"/>
          </a:xfrm>
          <a:custGeom>
            <a:avLst/>
            <a:gdLst/>
            <a:ahLst/>
            <a:cxnLst/>
            <a:rect l="l" t="t" r="r" b="b"/>
            <a:pathLst>
              <a:path w="2734637" h="2734637" extrusionOk="0">
                <a:moveTo>
                  <a:pt x="0" y="0"/>
                </a:moveTo>
                <a:lnTo>
                  <a:pt x="2734638" y="0"/>
                </a:lnTo>
                <a:lnTo>
                  <a:pt x="2734638" y="2734637"/>
                </a:lnTo>
                <a:lnTo>
                  <a:pt x="0" y="2734637"/>
                </a:lnTo>
                <a:lnTo>
                  <a:pt x="0" y="0"/>
                </a:lnTo>
                <a:close/>
              </a:path>
            </a:pathLst>
          </a:custGeom>
          <a:blipFill rotWithShape="1">
            <a:blip r:embed="rId4">
              <a:alphaModFix/>
            </a:blip>
            <a:stretch>
              <a:fillRect/>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7AC65869-C919-5064-5D6E-DE06258B9814}"/>
              </a:ext>
            </a:extLst>
          </p:cNvPr>
          <p:cNvGrpSpPr/>
          <p:nvPr/>
        </p:nvGrpSpPr>
        <p:grpSpPr>
          <a:xfrm>
            <a:off x="590852" y="1544479"/>
            <a:ext cx="6954171" cy="2325445"/>
            <a:chOff x="135011" y="1202733"/>
            <a:chExt cx="7793815" cy="2289170"/>
          </a:xfrm>
        </p:grpSpPr>
        <p:pic>
          <p:nvPicPr>
            <p:cNvPr id="3" name="Picture 2">
              <a:extLst>
                <a:ext uri="{FF2B5EF4-FFF2-40B4-BE49-F238E27FC236}">
                  <a16:creationId xmlns:a16="http://schemas.microsoft.com/office/drawing/2014/main" id="{BD768F6F-7A85-2864-BDA7-10B8D399F93D}"/>
                </a:ext>
              </a:extLst>
            </p:cNvPr>
            <p:cNvPicPr>
              <a:picLocks noChangeAspect="1"/>
            </p:cNvPicPr>
            <p:nvPr/>
          </p:nvPicPr>
          <p:blipFill>
            <a:blip r:embed="rId5"/>
            <a:srcRect l="859"/>
            <a:stretch/>
          </p:blipFill>
          <p:spPr>
            <a:xfrm>
              <a:off x="135011" y="2258280"/>
              <a:ext cx="7793815" cy="1233623"/>
            </a:xfrm>
            <a:prstGeom prst="rect">
              <a:avLst/>
            </a:prstGeom>
          </p:spPr>
        </p:pic>
        <p:pic>
          <p:nvPicPr>
            <p:cNvPr id="4" name="Picture 3">
              <a:extLst>
                <a:ext uri="{FF2B5EF4-FFF2-40B4-BE49-F238E27FC236}">
                  <a16:creationId xmlns:a16="http://schemas.microsoft.com/office/drawing/2014/main" id="{28291058-A73F-654B-AFFB-ED25EFA7F2EE}"/>
                </a:ext>
              </a:extLst>
            </p:cNvPr>
            <p:cNvPicPr>
              <a:picLocks noChangeAspect="1"/>
            </p:cNvPicPr>
            <p:nvPr/>
          </p:nvPicPr>
          <p:blipFill>
            <a:blip r:embed="rId6"/>
            <a:stretch>
              <a:fillRect/>
            </a:stretch>
          </p:blipFill>
          <p:spPr>
            <a:xfrm>
              <a:off x="135011" y="1202733"/>
              <a:ext cx="7793815" cy="1127106"/>
            </a:xfrm>
            <a:prstGeom prst="rect">
              <a:avLst/>
            </a:prstGeom>
          </p:spPr>
        </p:pic>
      </p:grpSp>
      <p:pic>
        <p:nvPicPr>
          <p:cNvPr id="5" name="Picture 4">
            <a:extLst>
              <a:ext uri="{FF2B5EF4-FFF2-40B4-BE49-F238E27FC236}">
                <a16:creationId xmlns:a16="http://schemas.microsoft.com/office/drawing/2014/main" id="{5635DD31-EE2D-99AB-D101-14694A53E49D}"/>
              </a:ext>
            </a:extLst>
          </p:cNvPr>
          <p:cNvPicPr>
            <a:picLocks noChangeAspect="1"/>
          </p:cNvPicPr>
          <p:nvPr/>
        </p:nvPicPr>
        <p:blipFill>
          <a:blip r:embed="rId7"/>
          <a:srcRect b="35764"/>
          <a:stretch/>
        </p:blipFill>
        <p:spPr>
          <a:xfrm>
            <a:off x="590852" y="4531687"/>
            <a:ext cx="5649475" cy="2002469"/>
          </a:xfrm>
          <a:prstGeom prst="rect">
            <a:avLst/>
          </a:prstGeom>
        </p:spPr>
      </p:pic>
      <p:sp>
        <p:nvSpPr>
          <p:cNvPr id="6" name="Google Shape;293;p5">
            <a:extLst>
              <a:ext uri="{FF2B5EF4-FFF2-40B4-BE49-F238E27FC236}">
                <a16:creationId xmlns:a16="http://schemas.microsoft.com/office/drawing/2014/main" id="{F09ECE80-1A60-2AD3-67CD-15D9C1F52AE6}"/>
              </a:ext>
            </a:extLst>
          </p:cNvPr>
          <p:cNvSpPr txBox="1"/>
          <p:nvPr/>
        </p:nvSpPr>
        <p:spPr>
          <a:xfrm>
            <a:off x="399704" y="-19515"/>
            <a:ext cx="11149169" cy="1206292"/>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5599" kern="0" dirty="0">
                <a:solidFill>
                  <a:srgbClr val="FFFFFF"/>
                </a:solidFill>
                <a:latin typeface="Proxima Nova"/>
                <a:ea typeface="Proxima Nova"/>
                <a:cs typeface="Proxima Nova"/>
                <a:sym typeface="Proxima Nova"/>
              </a:rPr>
              <a:t>Cost-Benefit Analysis – ES values</a:t>
            </a:r>
          </a:p>
        </p:txBody>
      </p:sp>
      <p:pic>
        <p:nvPicPr>
          <p:cNvPr id="7" name="Picture 6">
            <a:extLst>
              <a:ext uri="{FF2B5EF4-FFF2-40B4-BE49-F238E27FC236}">
                <a16:creationId xmlns:a16="http://schemas.microsoft.com/office/drawing/2014/main" id="{0696E3DB-C022-8B64-06BD-5D54D57F6673}"/>
              </a:ext>
            </a:extLst>
          </p:cNvPr>
          <p:cNvPicPr>
            <a:picLocks noChangeAspect="1"/>
          </p:cNvPicPr>
          <p:nvPr/>
        </p:nvPicPr>
        <p:blipFill>
          <a:blip r:embed="rId8">
            <a:alphaModFix/>
            <a:duotone>
              <a:srgbClr val="4E8542">
                <a:shade val="45000"/>
                <a:satMod val="135000"/>
              </a:srgbClr>
              <a:prstClr val="white"/>
            </a:duotone>
            <a:extLst>
              <a:ext uri="{BEBA8EAE-BF5A-486C-A8C5-ECC9F3942E4B}">
                <a14:imgProps xmlns:a14="http://schemas.microsoft.com/office/drawing/2010/main">
                  <a14:imgLayer r:embed="rId9">
                    <a14:imgEffect>
                      <a14:colorTemperature colorTemp="7864"/>
                    </a14:imgEffect>
                  </a14:imgLayer>
                </a14:imgProps>
              </a:ext>
            </a:extLst>
          </a:blip>
          <a:stretch>
            <a:fillRect/>
          </a:stretch>
        </p:blipFill>
        <p:spPr>
          <a:xfrm>
            <a:off x="9296412" y="1815076"/>
            <a:ext cx="1663831" cy="2217381"/>
          </a:xfrm>
          <a:prstGeom prst="rect">
            <a:avLst/>
          </a:prstGeom>
          <a:ln>
            <a:solidFill>
              <a:srgbClr val="4557A1"/>
            </a:solidFill>
          </a:ln>
        </p:spPr>
      </p:pic>
      <p:pic>
        <p:nvPicPr>
          <p:cNvPr id="8" name="Picture 7">
            <a:extLst>
              <a:ext uri="{FF2B5EF4-FFF2-40B4-BE49-F238E27FC236}">
                <a16:creationId xmlns:a16="http://schemas.microsoft.com/office/drawing/2014/main" id="{047AB7DC-FD6C-863E-79F1-9EC1B69EA5DF}"/>
              </a:ext>
            </a:extLst>
          </p:cNvPr>
          <p:cNvPicPr>
            <a:picLocks noChangeAspect="1"/>
          </p:cNvPicPr>
          <p:nvPr/>
        </p:nvPicPr>
        <p:blipFill>
          <a:blip r:embed="rId10"/>
          <a:srcRect r="28031" b="19351"/>
          <a:stretch/>
        </p:blipFill>
        <p:spPr>
          <a:xfrm>
            <a:off x="8867177" y="4838841"/>
            <a:ext cx="1178023" cy="1719266"/>
          </a:xfrm>
          <a:prstGeom prst="rect">
            <a:avLst/>
          </a:prstGeom>
        </p:spPr>
      </p:pic>
      <p:pic>
        <p:nvPicPr>
          <p:cNvPr id="9" name="Picture 8">
            <a:extLst>
              <a:ext uri="{FF2B5EF4-FFF2-40B4-BE49-F238E27FC236}">
                <a16:creationId xmlns:a16="http://schemas.microsoft.com/office/drawing/2014/main" id="{3CC7EB54-3B07-6C10-59D6-10626CE81B4A}"/>
              </a:ext>
            </a:extLst>
          </p:cNvPr>
          <p:cNvPicPr>
            <a:picLocks noChangeAspect="1"/>
          </p:cNvPicPr>
          <p:nvPr/>
        </p:nvPicPr>
        <p:blipFill>
          <a:blip r:embed="rId11"/>
          <a:srcRect r="30045"/>
          <a:stretch/>
        </p:blipFill>
        <p:spPr>
          <a:xfrm>
            <a:off x="8111727" y="4539566"/>
            <a:ext cx="948695" cy="1556652"/>
          </a:xfrm>
          <a:prstGeom prst="rect">
            <a:avLst/>
          </a:prstGeom>
        </p:spPr>
      </p:pic>
      <p:pic>
        <p:nvPicPr>
          <p:cNvPr id="10" name="Picture 9">
            <a:extLst>
              <a:ext uri="{FF2B5EF4-FFF2-40B4-BE49-F238E27FC236}">
                <a16:creationId xmlns:a16="http://schemas.microsoft.com/office/drawing/2014/main" id="{4D96D137-6BFD-81F1-AA3F-3C5137A5E9F2}"/>
              </a:ext>
            </a:extLst>
          </p:cNvPr>
          <p:cNvPicPr>
            <a:picLocks noChangeAspect="1"/>
          </p:cNvPicPr>
          <p:nvPr/>
        </p:nvPicPr>
        <p:blipFill>
          <a:blip r:embed="rId12"/>
          <a:srcRect l="53832" t="18443" r="7510" b="15531"/>
          <a:stretch/>
        </p:blipFill>
        <p:spPr>
          <a:xfrm>
            <a:off x="9913588" y="4350104"/>
            <a:ext cx="1222751" cy="1611425"/>
          </a:xfrm>
          <a:prstGeom prst="rect">
            <a:avLst/>
          </a:prstGeom>
          <a:solidFill>
            <a:schemeClr val="bg1"/>
          </a:solidFill>
        </p:spPr>
      </p:pic>
      <p:sp>
        <p:nvSpPr>
          <p:cNvPr id="11" name="TextBox 10">
            <a:extLst>
              <a:ext uri="{FF2B5EF4-FFF2-40B4-BE49-F238E27FC236}">
                <a16:creationId xmlns:a16="http://schemas.microsoft.com/office/drawing/2014/main" id="{97A2494D-9B17-AF34-CF95-AF86375E52ED}"/>
              </a:ext>
            </a:extLst>
          </p:cNvPr>
          <p:cNvSpPr txBox="1"/>
          <p:nvPr/>
        </p:nvSpPr>
        <p:spPr>
          <a:xfrm>
            <a:off x="8111727" y="4161727"/>
            <a:ext cx="3024612" cy="437043"/>
          </a:xfrm>
          <a:prstGeom prst="rect">
            <a:avLst/>
          </a:prstGeom>
          <a:solidFill>
            <a:schemeClr val="bg1"/>
          </a:solidFill>
        </p:spPr>
        <p:txBody>
          <a:bodyPr wrap="square">
            <a:spAutoFit/>
          </a:bodyPr>
          <a:lstStyle/>
          <a:p>
            <a:pPr algn="ctr" defTabSz="731520">
              <a:buClr>
                <a:srgbClr val="000000"/>
              </a:buClr>
            </a:pPr>
            <a:r>
              <a:rPr lang="en-GB" sz="1120" b="1" kern="0" dirty="0">
                <a:solidFill>
                  <a:srgbClr val="04274C"/>
                </a:solidFill>
                <a:effectLst>
                  <a:outerShdw blurRad="38100" dist="38100" dir="2700000" algn="tl">
                    <a:srgbClr val="000000">
                      <a:alpha val="43137"/>
                    </a:srgbClr>
                  </a:outerShdw>
                </a:effectLst>
                <a:latin typeface="Arial"/>
                <a:cs typeface="Arial"/>
                <a:sym typeface="Arial"/>
              </a:rPr>
              <a:t>Seabed ES provision modelling (Carbon, Nutrients, Secondary Production)</a:t>
            </a:r>
          </a:p>
        </p:txBody>
      </p:sp>
      <p:sp>
        <p:nvSpPr>
          <p:cNvPr id="24" name="Arrow: Right 23">
            <a:extLst>
              <a:ext uri="{FF2B5EF4-FFF2-40B4-BE49-F238E27FC236}">
                <a16:creationId xmlns:a16="http://schemas.microsoft.com/office/drawing/2014/main" id="{65313446-7D46-F1A4-0087-1B96CC07BF23}"/>
              </a:ext>
            </a:extLst>
          </p:cNvPr>
          <p:cNvSpPr/>
          <p:nvPr/>
        </p:nvSpPr>
        <p:spPr>
          <a:xfrm rot="2377313">
            <a:off x="7152149" y="3416127"/>
            <a:ext cx="1646434" cy="238226"/>
          </a:xfrm>
          <a:prstGeom prst="rightArrow">
            <a:avLst/>
          </a:prstGeom>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731520">
              <a:buClr>
                <a:srgbClr val="000000"/>
              </a:buClr>
            </a:pPr>
            <a:endParaRPr lang="en-GB" sz="1120" kern="0">
              <a:solidFill>
                <a:srgbClr val="FFFFFF"/>
              </a:solidFill>
              <a:latin typeface="Arial"/>
              <a:sym typeface="Arial"/>
            </a:endParaRPr>
          </a:p>
        </p:txBody>
      </p:sp>
      <p:sp>
        <p:nvSpPr>
          <p:cNvPr id="25" name="Arrow: Right 24">
            <a:extLst>
              <a:ext uri="{FF2B5EF4-FFF2-40B4-BE49-F238E27FC236}">
                <a16:creationId xmlns:a16="http://schemas.microsoft.com/office/drawing/2014/main" id="{5A8B52B6-5114-DF66-60D8-D40F11230894}"/>
              </a:ext>
            </a:extLst>
          </p:cNvPr>
          <p:cNvSpPr/>
          <p:nvPr/>
        </p:nvSpPr>
        <p:spPr>
          <a:xfrm rot="20232697">
            <a:off x="5929835" y="5183697"/>
            <a:ext cx="2252462" cy="274458"/>
          </a:xfrm>
          <a:prstGeom prst="rightArrow">
            <a:avLst/>
          </a:prstGeom>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731520">
              <a:buClr>
                <a:srgbClr val="000000"/>
              </a:buClr>
            </a:pPr>
            <a:endParaRPr lang="en-GB" sz="1120" kern="0">
              <a:solidFill>
                <a:srgbClr val="FFFFFF"/>
              </a:solidFill>
              <a:latin typeface="Arial"/>
              <a:sym typeface="Arial"/>
            </a:endParaRPr>
          </a:p>
        </p:txBody>
      </p:sp>
      <p:sp>
        <p:nvSpPr>
          <p:cNvPr id="26" name="Google Shape;293;p5">
            <a:extLst>
              <a:ext uri="{FF2B5EF4-FFF2-40B4-BE49-F238E27FC236}">
                <a16:creationId xmlns:a16="http://schemas.microsoft.com/office/drawing/2014/main" id="{9DF0488F-674B-F2BF-DA1B-5EF7E6940FBC}"/>
              </a:ext>
            </a:extLst>
          </p:cNvPr>
          <p:cNvSpPr txBox="1"/>
          <p:nvPr/>
        </p:nvSpPr>
        <p:spPr>
          <a:xfrm>
            <a:off x="-430343" y="995324"/>
            <a:ext cx="5385817" cy="551561"/>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US" sz="2560" kern="0" dirty="0">
                <a:solidFill>
                  <a:srgbClr val="FFFFFF"/>
                </a:solidFill>
                <a:latin typeface="Proxima Nova"/>
                <a:ea typeface="Proxima Nova"/>
                <a:cs typeface="Proxima Nova"/>
                <a:sym typeface="Proxima Nova"/>
              </a:rPr>
              <a:t>Carbon Valuation Tool</a:t>
            </a:r>
            <a:endParaRPr lang="en-GB" sz="2560" kern="0" dirty="0">
              <a:solidFill>
                <a:srgbClr val="FFFFFF"/>
              </a:solidFill>
              <a:latin typeface="Proxima Nova"/>
              <a:ea typeface="Proxima Nova"/>
              <a:cs typeface="Proxima Nova"/>
              <a:sym typeface="Proxima Nova"/>
            </a:endParaRPr>
          </a:p>
        </p:txBody>
      </p:sp>
      <p:sp>
        <p:nvSpPr>
          <p:cNvPr id="27" name="Google Shape;293;p5">
            <a:extLst>
              <a:ext uri="{FF2B5EF4-FFF2-40B4-BE49-F238E27FC236}">
                <a16:creationId xmlns:a16="http://schemas.microsoft.com/office/drawing/2014/main" id="{931AA46D-E164-917B-C4A6-18331BC8F520}"/>
              </a:ext>
            </a:extLst>
          </p:cNvPr>
          <p:cNvSpPr txBox="1"/>
          <p:nvPr/>
        </p:nvSpPr>
        <p:spPr>
          <a:xfrm>
            <a:off x="221268" y="3980152"/>
            <a:ext cx="5385817" cy="551561"/>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US" sz="2560" kern="0" dirty="0">
                <a:solidFill>
                  <a:srgbClr val="FFFFFF"/>
                </a:solidFill>
                <a:latin typeface="Proxima Nova"/>
                <a:ea typeface="Proxima Nova"/>
                <a:cs typeface="Proxima Nova"/>
                <a:sym typeface="Proxima Nova"/>
              </a:rPr>
              <a:t>Nutrient Cycling Valuation Tool</a:t>
            </a:r>
            <a:endParaRPr lang="en-GB" sz="2560" kern="0" dirty="0">
              <a:solidFill>
                <a:srgbClr val="FFFFFF"/>
              </a:solidFill>
              <a:latin typeface="Proxima Nova"/>
              <a:ea typeface="Proxima Nova"/>
              <a:cs typeface="Proxima Nova"/>
              <a:sym typeface="Proxima Nova"/>
            </a:endParaRPr>
          </a:p>
        </p:txBody>
      </p:sp>
      <p:sp>
        <p:nvSpPr>
          <p:cNvPr id="28" name="Google Shape;293;p5">
            <a:extLst>
              <a:ext uri="{FF2B5EF4-FFF2-40B4-BE49-F238E27FC236}">
                <a16:creationId xmlns:a16="http://schemas.microsoft.com/office/drawing/2014/main" id="{C3BC9FB9-A431-A3C7-4C31-FF5FB7E4538A}"/>
              </a:ext>
            </a:extLst>
          </p:cNvPr>
          <p:cNvSpPr txBox="1"/>
          <p:nvPr/>
        </p:nvSpPr>
        <p:spPr>
          <a:xfrm>
            <a:off x="7563434" y="1264347"/>
            <a:ext cx="5129784" cy="482568"/>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2240" kern="0" dirty="0">
                <a:solidFill>
                  <a:srgbClr val="FFFFFF"/>
                </a:solidFill>
                <a:latin typeface="Proxima Nova"/>
                <a:ea typeface="Proxima Nova"/>
                <a:cs typeface="Proxima Nova"/>
                <a:sym typeface="Proxima Nova"/>
              </a:rPr>
              <a:t>ES Values Layer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8"/>
          <p:cNvSpPr/>
          <p:nvPr/>
        </p:nvSpPr>
        <p:spPr>
          <a:xfrm>
            <a:off x="0" y="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3">
              <a:alphaModFix/>
            </a:blip>
            <a:stretch>
              <a:fillRect t="-9258" b="-9257"/>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grpSp>
        <p:nvGrpSpPr>
          <p:cNvPr id="329" name="Google Shape;329;p8"/>
          <p:cNvGrpSpPr/>
          <p:nvPr/>
        </p:nvGrpSpPr>
        <p:grpSpPr>
          <a:xfrm>
            <a:off x="0" y="-48220"/>
            <a:ext cx="12192000" cy="6906220"/>
            <a:chOff x="0" y="-19050"/>
            <a:chExt cx="4816593" cy="2728383"/>
          </a:xfrm>
        </p:grpSpPr>
        <p:sp>
          <p:nvSpPr>
            <p:cNvPr id="330" name="Google Shape;330;p8"/>
            <p:cNvSpPr/>
            <p:nvPr/>
          </p:nvSpPr>
          <p:spPr>
            <a:xfrm>
              <a:off x="0" y="0"/>
              <a:ext cx="4816592" cy="2709333"/>
            </a:xfrm>
            <a:custGeom>
              <a:avLst/>
              <a:gdLst/>
              <a:ahLst/>
              <a:cxnLst/>
              <a:rect l="l" t="t" r="r" b="b"/>
              <a:pathLst>
                <a:path w="4816592" h="2709333" extrusionOk="0">
                  <a:moveTo>
                    <a:pt x="0" y="0"/>
                  </a:moveTo>
                  <a:lnTo>
                    <a:pt x="4816592" y="0"/>
                  </a:lnTo>
                  <a:lnTo>
                    <a:pt x="4816592" y="2709333"/>
                  </a:lnTo>
                  <a:lnTo>
                    <a:pt x="0" y="2709333"/>
                  </a:lnTo>
                  <a:close/>
                </a:path>
              </a:pathLst>
            </a:custGeom>
            <a:solidFill>
              <a:srgbClr val="009F9E">
                <a:alpha val="47450"/>
              </a:srgbClr>
            </a:solid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331" name="Google Shape;331;p8"/>
            <p:cNvSpPr txBox="1"/>
            <p:nvPr/>
          </p:nvSpPr>
          <p:spPr>
            <a:xfrm>
              <a:off x="0" y="-19050"/>
              <a:ext cx="4816593" cy="2728383"/>
            </a:xfrm>
            <a:prstGeom prst="rect">
              <a:avLst/>
            </a:prstGeom>
            <a:noFill/>
            <a:ln>
              <a:noFill/>
            </a:ln>
          </p:spPr>
          <p:txBody>
            <a:bodyPr spcFirstLastPara="1" wrap="square" lIns="40640" tIns="40640" rIns="40640" bIns="40640" anchor="ctr" anchorCtr="0">
              <a:noAutofit/>
            </a:bodyPr>
            <a:lstStyle/>
            <a:p>
              <a:pPr algn="ctr" defTabSz="731520">
                <a:lnSpc>
                  <a:spcPct val="93333"/>
                </a:lnSpc>
                <a:buClr>
                  <a:srgbClr val="000000"/>
                </a:buClr>
              </a:pPr>
              <a:endParaRPr sz="1440" kern="0">
                <a:solidFill>
                  <a:srgbClr val="000000"/>
                </a:solidFill>
                <a:latin typeface="Calibri"/>
                <a:ea typeface="Calibri"/>
                <a:cs typeface="Calibri"/>
                <a:sym typeface="Calibri"/>
              </a:endParaRPr>
            </a:p>
          </p:txBody>
        </p:sp>
      </p:grpSp>
      <p:sp>
        <p:nvSpPr>
          <p:cNvPr id="332" name="Google Shape;332;p8"/>
          <p:cNvSpPr/>
          <p:nvPr/>
        </p:nvSpPr>
        <p:spPr>
          <a:xfrm rot="1485840">
            <a:off x="-6809696" y="-1452460"/>
            <a:ext cx="27133039" cy="15951966"/>
          </a:xfrm>
          <a:custGeom>
            <a:avLst/>
            <a:gdLst/>
            <a:ahLst/>
            <a:cxnLst/>
            <a:rect l="l" t="t" r="r" b="b"/>
            <a:pathLst>
              <a:path w="33916299" h="19939957" extrusionOk="0">
                <a:moveTo>
                  <a:pt x="0" y="0"/>
                </a:moveTo>
                <a:lnTo>
                  <a:pt x="33916299" y="0"/>
                </a:lnTo>
                <a:lnTo>
                  <a:pt x="33916299" y="19939957"/>
                </a:lnTo>
                <a:lnTo>
                  <a:pt x="0" y="19939957"/>
                </a:lnTo>
                <a:lnTo>
                  <a:pt x="0" y="0"/>
                </a:lnTo>
                <a:close/>
              </a:path>
            </a:pathLst>
          </a:custGeom>
          <a:blipFill rotWithShape="1">
            <a:blip r:embed="rId4">
              <a:alphaModFix/>
            </a:blip>
            <a:stretch>
              <a:fillRect/>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333" name="Google Shape;333;p8"/>
          <p:cNvSpPr/>
          <p:nvPr/>
        </p:nvSpPr>
        <p:spPr>
          <a:xfrm>
            <a:off x="9709471" y="4878071"/>
            <a:ext cx="2187710" cy="2187710"/>
          </a:xfrm>
          <a:custGeom>
            <a:avLst/>
            <a:gdLst/>
            <a:ahLst/>
            <a:cxnLst/>
            <a:rect l="l" t="t" r="r" b="b"/>
            <a:pathLst>
              <a:path w="2734637" h="2734637" extrusionOk="0">
                <a:moveTo>
                  <a:pt x="0" y="0"/>
                </a:moveTo>
                <a:lnTo>
                  <a:pt x="2734638" y="0"/>
                </a:lnTo>
                <a:lnTo>
                  <a:pt x="2734638" y="2734638"/>
                </a:lnTo>
                <a:lnTo>
                  <a:pt x="0" y="2734638"/>
                </a:lnTo>
                <a:lnTo>
                  <a:pt x="0" y="0"/>
                </a:lnTo>
                <a:close/>
              </a:path>
            </a:pathLst>
          </a:custGeom>
          <a:blipFill rotWithShape="1">
            <a:blip r:embed="rId5">
              <a:alphaModFix/>
            </a:blip>
            <a:stretch>
              <a:fillRect/>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83C7498B-ABE1-C427-9ED1-0B4247A63021}"/>
              </a:ext>
            </a:extLst>
          </p:cNvPr>
          <p:cNvPicPr>
            <a:picLocks noChangeAspect="1"/>
          </p:cNvPicPr>
          <p:nvPr/>
        </p:nvPicPr>
        <p:blipFill>
          <a:blip r:embed="rId6"/>
          <a:stretch>
            <a:fillRect/>
          </a:stretch>
        </p:blipFill>
        <p:spPr>
          <a:xfrm>
            <a:off x="1339934" y="2035621"/>
            <a:ext cx="4601838" cy="3230728"/>
          </a:xfrm>
          <a:prstGeom prst="rect">
            <a:avLst/>
          </a:prstGeom>
        </p:spPr>
      </p:pic>
      <p:pic>
        <p:nvPicPr>
          <p:cNvPr id="3" name="Picture 2">
            <a:extLst>
              <a:ext uri="{FF2B5EF4-FFF2-40B4-BE49-F238E27FC236}">
                <a16:creationId xmlns:a16="http://schemas.microsoft.com/office/drawing/2014/main" id="{A04057A5-52C0-18A4-2A6D-AA02758DCC15}"/>
              </a:ext>
            </a:extLst>
          </p:cNvPr>
          <p:cNvPicPr>
            <a:picLocks noChangeAspect="1"/>
          </p:cNvPicPr>
          <p:nvPr/>
        </p:nvPicPr>
        <p:blipFill>
          <a:blip r:embed="rId7"/>
          <a:stretch>
            <a:fillRect/>
          </a:stretch>
        </p:blipFill>
        <p:spPr>
          <a:xfrm>
            <a:off x="6360170" y="2036216"/>
            <a:ext cx="4434494" cy="3230727"/>
          </a:xfrm>
          <a:prstGeom prst="rect">
            <a:avLst/>
          </a:prstGeom>
        </p:spPr>
      </p:pic>
      <p:sp>
        <p:nvSpPr>
          <p:cNvPr id="4" name="Title 1">
            <a:extLst>
              <a:ext uri="{FF2B5EF4-FFF2-40B4-BE49-F238E27FC236}">
                <a16:creationId xmlns:a16="http://schemas.microsoft.com/office/drawing/2014/main" id="{71C9B2FF-918B-BCAE-DDC3-8C3A06CD099C}"/>
              </a:ext>
            </a:extLst>
          </p:cNvPr>
          <p:cNvSpPr>
            <a:spLocks noGrp="1"/>
          </p:cNvSpPr>
          <p:nvPr/>
        </p:nvSpPr>
        <p:spPr>
          <a:xfrm>
            <a:off x="714699" y="445157"/>
            <a:ext cx="10714114" cy="1236388"/>
          </a:xfrm>
          <a:prstGeom prst="rect">
            <a:avLst/>
          </a:prstGeom>
        </p:spPr>
        <p:txBody>
          <a:bodyPr vert="horz" lIns="73152" tIns="36576" rIns="73152" bIns="36576"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Bef>
                <a:spcPts val="0"/>
              </a:spcBef>
              <a:buClr>
                <a:srgbClr val="000000"/>
              </a:buClr>
            </a:pPr>
            <a:r>
              <a:rPr lang="en-US" sz="2880" b="1" dirty="0">
                <a:solidFill>
                  <a:srgbClr val="04274C"/>
                </a:solidFill>
                <a:effectLst>
                  <a:outerShdw blurRad="38100" dist="38100" dir="2700000" algn="tl">
                    <a:srgbClr val="000000">
                      <a:alpha val="43137"/>
                    </a:srgbClr>
                  </a:outerShdw>
                </a:effectLst>
                <a:latin typeface="Arial"/>
                <a:sym typeface="Arial"/>
              </a:rPr>
              <a:t>              </a:t>
            </a:r>
            <a:r>
              <a:rPr lang="en-US" sz="22400" dirty="0">
                <a:solidFill>
                  <a:srgbClr val="FFFFFF"/>
                </a:solidFill>
                <a:latin typeface="Proxima Nova"/>
                <a:sym typeface="Arial"/>
              </a:rPr>
              <a:t>Financial costs and ES values mapping</a:t>
            </a:r>
            <a:endParaRPr lang="en-GB" sz="22400" dirty="0">
              <a:solidFill>
                <a:srgbClr val="FFFFFF"/>
              </a:solidFill>
              <a:latin typeface="Proxima Nova"/>
              <a:sym typeface="Arial"/>
            </a:endParaRPr>
          </a:p>
        </p:txBody>
      </p:sp>
      <p:pic>
        <p:nvPicPr>
          <p:cNvPr id="5" name="Picture 4">
            <a:extLst>
              <a:ext uri="{FF2B5EF4-FFF2-40B4-BE49-F238E27FC236}">
                <a16:creationId xmlns:a16="http://schemas.microsoft.com/office/drawing/2014/main" id="{83499372-B145-85D8-B357-DFCEABCF4064}"/>
              </a:ext>
            </a:extLst>
          </p:cNvPr>
          <p:cNvPicPr>
            <a:picLocks noChangeAspect="1"/>
          </p:cNvPicPr>
          <p:nvPr/>
        </p:nvPicPr>
        <p:blipFill>
          <a:blip r:embed="rId8"/>
          <a:stretch>
            <a:fillRect/>
          </a:stretch>
        </p:blipFill>
        <p:spPr>
          <a:xfrm>
            <a:off x="6236590" y="4659564"/>
            <a:ext cx="1557677" cy="1036454"/>
          </a:xfrm>
          <a:prstGeom prst="rect">
            <a:avLst/>
          </a:prstGeom>
        </p:spPr>
      </p:pic>
      <p:pic>
        <p:nvPicPr>
          <p:cNvPr id="8" name="Picture 7">
            <a:extLst>
              <a:ext uri="{FF2B5EF4-FFF2-40B4-BE49-F238E27FC236}">
                <a16:creationId xmlns:a16="http://schemas.microsoft.com/office/drawing/2014/main" id="{BB1524A7-7970-0EE3-131C-C6B61FF0472F}"/>
              </a:ext>
            </a:extLst>
          </p:cNvPr>
          <p:cNvPicPr>
            <a:picLocks noChangeAspect="1"/>
          </p:cNvPicPr>
          <p:nvPr/>
        </p:nvPicPr>
        <p:blipFill>
          <a:blip r:embed="rId9"/>
          <a:stretch>
            <a:fillRect/>
          </a:stretch>
        </p:blipFill>
        <p:spPr>
          <a:xfrm>
            <a:off x="1129770" y="4659564"/>
            <a:ext cx="1557677" cy="1048211"/>
          </a:xfrm>
          <a:prstGeom prst="rect">
            <a:avLst/>
          </a:prstGeom>
        </p:spPr>
      </p:pic>
      <p:sp>
        <p:nvSpPr>
          <p:cNvPr id="9" name="Google Shape;293;p5">
            <a:extLst>
              <a:ext uri="{FF2B5EF4-FFF2-40B4-BE49-F238E27FC236}">
                <a16:creationId xmlns:a16="http://schemas.microsoft.com/office/drawing/2014/main" id="{73E1462A-FD76-627C-FAC2-80FD8DEBE3F5}"/>
              </a:ext>
            </a:extLst>
          </p:cNvPr>
          <p:cNvSpPr txBox="1"/>
          <p:nvPr/>
        </p:nvSpPr>
        <p:spPr>
          <a:xfrm>
            <a:off x="1063889" y="1532767"/>
            <a:ext cx="5129784" cy="482568"/>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2240" kern="0" dirty="0">
                <a:solidFill>
                  <a:srgbClr val="FFFFFF"/>
                </a:solidFill>
                <a:latin typeface="Proxima Nova"/>
                <a:ea typeface="Proxima Nova"/>
                <a:cs typeface="Proxima Nova"/>
                <a:sym typeface="Proxima Nova"/>
              </a:rPr>
              <a:t>Financial Costs Layer</a:t>
            </a:r>
          </a:p>
        </p:txBody>
      </p:sp>
      <p:sp>
        <p:nvSpPr>
          <p:cNvPr id="10" name="Google Shape;293;p5">
            <a:extLst>
              <a:ext uri="{FF2B5EF4-FFF2-40B4-BE49-F238E27FC236}">
                <a16:creationId xmlns:a16="http://schemas.microsoft.com/office/drawing/2014/main" id="{8D8AF2A4-7087-071E-E57E-DD96CA2C87B8}"/>
              </a:ext>
            </a:extLst>
          </p:cNvPr>
          <p:cNvSpPr txBox="1"/>
          <p:nvPr/>
        </p:nvSpPr>
        <p:spPr>
          <a:xfrm>
            <a:off x="5998327" y="1529512"/>
            <a:ext cx="5129784" cy="482568"/>
          </a:xfrm>
          <a:prstGeom prst="rect">
            <a:avLst/>
          </a:prstGeom>
          <a:noFill/>
          <a:ln>
            <a:noFill/>
          </a:ln>
        </p:spPr>
        <p:txBody>
          <a:bodyPr spcFirstLastPara="1" wrap="square" lIns="0" tIns="0" rIns="0" bIns="0" anchor="t" anchorCtr="0">
            <a:spAutoFit/>
          </a:bodyPr>
          <a:lstStyle/>
          <a:p>
            <a:pPr algn="ctr" defTabSz="731520">
              <a:lnSpc>
                <a:spcPct val="140005"/>
              </a:lnSpc>
              <a:buClr>
                <a:srgbClr val="000000"/>
              </a:buClr>
            </a:pPr>
            <a:r>
              <a:rPr lang="en-GB" sz="2240" kern="0" dirty="0">
                <a:solidFill>
                  <a:srgbClr val="FFFFFF"/>
                </a:solidFill>
                <a:latin typeface="Proxima Nova"/>
                <a:ea typeface="Proxima Nova"/>
                <a:cs typeface="Proxima Nova"/>
                <a:sym typeface="Proxima Nova"/>
              </a:rPr>
              <a:t>ES Values Layer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9"/>
          <p:cNvSpPr/>
          <p:nvPr/>
        </p:nvSpPr>
        <p:spPr>
          <a:xfrm>
            <a:off x="0" y="0"/>
            <a:ext cx="12192000" cy="6858000"/>
          </a:xfrm>
          <a:custGeom>
            <a:avLst/>
            <a:gdLst/>
            <a:ahLst/>
            <a:cxnLst/>
            <a:rect l="l" t="t" r="r" b="b"/>
            <a:pathLst>
              <a:path w="15240000" h="8572500" extrusionOk="0">
                <a:moveTo>
                  <a:pt x="0" y="0"/>
                </a:moveTo>
                <a:lnTo>
                  <a:pt x="15240000" y="0"/>
                </a:lnTo>
                <a:lnTo>
                  <a:pt x="15240000" y="8572500"/>
                </a:lnTo>
                <a:lnTo>
                  <a:pt x="0" y="8572500"/>
                </a:lnTo>
                <a:lnTo>
                  <a:pt x="0" y="0"/>
                </a:lnTo>
                <a:close/>
              </a:path>
            </a:pathLst>
          </a:custGeom>
          <a:blipFill rotWithShape="1">
            <a:blip r:embed="rId3">
              <a:alphaModFix/>
            </a:blip>
            <a:stretch>
              <a:fillRect t="-9276" b="-9275"/>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grpSp>
        <p:nvGrpSpPr>
          <p:cNvPr id="341" name="Google Shape;341;p9"/>
          <p:cNvGrpSpPr/>
          <p:nvPr/>
        </p:nvGrpSpPr>
        <p:grpSpPr>
          <a:xfrm>
            <a:off x="-107915" y="-147812"/>
            <a:ext cx="12744074" cy="7251597"/>
            <a:chOff x="0" y="-19050"/>
            <a:chExt cx="5034696" cy="2864829"/>
          </a:xfrm>
        </p:grpSpPr>
        <p:sp>
          <p:nvSpPr>
            <p:cNvPr id="342" name="Google Shape;342;p9"/>
            <p:cNvSpPr/>
            <p:nvPr/>
          </p:nvSpPr>
          <p:spPr>
            <a:xfrm>
              <a:off x="0" y="0"/>
              <a:ext cx="5034696" cy="2845779"/>
            </a:xfrm>
            <a:custGeom>
              <a:avLst/>
              <a:gdLst/>
              <a:ahLst/>
              <a:cxnLst/>
              <a:rect l="l" t="t" r="r" b="b"/>
              <a:pathLst>
                <a:path w="5034696" h="2845779" extrusionOk="0">
                  <a:moveTo>
                    <a:pt x="0" y="0"/>
                  </a:moveTo>
                  <a:lnTo>
                    <a:pt x="5034696" y="0"/>
                  </a:lnTo>
                  <a:lnTo>
                    <a:pt x="5034696" y="2845779"/>
                  </a:lnTo>
                  <a:lnTo>
                    <a:pt x="0" y="2845779"/>
                  </a:lnTo>
                  <a:close/>
                </a:path>
              </a:pathLst>
            </a:custGeom>
            <a:solidFill>
              <a:srgbClr val="165361">
                <a:alpha val="40000"/>
              </a:srgbClr>
            </a:solid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343" name="Google Shape;343;p9"/>
            <p:cNvSpPr txBox="1"/>
            <p:nvPr/>
          </p:nvSpPr>
          <p:spPr>
            <a:xfrm>
              <a:off x="0" y="-19050"/>
              <a:ext cx="5034696" cy="2864829"/>
            </a:xfrm>
            <a:prstGeom prst="rect">
              <a:avLst/>
            </a:prstGeom>
            <a:noFill/>
            <a:ln>
              <a:noFill/>
            </a:ln>
          </p:spPr>
          <p:txBody>
            <a:bodyPr spcFirstLastPara="1" wrap="square" lIns="40640" tIns="40640" rIns="40640" bIns="40640" anchor="ctr" anchorCtr="0">
              <a:noAutofit/>
            </a:bodyPr>
            <a:lstStyle/>
            <a:p>
              <a:pPr algn="ctr" defTabSz="731520">
                <a:lnSpc>
                  <a:spcPct val="93333"/>
                </a:lnSpc>
                <a:buClr>
                  <a:srgbClr val="000000"/>
                </a:buClr>
              </a:pPr>
              <a:endParaRPr sz="1440" kern="0">
                <a:solidFill>
                  <a:srgbClr val="000000"/>
                </a:solidFill>
                <a:latin typeface="Calibri"/>
                <a:ea typeface="Calibri"/>
                <a:cs typeface="Calibri"/>
                <a:sym typeface="Calibri"/>
              </a:endParaRPr>
            </a:p>
          </p:txBody>
        </p:sp>
      </p:grpSp>
      <p:sp>
        <p:nvSpPr>
          <p:cNvPr id="344" name="Google Shape;344;p9"/>
          <p:cNvSpPr/>
          <p:nvPr/>
        </p:nvSpPr>
        <p:spPr>
          <a:xfrm>
            <a:off x="-391294" y="-366786"/>
            <a:ext cx="14466949" cy="7956822"/>
          </a:xfrm>
          <a:custGeom>
            <a:avLst/>
            <a:gdLst/>
            <a:ahLst/>
            <a:cxnLst/>
            <a:rect l="l" t="t" r="r" b="b"/>
            <a:pathLst>
              <a:path w="18083686" h="9946027" extrusionOk="0">
                <a:moveTo>
                  <a:pt x="0" y="0"/>
                </a:moveTo>
                <a:lnTo>
                  <a:pt x="18083686" y="0"/>
                </a:lnTo>
                <a:lnTo>
                  <a:pt x="18083686" y="9946028"/>
                </a:lnTo>
                <a:lnTo>
                  <a:pt x="0" y="9946028"/>
                </a:lnTo>
                <a:lnTo>
                  <a:pt x="0" y="0"/>
                </a:lnTo>
                <a:close/>
              </a:path>
            </a:pathLst>
          </a:custGeom>
          <a:blipFill rotWithShape="1">
            <a:blip r:embed="rId4">
              <a:alphaModFix amt="9999"/>
            </a:blip>
            <a:stretch>
              <a:fillRect t="-1324" b="-1324"/>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345" name="Google Shape;345;p9"/>
          <p:cNvSpPr/>
          <p:nvPr/>
        </p:nvSpPr>
        <p:spPr>
          <a:xfrm>
            <a:off x="9866388" y="4838842"/>
            <a:ext cx="2187710" cy="2187710"/>
          </a:xfrm>
          <a:custGeom>
            <a:avLst/>
            <a:gdLst/>
            <a:ahLst/>
            <a:cxnLst/>
            <a:rect l="l" t="t" r="r" b="b"/>
            <a:pathLst>
              <a:path w="2734637" h="2734637" extrusionOk="0">
                <a:moveTo>
                  <a:pt x="0" y="0"/>
                </a:moveTo>
                <a:lnTo>
                  <a:pt x="2734638" y="0"/>
                </a:lnTo>
                <a:lnTo>
                  <a:pt x="2734638" y="2734637"/>
                </a:lnTo>
                <a:lnTo>
                  <a:pt x="0" y="2734637"/>
                </a:lnTo>
                <a:lnTo>
                  <a:pt x="0" y="0"/>
                </a:lnTo>
                <a:close/>
              </a:path>
            </a:pathLst>
          </a:custGeom>
          <a:blipFill rotWithShape="1">
            <a:blip r:embed="rId5">
              <a:alphaModFix/>
            </a:blip>
            <a:stretch>
              <a:fillRect/>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346" name="Google Shape;346;p9"/>
          <p:cNvSpPr/>
          <p:nvPr/>
        </p:nvSpPr>
        <p:spPr>
          <a:xfrm>
            <a:off x="-877410" y="-147812"/>
            <a:ext cx="12895318" cy="7581373"/>
          </a:xfrm>
          <a:custGeom>
            <a:avLst/>
            <a:gdLst/>
            <a:ahLst/>
            <a:cxnLst/>
            <a:rect l="l" t="t" r="r" b="b"/>
            <a:pathLst>
              <a:path w="16119148" h="9476716" extrusionOk="0">
                <a:moveTo>
                  <a:pt x="0" y="0"/>
                </a:moveTo>
                <a:lnTo>
                  <a:pt x="16119149" y="0"/>
                </a:lnTo>
                <a:lnTo>
                  <a:pt x="16119149" y="9476716"/>
                </a:lnTo>
                <a:lnTo>
                  <a:pt x="0" y="9476716"/>
                </a:lnTo>
                <a:lnTo>
                  <a:pt x="0" y="0"/>
                </a:lnTo>
                <a:close/>
              </a:path>
            </a:pathLst>
          </a:custGeom>
          <a:blipFill rotWithShape="1">
            <a:blip r:embed="rId6">
              <a:alphaModFix amt="90000"/>
            </a:blip>
            <a:stretch>
              <a:fillRect/>
            </a:stretch>
          </a:blipFill>
          <a:ln>
            <a:noFill/>
          </a:ln>
        </p:spPr>
        <p:txBody>
          <a:bodyPr/>
          <a:lstStyle/>
          <a:p>
            <a:pPr defTabSz="731520">
              <a:buClr>
                <a:srgbClr val="000000"/>
              </a:buClr>
            </a:pPr>
            <a:endParaRPr lang="en-US" sz="112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842A4A29-08CB-960B-2C75-2A470CE7D300}"/>
              </a:ext>
            </a:extLst>
          </p:cNvPr>
          <p:cNvSpPr txBox="1"/>
          <p:nvPr/>
        </p:nvSpPr>
        <p:spPr>
          <a:xfrm>
            <a:off x="1681340" y="564010"/>
            <a:ext cx="8410930" cy="2944396"/>
          </a:xfrm>
          <a:prstGeom prst="rect">
            <a:avLst/>
          </a:prstGeom>
          <a:noFill/>
        </p:spPr>
        <p:txBody>
          <a:bodyPr wrap="square">
            <a:spAutoFit/>
          </a:bodyPr>
          <a:lstStyle/>
          <a:p>
            <a:pPr defTabSz="731520">
              <a:lnSpc>
                <a:spcPct val="150000"/>
              </a:lnSpc>
              <a:buClr>
                <a:srgbClr val="000000"/>
              </a:buClr>
            </a:pPr>
            <a:r>
              <a:rPr lang="en-US" sz="2880" kern="0" dirty="0">
                <a:solidFill>
                  <a:srgbClr val="EEECE1"/>
                </a:solidFill>
                <a:latin typeface="Proxima Nova" panose="020B0604020202020204" charset="0"/>
                <a:cs typeface="Times New Roman" panose="02020603050405020304" pitchFamily="18" charset="0"/>
                <a:sym typeface="Arial"/>
              </a:rPr>
              <a:t>Key points:</a:t>
            </a:r>
          </a:p>
          <a:p>
            <a:pPr marL="274320" indent="-274320" defTabSz="731520">
              <a:lnSpc>
                <a:spcPct val="150000"/>
              </a:lnSpc>
              <a:buClr>
                <a:srgbClr val="000000"/>
              </a:buClr>
              <a:buFont typeface="Wingdings" panose="05000000000000000000" pitchFamily="2" charset="2"/>
              <a:buChar char="Ø"/>
            </a:pPr>
            <a:r>
              <a:rPr lang="en-US" sz="2240" kern="0" dirty="0">
                <a:solidFill>
                  <a:srgbClr val="EEECE1"/>
                </a:solidFill>
                <a:latin typeface="Proxima Nova" panose="020B0604020202020204" charset="0"/>
                <a:cs typeface="Times New Roman" panose="02020603050405020304" pitchFamily="18" charset="0"/>
                <a:sym typeface="Arial"/>
              </a:rPr>
              <a:t>flexible and scalable</a:t>
            </a:r>
          </a:p>
          <a:p>
            <a:pPr marL="274320" indent="-274320" defTabSz="731520">
              <a:buClr>
                <a:srgbClr val="000000"/>
              </a:buClr>
              <a:buFont typeface="Wingdings" panose="05000000000000000000" pitchFamily="2" charset="2"/>
              <a:buChar char="Ø"/>
            </a:pPr>
            <a:r>
              <a:rPr lang="en-US" sz="2240" kern="0" dirty="0">
                <a:solidFill>
                  <a:srgbClr val="EEECE1"/>
                </a:solidFill>
                <a:latin typeface="Proxima Nova" panose="020B0604020202020204" charset="0"/>
                <a:cs typeface="Times New Roman" panose="02020603050405020304" pitchFamily="18" charset="0"/>
                <a:sym typeface="Arial"/>
              </a:rPr>
              <a:t>quantifies impacts of OWF development on seabed habitats and species within the context of climate change</a:t>
            </a:r>
          </a:p>
          <a:p>
            <a:pPr marL="274320" indent="-274320" defTabSz="731520">
              <a:buClr>
                <a:srgbClr val="000000"/>
              </a:buClr>
              <a:buFont typeface="Wingdings" panose="05000000000000000000" pitchFamily="2" charset="2"/>
              <a:buChar char="Ø"/>
            </a:pPr>
            <a:r>
              <a:rPr lang="en-US" sz="2240" kern="0" dirty="0" err="1">
                <a:solidFill>
                  <a:srgbClr val="EEECE1"/>
                </a:solidFill>
                <a:latin typeface="Proxima Nova" panose="020B0604020202020204" charset="0"/>
                <a:cs typeface="Times New Roman" panose="02020603050405020304" pitchFamily="18" charset="0"/>
                <a:sym typeface="Arial"/>
              </a:rPr>
              <a:t>recognises</a:t>
            </a:r>
            <a:r>
              <a:rPr lang="en-US" sz="2240" kern="0" dirty="0">
                <a:solidFill>
                  <a:srgbClr val="EEECE1"/>
                </a:solidFill>
                <a:latin typeface="Proxima Nova" panose="020B0604020202020204" charset="0"/>
                <a:cs typeface="Times New Roman" panose="02020603050405020304" pitchFamily="18" charset="0"/>
                <a:sym typeface="Arial"/>
              </a:rPr>
              <a:t> multiple social welfare functions and incorporates inequality and distribution concerns</a:t>
            </a:r>
          </a:p>
          <a:p>
            <a:pPr marL="274320" indent="-274320" defTabSz="731520">
              <a:lnSpc>
                <a:spcPct val="150000"/>
              </a:lnSpc>
              <a:buClr>
                <a:srgbClr val="000000"/>
              </a:buClr>
              <a:buFont typeface="Wingdings" panose="05000000000000000000" pitchFamily="2" charset="2"/>
              <a:buChar char="Ø"/>
            </a:pPr>
            <a:endParaRPr lang="en-US" sz="1440" kern="0" dirty="0">
              <a:solidFill>
                <a:srgbClr val="EEECE1"/>
              </a:solidFill>
              <a:latin typeface="Proxima Nova" panose="020B060402020202020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DBD10F54-E7DA-9EA7-C3FC-AAB51BAE74FD}"/>
              </a:ext>
            </a:extLst>
          </p:cNvPr>
          <p:cNvSpPr txBox="1"/>
          <p:nvPr/>
        </p:nvSpPr>
        <p:spPr>
          <a:xfrm>
            <a:off x="1681340" y="3601688"/>
            <a:ext cx="8410930" cy="2082621"/>
          </a:xfrm>
          <a:prstGeom prst="rect">
            <a:avLst/>
          </a:prstGeom>
          <a:noFill/>
        </p:spPr>
        <p:txBody>
          <a:bodyPr wrap="square">
            <a:spAutoFit/>
          </a:bodyPr>
          <a:lstStyle/>
          <a:p>
            <a:pPr defTabSz="731520">
              <a:lnSpc>
                <a:spcPct val="150000"/>
              </a:lnSpc>
              <a:buClr>
                <a:srgbClr val="000000"/>
              </a:buClr>
            </a:pPr>
            <a:r>
              <a:rPr lang="en-US" sz="2880" kern="0" dirty="0">
                <a:solidFill>
                  <a:srgbClr val="EEECE1"/>
                </a:solidFill>
                <a:latin typeface="Proxima Nova" panose="020B0604020202020204" charset="0"/>
                <a:cs typeface="Times New Roman" panose="02020603050405020304" pitchFamily="18" charset="0"/>
                <a:sym typeface="Arial"/>
              </a:rPr>
              <a:t>Next steps:</a:t>
            </a:r>
          </a:p>
          <a:p>
            <a:pPr marL="274320" indent="-274320" defTabSz="731520">
              <a:buClr>
                <a:srgbClr val="000000"/>
              </a:buClr>
              <a:buFont typeface="Wingdings" panose="05000000000000000000" pitchFamily="2" charset="2"/>
              <a:buChar char="Ø"/>
            </a:pPr>
            <a:r>
              <a:rPr lang="en-US" sz="2240" kern="0" dirty="0" err="1">
                <a:solidFill>
                  <a:srgbClr val="EEECE1"/>
                </a:solidFill>
                <a:latin typeface="Proxima Nova" panose="020B0604020202020204" charset="0"/>
                <a:cs typeface="Times New Roman" panose="02020603050405020304" pitchFamily="18" charset="0"/>
                <a:sym typeface="Arial"/>
              </a:rPr>
              <a:t>finalising</a:t>
            </a:r>
            <a:r>
              <a:rPr lang="en-US" sz="2240" kern="0" dirty="0">
                <a:solidFill>
                  <a:srgbClr val="EEECE1"/>
                </a:solidFill>
                <a:latin typeface="Proxima Nova" panose="020B0604020202020204" charset="0"/>
                <a:cs typeface="Times New Roman" panose="02020603050405020304" pitchFamily="18" charset="0"/>
                <a:sym typeface="Arial"/>
              </a:rPr>
              <a:t> ES valuation tools</a:t>
            </a:r>
          </a:p>
          <a:p>
            <a:pPr marL="274320" indent="-274320" defTabSz="731520">
              <a:buClr>
                <a:srgbClr val="000000"/>
              </a:buClr>
              <a:buFont typeface="Wingdings" panose="05000000000000000000" pitchFamily="2" charset="2"/>
              <a:buChar char="Ø"/>
            </a:pPr>
            <a:r>
              <a:rPr lang="en-US" sz="2240" kern="0" dirty="0">
                <a:solidFill>
                  <a:srgbClr val="EEECE1"/>
                </a:solidFill>
                <a:latin typeface="Proxima Nova" panose="020B0604020202020204" charset="0"/>
                <a:cs typeface="Times New Roman" panose="02020603050405020304" pitchFamily="18" charset="0"/>
                <a:sym typeface="Arial"/>
              </a:rPr>
              <a:t>integration of the scientific data to the DSS</a:t>
            </a:r>
          </a:p>
          <a:p>
            <a:pPr marL="274320" indent="-274320" defTabSz="731520">
              <a:buClr>
                <a:srgbClr val="000000"/>
              </a:buClr>
              <a:buFont typeface="Wingdings" panose="05000000000000000000" pitchFamily="2" charset="2"/>
              <a:buChar char="Ø"/>
            </a:pPr>
            <a:r>
              <a:rPr lang="en-US" sz="2240" kern="0" dirty="0">
                <a:solidFill>
                  <a:srgbClr val="EEECE1"/>
                </a:solidFill>
                <a:latin typeface="Proxima Nova" panose="020B0604020202020204" charset="0"/>
                <a:cs typeface="Times New Roman" panose="02020603050405020304" pitchFamily="18" charset="0"/>
                <a:sym typeface="Arial"/>
              </a:rPr>
              <a:t>choice experiment </a:t>
            </a:r>
          </a:p>
          <a:p>
            <a:pPr marL="274320" indent="-274320" defTabSz="731520">
              <a:lnSpc>
                <a:spcPct val="150000"/>
              </a:lnSpc>
              <a:buClr>
                <a:srgbClr val="000000"/>
              </a:buClr>
              <a:buFont typeface="Wingdings" panose="05000000000000000000" pitchFamily="2" charset="2"/>
              <a:buChar char="Ø"/>
            </a:pPr>
            <a:endParaRPr lang="en-US" sz="1440" kern="0" dirty="0">
              <a:solidFill>
                <a:srgbClr val="EEECE1"/>
              </a:solidFill>
              <a:latin typeface="Proxima Nova" panose="020B0604020202020204" charset="0"/>
              <a:cs typeface="Times New Roman" panose="02020603050405020304" pitchFamily="18"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D7256-5D62-F731-60D1-492758BDFB5F}"/>
            </a:ext>
          </a:extLst>
        </p:cNvPr>
        <p:cNvGrpSpPr/>
        <p:nvPr/>
      </p:nvGrpSpPr>
      <p:grpSpPr>
        <a:xfrm>
          <a:off x="0" y="0"/>
          <a:ext cx="0" cy="0"/>
          <a:chOff x="0" y="0"/>
          <a:chExt cx="0" cy="0"/>
        </a:xfrm>
      </p:grpSpPr>
      <p:pic>
        <p:nvPicPr>
          <p:cNvPr id="3" name="Picture 2" descr="27">
            <a:extLst>
              <a:ext uri="{FF2B5EF4-FFF2-40B4-BE49-F238E27FC236}">
                <a16:creationId xmlns:a16="http://schemas.microsoft.com/office/drawing/2014/main" id="{282CA3E1-3878-A6F5-D71A-437E1DB1675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077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0884-2379-A499-EBC2-5389AF89E6C5}"/>
              </a:ext>
            </a:extLst>
          </p:cNvPr>
          <p:cNvSpPr>
            <a:spLocks noGrp="1"/>
          </p:cNvSpPr>
          <p:nvPr>
            <p:ph type="title"/>
          </p:nvPr>
        </p:nvSpPr>
        <p:spPr>
          <a:xfrm>
            <a:off x="809679" y="701364"/>
            <a:ext cx="10275855" cy="1052280"/>
          </a:xfrm>
        </p:spPr>
        <p:txBody>
          <a:bodyPr>
            <a:normAutofit fontScale="90000"/>
          </a:bodyPr>
          <a:lstStyle/>
          <a:p>
            <a:r>
              <a:rPr lang="en-GB" dirty="0"/>
              <a:t>Need for models: </a:t>
            </a:r>
            <a:r>
              <a:rPr lang="en-GB" b="0" dirty="0"/>
              <a:t>No other way to deal with complexity of cumulative effects, show counterfactuals of climate change, estimate net gain and identify compensatory measures. </a:t>
            </a:r>
          </a:p>
        </p:txBody>
      </p:sp>
      <p:sp>
        <p:nvSpPr>
          <p:cNvPr id="3" name="Text Placeholder 2">
            <a:extLst>
              <a:ext uri="{FF2B5EF4-FFF2-40B4-BE49-F238E27FC236}">
                <a16:creationId xmlns:a16="http://schemas.microsoft.com/office/drawing/2014/main" id="{4262898B-2444-04AA-5D99-2AACFF861A1A}"/>
              </a:ext>
            </a:extLst>
          </p:cNvPr>
          <p:cNvSpPr>
            <a:spLocks noGrp="1"/>
          </p:cNvSpPr>
          <p:nvPr>
            <p:ph type="body" idx="1"/>
          </p:nvPr>
        </p:nvSpPr>
        <p:spPr>
          <a:xfrm>
            <a:off x="1475682" y="5824603"/>
            <a:ext cx="6227825" cy="1914845"/>
          </a:xfrm>
        </p:spPr>
        <p:txBody>
          <a:bodyPr/>
          <a:lstStyle/>
          <a:p>
            <a:endParaRPr lang="en-GB" dirty="0"/>
          </a:p>
        </p:txBody>
      </p:sp>
      <p:sp>
        <p:nvSpPr>
          <p:cNvPr id="4" name="Text Placeholder 3">
            <a:extLst>
              <a:ext uri="{FF2B5EF4-FFF2-40B4-BE49-F238E27FC236}">
                <a16:creationId xmlns:a16="http://schemas.microsoft.com/office/drawing/2014/main" id="{FE0E3D0F-AA96-05EA-7062-864C16A24ACF}"/>
              </a:ext>
            </a:extLst>
          </p:cNvPr>
          <p:cNvSpPr>
            <a:spLocks noGrp="1"/>
          </p:cNvSpPr>
          <p:nvPr>
            <p:ph type="body" idx="2"/>
          </p:nvPr>
        </p:nvSpPr>
        <p:spPr>
          <a:xfrm>
            <a:off x="701754" y="2209618"/>
            <a:ext cx="11060186" cy="5243367"/>
          </a:xfrm>
        </p:spPr>
        <p:txBody>
          <a:bodyPr>
            <a:normAutofit/>
          </a:bodyPr>
          <a:lstStyle/>
          <a:p>
            <a:r>
              <a:rPr lang="en-GB" sz="2400" dirty="0"/>
              <a:t>Models designed to feed real data from field and lab experiments:</a:t>
            </a:r>
          </a:p>
          <a:p>
            <a:pPr marL="571500" indent="-342900">
              <a:buFont typeface="Arial" panose="020B0604020202020204" pitchFamily="34" charset="0"/>
              <a:buChar char="•"/>
            </a:pPr>
            <a:r>
              <a:rPr lang="en-GB" sz="2000" dirty="0"/>
              <a:t>ACCELERATE: Seabed response to Climate Change and OWF</a:t>
            </a:r>
          </a:p>
          <a:p>
            <a:pPr marL="571500" indent="-342900">
              <a:buFont typeface="Arial" panose="020B0604020202020204" pitchFamily="34" charset="0"/>
              <a:buChar char="•"/>
            </a:pPr>
            <a:r>
              <a:rPr lang="en-GB" sz="2000" dirty="0"/>
              <a:t>ECOWINGS: Cumulative effects on Seabirds of changes to prey from OWF </a:t>
            </a:r>
          </a:p>
          <a:p>
            <a:pPr marL="571500" indent="-342900">
              <a:buFont typeface="Arial" panose="020B0604020202020204" pitchFamily="34" charset="0"/>
              <a:buChar char="•"/>
            </a:pPr>
            <a:r>
              <a:rPr lang="en-GB" sz="2000" dirty="0"/>
              <a:t>BOWIE: Cumulative ocean-use: improving understanding of ecosystem functioning </a:t>
            </a:r>
          </a:p>
          <a:p>
            <a:pPr marL="571500" indent="-342900">
              <a:buFont typeface="Arial" panose="020B0604020202020204" pitchFamily="34" charset="0"/>
              <a:buChar char="•"/>
            </a:pPr>
            <a:r>
              <a:rPr lang="en-GB" sz="2000" dirty="0"/>
              <a:t>PELAgIO: Cumulative population changes from OWF+ CC+ Fisheries Displacement</a:t>
            </a:r>
          </a:p>
          <a:p>
            <a:pPr marL="571500" indent="-342900">
              <a:buFont typeface="Arial" panose="020B0604020202020204" pitchFamily="34" charset="0"/>
              <a:buChar char="•"/>
            </a:pPr>
            <a:r>
              <a:rPr lang="en-GB" sz="2000" dirty="0"/>
              <a:t>BOWIE: Decision support tools: Cost benefit analysis under scenarios </a:t>
            </a:r>
          </a:p>
          <a:p>
            <a:pPr marL="228600" indent="0"/>
            <a:endParaRPr lang="en-GB" sz="2400" dirty="0"/>
          </a:p>
          <a:p>
            <a:r>
              <a:rPr lang="en-GB" sz="2400" dirty="0"/>
              <a:t>Range of modelling approaches, can also be compared to see if all point in same direction: rapid move to higher confidence </a:t>
            </a:r>
          </a:p>
          <a:p>
            <a:endParaRPr lang="en-GB" sz="2400" dirty="0"/>
          </a:p>
          <a:p>
            <a:endParaRPr lang="en-GB" sz="2400" dirty="0"/>
          </a:p>
          <a:p>
            <a:endParaRPr lang="en-GB" sz="2400" dirty="0"/>
          </a:p>
          <a:p>
            <a:endParaRPr lang="en-GB" dirty="0"/>
          </a:p>
        </p:txBody>
      </p:sp>
    </p:spTree>
    <p:extLst>
      <p:ext uri="{BB962C8B-B14F-4D97-AF65-F5344CB8AC3E}">
        <p14:creationId xmlns:p14="http://schemas.microsoft.com/office/powerpoint/2010/main" val="28517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E51A3-CF3C-6130-A89F-A13C625E4B79}"/>
              </a:ext>
            </a:extLst>
          </p:cNvPr>
          <p:cNvPicPr>
            <a:picLocks noChangeAspect="1"/>
          </p:cNvPicPr>
          <p:nvPr/>
        </p:nvPicPr>
        <p:blipFill>
          <a:blip r:embed="rId3"/>
          <a:stretch>
            <a:fillRect/>
          </a:stretch>
        </p:blipFill>
        <p:spPr>
          <a:xfrm>
            <a:off x="8542751" y="987598"/>
            <a:ext cx="3749365" cy="5708216"/>
          </a:xfrm>
          <a:prstGeom prst="rect">
            <a:avLst/>
          </a:prstGeom>
        </p:spPr>
      </p:pic>
      <p:pic>
        <p:nvPicPr>
          <p:cNvPr id="6" name="Picture 5">
            <a:extLst>
              <a:ext uri="{FF2B5EF4-FFF2-40B4-BE49-F238E27FC236}">
                <a16:creationId xmlns:a16="http://schemas.microsoft.com/office/drawing/2014/main" id="{B25740CB-595D-5C23-E51A-D178B6567AB1}"/>
              </a:ext>
            </a:extLst>
          </p:cNvPr>
          <p:cNvPicPr>
            <a:picLocks noChangeAspect="1"/>
          </p:cNvPicPr>
          <p:nvPr/>
        </p:nvPicPr>
        <p:blipFill>
          <a:blip r:embed="rId4"/>
          <a:stretch>
            <a:fillRect/>
          </a:stretch>
        </p:blipFill>
        <p:spPr>
          <a:xfrm>
            <a:off x="352602" y="4391435"/>
            <a:ext cx="3749365" cy="2115495"/>
          </a:xfrm>
          <a:prstGeom prst="rect">
            <a:avLst/>
          </a:prstGeom>
        </p:spPr>
      </p:pic>
      <p:sp>
        <p:nvSpPr>
          <p:cNvPr id="2" name="Title 1">
            <a:extLst>
              <a:ext uri="{FF2B5EF4-FFF2-40B4-BE49-F238E27FC236}">
                <a16:creationId xmlns:a16="http://schemas.microsoft.com/office/drawing/2014/main" id="{DB66AE39-4F35-B91F-77B5-9657DA313174}"/>
              </a:ext>
            </a:extLst>
          </p:cNvPr>
          <p:cNvSpPr>
            <a:spLocks noGrp="1"/>
          </p:cNvSpPr>
          <p:nvPr>
            <p:ph type="title"/>
          </p:nvPr>
        </p:nvSpPr>
        <p:spPr>
          <a:xfrm>
            <a:off x="352602" y="687212"/>
            <a:ext cx="10269469" cy="1428061"/>
          </a:xfrm>
          <a:solidFill>
            <a:schemeClr val="bg1"/>
          </a:solidFill>
        </p:spPr>
        <p:txBody>
          <a:bodyPr>
            <a:normAutofit fontScale="90000"/>
          </a:bodyPr>
          <a:lstStyle/>
          <a:p>
            <a:r>
              <a:rPr lang="en-GB" sz="3600" dirty="0"/>
              <a:t>Modelling approaches allow understanding of  Cumulative effects at Regional level = providing  understanding of Net Gain &amp; Ecosystem Services</a:t>
            </a:r>
            <a:br>
              <a:rPr lang="en-GB" dirty="0"/>
            </a:br>
            <a:endParaRPr lang="en-GB" dirty="0"/>
          </a:p>
        </p:txBody>
      </p:sp>
      <p:sp>
        <p:nvSpPr>
          <p:cNvPr id="8" name="TextBox 7">
            <a:extLst>
              <a:ext uri="{FF2B5EF4-FFF2-40B4-BE49-F238E27FC236}">
                <a16:creationId xmlns:a16="http://schemas.microsoft.com/office/drawing/2014/main" id="{5B03CEC9-53E1-4CEA-93FB-612BF2604CBE}"/>
              </a:ext>
            </a:extLst>
          </p:cNvPr>
          <p:cNvSpPr txBox="1"/>
          <p:nvPr/>
        </p:nvSpPr>
        <p:spPr>
          <a:xfrm>
            <a:off x="507137" y="2115273"/>
            <a:ext cx="867999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9F9E"/>
                </a:solidFill>
                <a:effectLst/>
                <a:uLnTx/>
                <a:uFillTx/>
                <a:latin typeface="Arial"/>
                <a:ea typeface="+mn-ea"/>
                <a:cs typeface="Arial"/>
                <a:sym typeface="Arial"/>
              </a:rPr>
              <a:t>Consider:   Design of R</a:t>
            </a:r>
            <a:r>
              <a:rPr kumimoji="0" lang="en-GB" sz="2800" b="1" i="0" u="none" strike="noStrike" kern="0" cap="none" spc="0" normalizeH="0" baseline="0" noProof="0" dirty="0" err="1">
                <a:ln>
                  <a:noFill/>
                </a:ln>
                <a:solidFill>
                  <a:srgbClr val="009F9E"/>
                </a:solidFill>
                <a:effectLst/>
                <a:uLnTx/>
                <a:uFillTx/>
                <a:latin typeface="Arial"/>
                <a:ea typeface="+mn-ea"/>
                <a:cs typeface="Arial"/>
                <a:sym typeface="Arial"/>
              </a:rPr>
              <a:t>egional</a:t>
            </a:r>
            <a:r>
              <a:rPr kumimoji="0" lang="en-GB" sz="2800" b="1" i="0" u="none" strike="noStrike" kern="0" cap="none" spc="0" normalizeH="0" baseline="0" noProof="0" dirty="0">
                <a:ln>
                  <a:noFill/>
                </a:ln>
                <a:solidFill>
                  <a:srgbClr val="009F9E"/>
                </a:solidFill>
                <a:effectLst/>
                <a:uLnTx/>
                <a:uFillTx/>
                <a:latin typeface="Arial"/>
                <a:ea typeface="+mn-ea"/>
                <a:cs typeface="Arial"/>
                <a:sym typeface="Arial"/>
              </a:rPr>
              <a:t> studies that can understand Ecosystem </a:t>
            </a:r>
            <a:r>
              <a:rPr kumimoji="0" lang="en-GB" sz="2800" b="1" i="0" u="none" strike="noStrike" kern="0" cap="none" spc="0" normalizeH="0" baseline="0" noProof="0">
                <a:ln>
                  <a:noFill/>
                </a:ln>
                <a:solidFill>
                  <a:srgbClr val="009F9E"/>
                </a:solidFill>
                <a:effectLst/>
                <a:uLnTx/>
                <a:uFillTx/>
                <a:latin typeface="Arial"/>
                <a:ea typeface="+mn-ea"/>
                <a:cs typeface="Arial"/>
                <a:sym typeface="Arial"/>
              </a:rPr>
              <a:t>effects =  </a:t>
            </a:r>
            <a:r>
              <a:rPr kumimoji="0" lang="en-GB" sz="2800" b="1" i="0" u="none" strike="noStrike" kern="0" cap="none" spc="0" normalizeH="0" baseline="0" noProof="0" dirty="0">
                <a:ln>
                  <a:noFill/>
                </a:ln>
                <a:solidFill>
                  <a:srgbClr val="009F9E"/>
                </a:solidFill>
                <a:effectLst/>
                <a:uLnTx/>
                <a:uFillTx/>
                <a:latin typeface="Arial"/>
                <a:ea typeface="+mn-ea"/>
                <a:cs typeface="Arial"/>
                <a:sym typeface="Arial"/>
              </a:rPr>
              <a:t>Possible new route to more rapid Consent and Compensatory approaches?</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079CB54E-0496-80C5-EA70-4ECB76DB1B38}"/>
              </a:ext>
            </a:extLst>
          </p:cNvPr>
          <p:cNvPicPr>
            <a:picLocks noChangeAspect="1"/>
          </p:cNvPicPr>
          <p:nvPr/>
        </p:nvPicPr>
        <p:blipFill>
          <a:blip r:embed="rId5"/>
          <a:stretch>
            <a:fillRect/>
          </a:stretch>
        </p:blipFill>
        <p:spPr>
          <a:xfrm>
            <a:off x="4202314" y="4183693"/>
            <a:ext cx="5166398" cy="2323237"/>
          </a:xfrm>
          <a:prstGeom prst="rect">
            <a:avLst/>
          </a:prstGeom>
        </p:spPr>
      </p:pic>
    </p:spTree>
    <p:extLst>
      <p:ext uri="{BB962C8B-B14F-4D97-AF65-F5344CB8AC3E}">
        <p14:creationId xmlns:p14="http://schemas.microsoft.com/office/powerpoint/2010/main" val="403478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CFEB-E2F9-EB1A-AFFA-CB7163EC1C94}"/>
              </a:ext>
            </a:extLst>
          </p:cNvPr>
          <p:cNvSpPr>
            <a:spLocks noGrp="1"/>
          </p:cNvSpPr>
          <p:nvPr>
            <p:ph type="ctrTitle"/>
          </p:nvPr>
        </p:nvSpPr>
        <p:spPr>
          <a:xfrm>
            <a:off x="383457" y="2130250"/>
            <a:ext cx="11400503" cy="1655298"/>
          </a:xfrm>
        </p:spPr>
        <p:txBody>
          <a:bodyPr>
            <a:normAutofit fontScale="90000"/>
          </a:bodyPr>
          <a:lstStyle/>
          <a:p>
            <a:pPr>
              <a:lnSpc>
                <a:spcPct val="115000"/>
              </a:lnSpc>
              <a:spcBef>
                <a:spcPts val="2000"/>
              </a:spcBef>
              <a:spcAft>
                <a:spcPts val="600"/>
              </a:spcAft>
            </a:pPr>
            <a:r>
              <a:rPr lang="en-GB" sz="3200" b="1" kern="0" err="1">
                <a:solidFill>
                  <a:srgbClr val="F9B44B"/>
                </a:solidFill>
                <a:effectLst/>
              </a:rPr>
              <a:t>ECOWind</a:t>
            </a:r>
            <a:r>
              <a:rPr lang="en-GB" sz="3200" b="1" kern="0">
                <a:solidFill>
                  <a:srgbClr val="F9B44B"/>
                </a:solidFill>
                <a:effectLst/>
              </a:rPr>
              <a:t> &amp; </a:t>
            </a:r>
            <a:r>
              <a:rPr lang="en-GB" sz="3200" b="1" kern="0" err="1">
                <a:solidFill>
                  <a:srgbClr val="F9B44B"/>
                </a:solidFill>
                <a:effectLst/>
              </a:rPr>
              <a:t>ECOFlow</a:t>
            </a:r>
            <a:r>
              <a:rPr lang="en-GB" sz="3200" b="1" kern="0">
                <a:solidFill>
                  <a:srgbClr val="F9B44B"/>
                </a:solidFill>
                <a:effectLst/>
              </a:rPr>
              <a:t> Annual Impact Meeting</a:t>
            </a:r>
            <a:br>
              <a:rPr lang="en-GB" sz="3200" b="1" kern="0">
                <a:solidFill>
                  <a:srgbClr val="F9B44B"/>
                </a:solidFill>
                <a:effectLst/>
              </a:rPr>
            </a:br>
            <a:r>
              <a:rPr lang="en-GB" sz="3200" b="1" kern="0">
                <a:solidFill>
                  <a:srgbClr val="F9B44B"/>
                </a:solidFill>
                <a:effectLst/>
              </a:rPr>
              <a:t>November 2024</a:t>
            </a:r>
            <a:br>
              <a:rPr lang="en-GB" sz="3200" b="1" kern="0">
                <a:solidFill>
                  <a:srgbClr val="F9B44B"/>
                </a:solidFill>
                <a:effectLst/>
              </a:rPr>
            </a:br>
            <a:r>
              <a:rPr lang="en-GB" sz="3200" b="1" kern="0">
                <a:solidFill>
                  <a:srgbClr val="F9B44B"/>
                </a:solidFill>
                <a:effectLst/>
              </a:rPr>
              <a:t>Research Highlights for </a:t>
            </a:r>
            <a:br>
              <a:rPr lang="en-GB" sz="3200" b="1" kern="0">
                <a:solidFill>
                  <a:srgbClr val="F9B44B"/>
                </a:solidFill>
              </a:rPr>
            </a:br>
            <a:r>
              <a:rPr lang="en-GB" sz="3200" b="1" kern="0">
                <a:solidFill>
                  <a:srgbClr val="F9B44B"/>
                </a:solidFill>
              </a:rPr>
              <a:t>“Assessment of future UKCS-scale seabed vulnerability from different environmental drivers.”</a:t>
            </a:r>
            <a:endParaRPr lang="en-GB">
              <a:solidFill>
                <a:srgbClr val="F9B44B"/>
              </a:solidFill>
            </a:endParaRPr>
          </a:p>
        </p:txBody>
      </p:sp>
      <p:sp>
        <p:nvSpPr>
          <p:cNvPr id="3" name="Subtitle 2">
            <a:extLst>
              <a:ext uri="{FF2B5EF4-FFF2-40B4-BE49-F238E27FC236}">
                <a16:creationId xmlns:a16="http://schemas.microsoft.com/office/drawing/2014/main" id="{956D8B95-A762-692B-BB61-34EF964958F3}"/>
              </a:ext>
            </a:extLst>
          </p:cNvPr>
          <p:cNvSpPr>
            <a:spLocks noGrp="1"/>
          </p:cNvSpPr>
          <p:nvPr>
            <p:ph type="subTitle" idx="1"/>
          </p:nvPr>
        </p:nvSpPr>
        <p:spPr>
          <a:xfrm>
            <a:off x="1524000" y="4176584"/>
            <a:ext cx="9144000" cy="2478533"/>
          </a:xfrm>
        </p:spPr>
        <p:txBody>
          <a:bodyPr>
            <a:normAutofit/>
          </a:bodyPr>
          <a:lstStyle/>
          <a:p>
            <a:endParaRPr lang="en-GB" b="1" kern="0">
              <a:solidFill>
                <a:srgbClr val="00A1A0"/>
              </a:solidFill>
              <a:latin typeface="+mj-lt"/>
            </a:endParaRPr>
          </a:p>
          <a:p>
            <a:r>
              <a:rPr lang="en-GB" sz="2200" b="1" kern="0">
                <a:latin typeface="+mj-lt"/>
              </a:rPr>
              <a:t>Presented by </a:t>
            </a:r>
          </a:p>
          <a:p>
            <a:pPr>
              <a:lnSpc>
                <a:spcPct val="130000"/>
              </a:lnSpc>
            </a:pPr>
            <a:r>
              <a:rPr lang="en-GB"/>
              <a:t>Lucy Bricheno, Julia Rulent, </a:t>
            </a:r>
            <a:r>
              <a:rPr lang="en-GB" b="1"/>
              <a:t>Connor McCarron</a:t>
            </a:r>
            <a:br>
              <a:rPr lang="en-GB" sz="2200" b="1" kern="0">
                <a:latin typeface="+mj-lt"/>
              </a:rPr>
            </a:br>
            <a:br>
              <a:rPr lang="en-GB" sz="1900" b="1" i="1" kern="0">
                <a:latin typeface="+mj-lt"/>
              </a:rPr>
            </a:br>
            <a:r>
              <a:rPr lang="en-GB" sz="1600" b="1" kern="0">
                <a:latin typeface="+mj-lt"/>
              </a:rPr>
              <a:t>and</a:t>
            </a:r>
            <a:r>
              <a:rPr lang="en-GB" sz="1600" b="1" i="1" kern="0">
                <a:latin typeface="+mj-lt"/>
              </a:rPr>
              <a:t> </a:t>
            </a:r>
            <a:r>
              <a:rPr lang="en-GB" sz="1600" b="1" kern="0">
                <a:latin typeface="+mj-lt"/>
              </a:rPr>
              <a:t>on behalf of the larger team of researchers involved in this projects </a:t>
            </a:r>
            <a:endParaRPr lang="en-GB" sz="1900" b="1" kern="0">
              <a:latin typeface="+mj-lt"/>
            </a:endParaRPr>
          </a:p>
        </p:txBody>
      </p:sp>
      <p:pic>
        <p:nvPicPr>
          <p:cNvPr id="5" name="Picture 4" descr="Logo&#10;&#10;Description automatically generated">
            <a:extLst>
              <a:ext uri="{FF2B5EF4-FFF2-40B4-BE49-F238E27FC236}">
                <a16:creationId xmlns:a16="http://schemas.microsoft.com/office/drawing/2014/main" id="{4904E3BF-FE92-D832-6AE5-54C109CAD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76" y="76199"/>
            <a:ext cx="1332618" cy="909637"/>
          </a:xfrm>
          <a:prstGeom prst="rect">
            <a:avLst/>
          </a:prstGeom>
        </p:spPr>
      </p:pic>
      <p:pic>
        <p:nvPicPr>
          <p:cNvPr id="6" name="Picture 5">
            <a:extLst>
              <a:ext uri="{FF2B5EF4-FFF2-40B4-BE49-F238E27FC236}">
                <a16:creationId xmlns:a16="http://schemas.microsoft.com/office/drawing/2014/main" id="{72EAE6C9-FB74-200A-9C09-18A8AAB006A1}"/>
              </a:ext>
            </a:extLst>
          </p:cNvPr>
          <p:cNvPicPr>
            <a:picLocks noChangeAspect="1"/>
          </p:cNvPicPr>
          <p:nvPr/>
        </p:nvPicPr>
        <p:blipFill>
          <a:blip r:embed="rId4"/>
          <a:stretch>
            <a:fillRect/>
          </a:stretch>
        </p:blipFill>
        <p:spPr>
          <a:xfrm>
            <a:off x="4938414" y="76199"/>
            <a:ext cx="2749529" cy="699627"/>
          </a:xfrm>
          <a:prstGeom prst="rect">
            <a:avLst/>
          </a:prstGeom>
        </p:spPr>
      </p:pic>
      <p:pic>
        <p:nvPicPr>
          <p:cNvPr id="7" name="Picture 6">
            <a:extLst>
              <a:ext uri="{FF2B5EF4-FFF2-40B4-BE49-F238E27FC236}">
                <a16:creationId xmlns:a16="http://schemas.microsoft.com/office/drawing/2014/main" id="{FD293AEA-FC46-88B3-4065-2DDA01A729F6}"/>
              </a:ext>
            </a:extLst>
          </p:cNvPr>
          <p:cNvPicPr>
            <a:picLocks noChangeAspect="1"/>
          </p:cNvPicPr>
          <p:nvPr/>
        </p:nvPicPr>
        <p:blipFill>
          <a:blip r:embed="rId5"/>
          <a:stretch>
            <a:fillRect/>
          </a:stretch>
        </p:blipFill>
        <p:spPr>
          <a:xfrm>
            <a:off x="8019744" y="202883"/>
            <a:ext cx="3931280" cy="531973"/>
          </a:xfrm>
          <a:prstGeom prst="rect">
            <a:avLst/>
          </a:prstGeom>
        </p:spPr>
      </p:pic>
    </p:spTree>
    <p:extLst>
      <p:ext uri="{BB962C8B-B14F-4D97-AF65-F5344CB8AC3E}">
        <p14:creationId xmlns:p14="http://schemas.microsoft.com/office/powerpoint/2010/main" val="643132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247286-BAE5-4689-A983-5BEA7A751411}"/>
              </a:ext>
            </a:extLst>
          </p:cNvPr>
          <p:cNvSpPr>
            <a:spLocks noGrp="1"/>
          </p:cNvSpPr>
          <p:nvPr>
            <p:ph type="title"/>
          </p:nvPr>
        </p:nvSpPr>
        <p:spPr>
          <a:xfrm>
            <a:off x="331304" y="192471"/>
            <a:ext cx="11542644" cy="916920"/>
          </a:xfrm>
        </p:spPr>
        <p:txBody>
          <a:bodyPr>
            <a:normAutofit/>
          </a:bodyPr>
          <a:lstStyle/>
          <a:p>
            <a:r>
              <a:rPr lang="en-US" sz="3200" b="1" kern="0">
                <a:solidFill>
                  <a:schemeClr val="bg1">
                    <a:lumMod val="40000"/>
                    <a:lumOff val="60000"/>
                  </a:schemeClr>
                </a:solidFill>
                <a:ea typeface="Proxima Nova"/>
                <a:cs typeface="Proxima Nova"/>
                <a:sym typeface="Proxima Nova"/>
              </a:rPr>
              <a:t>Predicting seabed vulnerability</a:t>
            </a:r>
            <a:endParaRPr lang="en-GB" sz="3200">
              <a:solidFill>
                <a:schemeClr val="bg1">
                  <a:lumMod val="40000"/>
                  <a:lumOff val="60000"/>
                </a:schemeClr>
              </a:solidFill>
            </a:endParaRPr>
          </a:p>
        </p:txBody>
      </p:sp>
      <p:sp>
        <p:nvSpPr>
          <p:cNvPr id="7" name="Content Placeholder 6">
            <a:extLst>
              <a:ext uri="{FF2B5EF4-FFF2-40B4-BE49-F238E27FC236}">
                <a16:creationId xmlns:a16="http://schemas.microsoft.com/office/drawing/2014/main" id="{D3860086-0571-487E-8145-669D94AC0B29}"/>
              </a:ext>
            </a:extLst>
          </p:cNvPr>
          <p:cNvSpPr>
            <a:spLocks noGrp="1"/>
          </p:cNvSpPr>
          <p:nvPr>
            <p:ph idx="1"/>
          </p:nvPr>
        </p:nvSpPr>
        <p:spPr>
          <a:xfrm>
            <a:off x="155792" y="1621536"/>
            <a:ext cx="6488847" cy="3182112"/>
          </a:xfrm>
        </p:spPr>
        <p:txBody>
          <a:bodyPr>
            <a:noAutofit/>
          </a:bodyPr>
          <a:lstStyle/>
          <a:p>
            <a:pPr>
              <a:lnSpc>
                <a:spcPct val="120000"/>
              </a:lnSpc>
            </a:pPr>
            <a:r>
              <a:rPr lang="en-GB" sz="1800" kern="0">
                <a:solidFill>
                  <a:srgbClr val="F9B44B"/>
                </a:solidFill>
              </a:rPr>
              <a:t>Quantify future seabed vulnerability from different environmental drivers</a:t>
            </a:r>
          </a:p>
          <a:p>
            <a:pPr>
              <a:lnSpc>
                <a:spcPct val="120000"/>
              </a:lnSpc>
            </a:pPr>
            <a:r>
              <a:rPr lang="en-GB" sz="1800" kern="0">
                <a:solidFill>
                  <a:srgbClr val="F9B44B"/>
                </a:solidFill>
              </a:rPr>
              <a:t>Regular tides and typical storms mobilise seabed in predictable way</a:t>
            </a:r>
          </a:p>
          <a:p>
            <a:pPr>
              <a:lnSpc>
                <a:spcPct val="120000"/>
              </a:lnSpc>
            </a:pPr>
            <a:r>
              <a:rPr lang="en-GB" sz="1800" kern="0">
                <a:solidFill>
                  <a:srgbClr val="F9B44B"/>
                </a:solidFill>
              </a:rPr>
              <a:t>Installation of OWE and offshore infrastructure can also modify seabed</a:t>
            </a:r>
          </a:p>
          <a:p>
            <a:pPr>
              <a:lnSpc>
                <a:spcPct val="120000"/>
              </a:lnSpc>
            </a:pPr>
            <a:r>
              <a:rPr lang="en-GB" sz="1800" kern="0">
                <a:solidFill>
                  <a:srgbClr val="F9B44B"/>
                </a:solidFill>
              </a:rPr>
              <a:t>We quantify ongoing natural variability and shifting baseline of climate change </a:t>
            </a:r>
          </a:p>
        </p:txBody>
      </p:sp>
      <p:sp>
        <p:nvSpPr>
          <p:cNvPr id="12" name="Google Shape;159;p2">
            <a:extLst>
              <a:ext uri="{FF2B5EF4-FFF2-40B4-BE49-F238E27FC236}">
                <a16:creationId xmlns:a16="http://schemas.microsoft.com/office/drawing/2014/main" id="{3337BD96-D021-4813-83FA-2E4B8230CE0C}"/>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3">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pic>
        <p:nvPicPr>
          <p:cNvPr id="16" name="Picture 15">
            <a:extLst>
              <a:ext uri="{FF2B5EF4-FFF2-40B4-BE49-F238E27FC236}">
                <a16:creationId xmlns:a16="http://schemas.microsoft.com/office/drawing/2014/main" id="{88F24B6C-B5A8-4FD5-B21D-A99BEE5D1451}"/>
              </a:ext>
            </a:extLst>
          </p:cNvPr>
          <p:cNvPicPr>
            <a:picLocks noChangeAspect="1"/>
          </p:cNvPicPr>
          <p:nvPr/>
        </p:nvPicPr>
        <p:blipFill>
          <a:blip r:embed="rId4"/>
          <a:stretch>
            <a:fillRect/>
          </a:stretch>
        </p:blipFill>
        <p:spPr>
          <a:xfrm>
            <a:off x="7068297" y="1698675"/>
            <a:ext cx="4967911" cy="3748578"/>
          </a:xfrm>
          <a:prstGeom prst="rect">
            <a:avLst/>
          </a:prstGeom>
        </p:spPr>
      </p:pic>
      <p:sp>
        <p:nvSpPr>
          <p:cNvPr id="2" name="Content Placeholder 6">
            <a:extLst>
              <a:ext uri="{FF2B5EF4-FFF2-40B4-BE49-F238E27FC236}">
                <a16:creationId xmlns:a16="http://schemas.microsoft.com/office/drawing/2014/main" id="{E7075F7C-EA7E-2F80-D646-BD04443B7755}"/>
              </a:ext>
            </a:extLst>
          </p:cNvPr>
          <p:cNvSpPr txBox="1">
            <a:spLocks/>
          </p:cNvSpPr>
          <p:nvPr/>
        </p:nvSpPr>
        <p:spPr>
          <a:xfrm>
            <a:off x="241136" y="5855488"/>
            <a:ext cx="6912505" cy="6579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000" b="1" i="0" u="none" strike="noStrike" kern="0" cap="none" spc="0" normalizeH="0" baseline="0" noProof="0">
                <a:ln>
                  <a:noFill/>
                </a:ln>
                <a:solidFill>
                  <a:srgbClr val="F9B44B"/>
                </a:solidFill>
                <a:effectLst/>
                <a:uLnTx/>
                <a:uFillTx/>
                <a:latin typeface="Proxima Nova"/>
                <a:ea typeface="+mn-ea"/>
                <a:cs typeface="+mn-cs"/>
              </a:rPr>
              <a:t>How will climate change modify seabed in future?</a:t>
            </a:r>
            <a:endParaRPr kumimoji="0" lang="en-GB" sz="2000" b="1" i="0" u="none" strike="noStrike" kern="1200" cap="none" spc="0" normalizeH="0" baseline="0" noProof="0">
              <a:ln>
                <a:noFill/>
              </a:ln>
              <a:solidFill>
                <a:srgbClr val="FFFFFF"/>
              </a:solidFill>
              <a:effectLst/>
              <a:uLnTx/>
              <a:uFillTx/>
              <a:latin typeface="Proxima Nova"/>
              <a:ea typeface="+mn-ea"/>
              <a:cs typeface="+mn-cs"/>
            </a:endParaRPr>
          </a:p>
        </p:txBody>
      </p:sp>
    </p:spTree>
    <p:extLst>
      <p:ext uri="{BB962C8B-B14F-4D97-AF65-F5344CB8AC3E}">
        <p14:creationId xmlns:p14="http://schemas.microsoft.com/office/powerpoint/2010/main" val="3292032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roxima Nova"/>
              <a:ea typeface="+mn-ea"/>
              <a:cs typeface="+mn-cs"/>
            </a:endParaRPr>
          </a:p>
        </p:txBody>
      </p:sp>
      <p:sp useBgFill="1">
        <p:nvSpPr>
          <p:cNvPr id="2057" name="Freeform: Shape 2056">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Freeform: Shape 2058">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4247286-BAE5-4689-A983-5BEA7A751411}"/>
              </a:ext>
            </a:extLst>
          </p:cNvPr>
          <p:cNvSpPr>
            <a:spLocks noGrp="1"/>
          </p:cNvSpPr>
          <p:nvPr>
            <p:ph type="title"/>
          </p:nvPr>
        </p:nvSpPr>
        <p:spPr>
          <a:xfrm>
            <a:off x="438912" y="859536"/>
            <a:ext cx="4837176" cy="1243584"/>
          </a:xfrm>
        </p:spPr>
        <p:txBody>
          <a:bodyPr>
            <a:normAutofit/>
          </a:bodyPr>
          <a:lstStyle/>
          <a:p>
            <a:r>
              <a:rPr lang="en-US" sz="3200" b="1" kern="0">
                <a:solidFill>
                  <a:schemeClr val="bg1">
                    <a:lumMod val="40000"/>
                    <a:lumOff val="60000"/>
                  </a:schemeClr>
                </a:solidFill>
                <a:ea typeface="Proxima Nova"/>
                <a:cs typeface="Proxima Nova"/>
                <a:sym typeface="Proxima Nova"/>
              </a:rPr>
              <a:t>Numerical modelling of UK shelf</a:t>
            </a:r>
            <a:endParaRPr lang="en-GB" sz="3200"/>
          </a:p>
        </p:txBody>
      </p:sp>
      <p:sp>
        <p:nvSpPr>
          <p:cNvPr id="2061" name="Rectangle 2060">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3" name="Rectangle 2062">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D3860086-0571-487E-8145-669D94AC0B29}"/>
              </a:ext>
            </a:extLst>
          </p:cNvPr>
          <p:cNvSpPr>
            <a:spLocks noGrp="1"/>
          </p:cNvSpPr>
          <p:nvPr>
            <p:ph idx="1"/>
          </p:nvPr>
        </p:nvSpPr>
        <p:spPr>
          <a:xfrm>
            <a:off x="226243" y="2514599"/>
            <a:ext cx="5771999" cy="4199393"/>
          </a:xfrm>
        </p:spPr>
        <p:txBody>
          <a:bodyPr>
            <a:normAutofit/>
          </a:bodyPr>
          <a:lstStyle/>
          <a:p>
            <a:pPr>
              <a:lnSpc>
                <a:spcPct val="130000"/>
              </a:lnSpc>
            </a:pPr>
            <a:r>
              <a:rPr lang="en-GB" sz="1600" kern="0">
                <a:solidFill>
                  <a:srgbClr val="F9B44B"/>
                </a:solidFill>
              </a:rPr>
              <a:t>Hydrodynamic and wave models of whole UK Continental shelf</a:t>
            </a:r>
          </a:p>
          <a:p>
            <a:pPr>
              <a:lnSpc>
                <a:spcPct val="130000"/>
              </a:lnSpc>
            </a:pPr>
            <a:r>
              <a:rPr lang="en-GB" sz="1600" kern="0">
                <a:solidFill>
                  <a:srgbClr val="F9B44B"/>
                </a:solidFill>
              </a:rPr>
              <a:t>Future climate (weather) at high resolution from UK climate projections 2018 (UKCP18)</a:t>
            </a:r>
          </a:p>
          <a:p>
            <a:pPr>
              <a:lnSpc>
                <a:spcPct val="130000"/>
              </a:lnSpc>
            </a:pPr>
            <a:r>
              <a:rPr lang="en-GB" sz="1600" kern="0">
                <a:solidFill>
                  <a:srgbClr val="F9B44B"/>
                </a:solidFill>
              </a:rPr>
              <a:t>Consistent state-of-the art sea-level rise projections from the Met Office</a:t>
            </a:r>
          </a:p>
          <a:p>
            <a:pPr>
              <a:lnSpc>
                <a:spcPct val="130000"/>
              </a:lnSpc>
            </a:pPr>
            <a:r>
              <a:rPr lang="en-GB" sz="1600" kern="0">
                <a:solidFill>
                  <a:srgbClr val="F9B44B"/>
                </a:solidFill>
              </a:rPr>
              <a:t>Incoming storm waves from global model</a:t>
            </a:r>
          </a:p>
          <a:p>
            <a:pPr>
              <a:lnSpc>
                <a:spcPct val="130000"/>
              </a:lnSpc>
            </a:pPr>
            <a:r>
              <a:rPr lang="en-GB" sz="1600" kern="0">
                <a:solidFill>
                  <a:srgbClr val="F9B44B"/>
                </a:solidFill>
              </a:rPr>
              <a:t>Quantify future UK Continental shelf-scale seabed vulnerability from different environmental drivers</a:t>
            </a:r>
            <a:endParaRPr lang="en-GB" sz="1600"/>
          </a:p>
        </p:txBody>
      </p:sp>
      <p:pic>
        <p:nvPicPr>
          <p:cNvPr id="2050" name="Picture 2" descr="https://www.metoffice.gov.uk/binaries/content/gallery/metofficegovuk/images/research/climate/ukcp/ukcp18-science-components.png/ukcp18-science-components.png/metofficegovuk%3Axsmall">
            <a:extLst>
              <a:ext uri="{FF2B5EF4-FFF2-40B4-BE49-F238E27FC236}">
                <a16:creationId xmlns:a16="http://schemas.microsoft.com/office/drawing/2014/main" id="{A652B71A-02C6-44DB-B9CA-1413829DAF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96266" y="652598"/>
            <a:ext cx="3084658" cy="3046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hidden="1">
            <a:extLst>
              <a:ext uri="{FF2B5EF4-FFF2-40B4-BE49-F238E27FC236}">
                <a16:creationId xmlns:a16="http://schemas.microsoft.com/office/drawing/2014/main" id="{F7F959DC-52C2-4670-B756-25F453168B07}"/>
              </a:ext>
            </a:extLst>
          </p:cNvPr>
          <p:cNvPicPr>
            <a:picLocks noChangeAspect="1"/>
          </p:cNvPicPr>
          <p:nvPr/>
        </p:nvPicPr>
        <p:blipFill rotWithShape="1">
          <a:blip r:embed="rId4"/>
          <a:srcRect l="28017" t="6081" r="25719"/>
          <a:stretch/>
        </p:blipFill>
        <p:spPr>
          <a:xfrm>
            <a:off x="10036392" y="2372868"/>
            <a:ext cx="1825421" cy="2112264"/>
          </a:xfrm>
          <a:prstGeom prst="rect">
            <a:avLst/>
          </a:prstGeom>
        </p:spPr>
      </p:pic>
      <p:pic>
        <p:nvPicPr>
          <p:cNvPr id="3" name="Picture 2">
            <a:extLst>
              <a:ext uri="{FF2B5EF4-FFF2-40B4-BE49-F238E27FC236}">
                <a16:creationId xmlns:a16="http://schemas.microsoft.com/office/drawing/2014/main" id="{80B1D5A9-1BDD-4AC8-8E7D-238FD4FD62BA}"/>
              </a:ext>
            </a:extLst>
          </p:cNvPr>
          <p:cNvPicPr>
            <a:picLocks noChangeAspect="1"/>
          </p:cNvPicPr>
          <p:nvPr/>
        </p:nvPicPr>
        <p:blipFill>
          <a:blip r:embed="rId5"/>
          <a:stretch>
            <a:fillRect/>
          </a:stretch>
        </p:blipFill>
        <p:spPr>
          <a:xfrm>
            <a:off x="6328429" y="4697718"/>
            <a:ext cx="4178808" cy="2016275"/>
          </a:xfrm>
          <a:prstGeom prst="rect">
            <a:avLst/>
          </a:prstGeom>
        </p:spPr>
      </p:pic>
      <p:sp>
        <p:nvSpPr>
          <p:cNvPr id="2" name="Google Shape;159;p2">
            <a:extLst>
              <a:ext uri="{FF2B5EF4-FFF2-40B4-BE49-F238E27FC236}">
                <a16:creationId xmlns:a16="http://schemas.microsoft.com/office/drawing/2014/main" id="{0ED14847-57BD-EE5D-FF44-CE7A11E4DB34}"/>
              </a:ext>
            </a:extLst>
          </p:cNvPr>
          <p:cNvSpPr/>
          <p:nvPr/>
        </p:nvSpPr>
        <p:spPr>
          <a:xfrm>
            <a:off x="10559828" y="162158"/>
            <a:ext cx="1520660" cy="1037758"/>
          </a:xfrm>
          <a:custGeom>
            <a:avLst/>
            <a:gdLst/>
            <a:ahLst/>
            <a:cxnLst/>
            <a:rect l="l" t="t" r="r" b="b"/>
            <a:pathLst>
              <a:path w="2534433" h="1729596" extrusionOk="0">
                <a:moveTo>
                  <a:pt x="0" y="0"/>
                </a:moveTo>
                <a:lnTo>
                  <a:pt x="2534433" y="0"/>
                </a:lnTo>
                <a:lnTo>
                  <a:pt x="2534433" y="1729596"/>
                </a:lnTo>
                <a:lnTo>
                  <a:pt x="0" y="1729596"/>
                </a:lnTo>
                <a:lnTo>
                  <a:pt x="0" y="0"/>
                </a:lnTo>
                <a:close/>
              </a:path>
            </a:pathLst>
          </a:custGeom>
          <a:blipFill rotWithShape="1">
            <a:blip r:embed="rId6">
              <a:alphaModFix/>
            </a:blip>
            <a:stretch>
              <a:fillRect l="-12625" t="-33797" r="-12665" b="-49793"/>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roxima Nova"/>
              <a:ea typeface="+mn-ea"/>
              <a:cs typeface="+mn-cs"/>
            </a:endParaRPr>
          </a:p>
        </p:txBody>
      </p:sp>
      <p:pic>
        <p:nvPicPr>
          <p:cNvPr id="5" name="Picture 4" descr="A map of the north and south america&#10;&#10;Description automatically generated">
            <a:extLst>
              <a:ext uri="{FF2B5EF4-FFF2-40B4-BE49-F238E27FC236}">
                <a16:creationId xmlns:a16="http://schemas.microsoft.com/office/drawing/2014/main" id="{8429BFF0-29E0-8846-1CF7-4B2003BCB7C7}"/>
              </a:ext>
            </a:extLst>
          </p:cNvPr>
          <p:cNvPicPr>
            <a:picLocks noChangeAspect="1"/>
          </p:cNvPicPr>
          <p:nvPr/>
        </p:nvPicPr>
        <p:blipFill>
          <a:blip r:embed="rId7">
            <a:extLst>
              <a:ext uri="{28A0092B-C50C-407E-A947-70E740481C1C}">
                <a14:useLocalDpi xmlns:a14="http://schemas.microsoft.com/office/drawing/2010/main" val="0"/>
              </a:ext>
            </a:extLst>
          </a:blip>
          <a:srcRect l="4697" t="3559" r="18980" b="2083"/>
          <a:stretch/>
        </p:blipFill>
        <p:spPr>
          <a:xfrm>
            <a:off x="9709079" y="2727780"/>
            <a:ext cx="2335446" cy="1624105"/>
          </a:xfrm>
          <a:prstGeom prst="rect">
            <a:avLst/>
          </a:prstGeom>
        </p:spPr>
      </p:pic>
    </p:spTree>
    <p:extLst>
      <p:ext uri="{BB962C8B-B14F-4D97-AF65-F5344CB8AC3E}">
        <p14:creationId xmlns:p14="http://schemas.microsoft.com/office/powerpoint/2010/main" val="1540013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4">
      <a:dk1>
        <a:srgbClr val="155361"/>
      </a:dk1>
      <a:lt1>
        <a:srgbClr val="FFFFFF"/>
      </a:lt1>
      <a:dk2>
        <a:srgbClr val="155361"/>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ECOWind branding">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EH Theme">
  <a:themeElements>
    <a:clrScheme name="CEH">
      <a:dk1>
        <a:srgbClr val="575756"/>
      </a:dk1>
      <a:lt1>
        <a:sysClr val="window" lastClr="FFFFFF"/>
      </a:lt1>
      <a:dk2>
        <a:srgbClr val="0282A4"/>
      </a:dk2>
      <a:lt2>
        <a:srgbClr val="E7E6E6"/>
      </a:lt2>
      <a:accent1>
        <a:srgbClr val="4B94A4"/>
      </a:accent1>
      <a:accent2>
        <a:srgbClr val="A1D683"/>
      </a:accent2>
      <a:accent3>
        <a:srgbClr val="148082"/>
      </a:accent3>
      <a:accent4>
        <a:srgbClr val="73A657"/>
      </a:accent4>
      <a:accent5>
        <a:srgbClr val="333333"/>
      </a:accent5>
      <a:accent6>
        <a:srgbClr val="3C7854"/>
      </a:accent6>
      <a:hlink>
        <a:srgbClr val="4B94A4"/>
      </a:hlink>
      <a:folHlink>
        <a:srgbClr val="A1D683"/>
      </a:folHlink>
    </a:clrScheme>
    <a:fontScheme name="CEH">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8000" b="1" dirty="0" err="1" smtClean="0"/>
        </a:defPPr>
      </a:lstStyle>
    </a:txDef>
  </a:objectDefaults>
  <a:extraClrSchemeLst/>
  <a:extLst>
    <a:ext uri="{05A4C25C-085E-4340-85A3-A5531E510DB2}">
      <thm15:themeFamily xmlns:thm15="http://schemas.microsoft.com/office/thememl/2012/main" name="Presentation1" id="{17F9744C-9AF7-4D57-8F75-0EB64E351A93}" vid="{0E8424A2-D6A9-4731-9EA1-BAA39A4B18B0}"/>
    </a:ext>
  </a:ext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fcce2ead-c712-47b7-9c35-fd420cf295cd" xsi:nil="true"/>
    <lcf76f155ced4ddcb4097134ff3c332f xmlns="fcce2ead-c712-47b7-9c35-fd420cf295cd">
      <Terms xmlns="http://schemas.microsoft.com/office/infopath/2007/PartnerControls"/>
    </lcf76f155ced4ddcb4097134ff3c332f>
    <TaxCatchAll xmlns="e4a2ca18-d922-4c0f-8af1-f35448c94f0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4C5EA37AD9C141A39963EE3C795E62" ma:contentTypeVersion="19" ma:contentTypeDescription="Create a new document." ma:contentTypeScope="" ma:versionID="b3eb6872dc15ae3a0a0a200d978ca145">
  <xsd:schema xmlns:xsd="http://www.w3.org/2001/XMLSchema" xmlns:xs="http://www.w3.org/2001/XMLSchema" xmlns:p="http://schemas.microsoft.com/office/2006/metadata/properties" xmlns:ns2="fcce2ead-c712-47b7-9c35-fd420cf295cd" xmlns:ns3="e4a2ca18-d922-4c0f-8af1-f35448c94f01" targetNamespace="http://schemas.microsoft.com/office/2006/metadata/properties" ma:root="true" ma:fieldsID="f6d7e23c0b954bbd8be7e7488a34f6ee" ns2:_="" ns3:_="">
    <xsd:import namespace="fcce2ead-c712-47b7-9c35-fd420cf295cd"/>
    <xsd:import namespace="e4a2ca18-d922-4c0f-8af1-f35448c94f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e2ead-c712-47b7-9c35-fd420cf29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0f2b03-ab8f-436a-bc95-3771510086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ma:format="Dropdown" ma:internalName="Status">
      <xsd:simpleType>
        <xsd:restriction base="dms:Choice">
          <xsd:enumeration value="Reviewed"/>
        </xsd:restriction>
      </xsd:simpleType>
    </xsd:element>
  </xsd:schema>
  <xsd:schema xmlns:xsd="http://www.w3.org/2001/XMLSchema" xmlns:xs="http://www.w3.org/2001/XMLSchema" xmlns:dms="http://schemas.microsoft.com/office/2006/documentManagement/types" xmlns:pc="http://schemas.microsoft.com/office/infopath/2007/PartnerControls" targetNamespace="e4a2ca18-d922-4c0f-8af1-f35448c94f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b963df-dd96-481a-b729-3d6547a656cf}" ma:internalName="TaxCatchAll" ma:showField="CatchAllData" ma:web="e4a2ca18-d922-4c0f-8af1-f35448c94f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6BA18E-DA30-4637-BD82-EF6627944A34}">
  <ds:schemaRefs>
    <ds:schemaRef ds:uri="http://schemas.microsoft.com/sharepoint/v3/contenttype/forms"/>
  </ds:schemaRefs>
</ds:datastoreItem>
</file>

<file path=customXml/itemProps2.xml><?xml version="1.0" encoding="utf-8"?>
<ds:datastoreItem xmlns:ds="http://schemas.openxmlformats.org/officeDocument/2006/customXml" ds:itemID="{5BDE07F7-81BB-47A1-A4E1-0049C4EE7739}">
  <ds:schemaRefs>
    <ds:schemaRef ds:uri="http://www.w3.org/XML/1998/namespace"/>
    <ds:schemaRef ds:uri="e4a2ca18-d922-4c0f-8af1-f35448c94f01"/>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2006/metadata/properties"/>
    <ds:schemaRef ds:uri="fcce2ead-c712-47b7-9c35-fd420cf295cd"/>
    <ds:schemaRef ds:uri="http://schemas.microsoft.com/office/infopath/2007/PartnerControls"/>
  </ds:schemaRefs>
</ds:datastoreItem>
</file>

<file path=customXml/itemProps3.xml><?xml version="1.0" encoding="utf-8"?>
<ds:datastoreItem xmlns:ds="http://schemas.openxmlformats.org/officeDocument/2006/customXml" ds:itemID="{A97887D2-60DB-4183-A1EA-94C2407B7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e2ead-c712-47b7-9c35-fd420cf295cd"/>
    <ds:schemaRef ds:uri="e4a2ca18-d922-4c0f-8af1-f35448c94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TotalTime>
  <Words>2617</Words>
  <Application>Microsoft Macintosh PowerPoint</Application>
  <PresentationFormat>Widescreen</PresentationFormat>
  <Paragraphs>353</Paragraphs>
  <Slides>43</Slides>
  <Notes>35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43</vt:i4>
      </vt:variant>
    </vt:vector>
  </HeadingPairs>
  <TitlesOfParts>
    <vt:vector size="59" baseType="lpstr">
      <vt:lpstr>Aptos</vt:lpstr>
      <vt:lpstr>Aptos Display</vt:lpstr>
      <vt:lpstr>Arial</vt:lpstr>
      <vt:lpstr>Arial Black</vt:lpstr>
      <vt:lpstr>Calibri</vt:lpstr>
      <vt:lpstr>Calibri Light</vt:lpstr>
      <vt:lpstr>Cambria</vt:lpstr>
      <vt:lpstr>Proxima Nova</vt:lpstr>
      <vt:lpstr>Wingdings</vt:lpstr>
      <vt:lpstr>Office Theme</vt:lpstr>
      <vt:lpstr>1_Office Theme</vt:lpstr>
      <vt:lpstr>CEH Theme</vt:lpstr>
      <vt:lpstr>3_Office Theme</vt:lpstr>
      <vt:lpstr>5_Office Theme</vt:lpstr>
      <vt:lpstr>8_Office Theme</vt:lpstr>
      <vt:lpstr>9_Office Theme</vt:lpstr>
      <vt:lpstr>PowerPoint Presentation</vt:lpstr>
      <vt:lpstr>Cumulative Effects of OWFs &amp; Environmental drivers of Climate Change:   </vt:lpstr>
      <vt:lpstr>Last AIM:  ‘Don’t want to hear about another model’</vt:lpstr>
      <vt:lpstr>Need for Models: So much NEW field/lab DATA </vt:lpstr>
      <vt:lpstr>Need for models: No other way to deal with complexity of cumulative effects, show counterfactuals of climate change, estimate net gain and identify compensatory measures. </vt:lpstr>
      <vt:lpstr>Modelling approaches allow understanding of  Cumulative effects at Regional level = providing  understanding of Net Gain &amp; Ecosystem Services </vt:lpstr>
      <vt:lpstr>ECOWind &amp; ECOFlow Annual Impact Meeting November 2024 Research Highlights for  “Assessment of future UKCS-scale seabed vulnerability from different environmental drivers.”</vt:lpstr>
      <vt:lpstr>Predicting seabed vulnerability</vt:lpstr>
      <vt:lpstr>Numerical modelling of UK shelf</vt:lpstr>
      <vt:lpstr>Maps of seabed mobility at 1.5km resolution </vt:lpstr>
      <vt:lpstr>PowerPoint Presentation</vt:lpstr>
      <vt:lpstr>PowerPoint Presentation</vt:lpstr>
      <vt:lpstr>PowerPoint Presentation</vt:lpstr>
      <vt:lpstr>PowerPoint Presentation</vt:lpstr>
      <vt:lpstr>PowerPoint Presentation</vt:lpstr>
      <vt:lpstr>ECOWINGS: Mapping seabird prey consumption for marine spatial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PELAgIO WP3: The cumulative ecological, social and economic effects</vt:lpstr>
      <vt:lpstr>PowerPoint Presentation</vt:lpstr>
      <vt:lpstr>Stakeholder WORKSHOP Fisheries Displacement </vt:lpstr>
      <vt:lpstr> Bayesian Ecosystem model Run for 33 years:  Predicts trends and possible ‘drivers’</vt:lpstr>
      <vt:lpstr>Climate Change and OWF effects on  fish recruitment and seabird  breeding success</vt:lpstr>
      <vt:lpstr>Changes due to Displacement of  Fishing  </vt:lpstr>
      <vt:lpstr>Bayesian Ecosystem Model Links to Net Gain &amp;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Hutchinson</dc:creator>
  <cp:lastModifiedBy>Kimberley Lloyd</cp:lastModifiedBy>
  <cp:revision>40</cp:revision>
  <dcterms:created xsi:type="dcterms:W3CDTF">2024-11-18T14:12:04Z</dcterms:created>
  <dcterms:modified xsi:type="dcterms:W3CDTF">2025-01-10T13:57:48Z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0x010100DA4C5EA37AD9C141A39963EE3C795E62</vt:lpwstr>
  </property>
  <property fmtid="{D5CDD505-2E9C-101B-9397-08002B2CF9AE}" pid="3" name="MediaServiceImageTags">
    <vt:lpwstr/>
  </property>
</Properties>
</file>