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12" r:id="rId5"/>
    <p:sldMasterId id="2147483732" r:id="rId6"/>
    <p:sldMasterId id="2147483744" r:id="rId7"/>
  </p:sldMasterIdLst>
  <p:notesMasterIdLst>
    <p:notesMasterId r:id="rId42"/>
  </p:notesMasterIdLst>
  <p:sldIdLst>
    <p:sldId id="269" r:id="rId8"/>
    <p:sldId id="943" r:id="rId9"/>
    <p:sldId id="944" r:id="rId10"/>
    <p:sldId id="945" r:id="rId11"/>
    <p:sldId id="271" r:id="rId12"/>
    <p:sldId id="946" r:id="rId13"/>
    <p:sldId id="947" r:id="rId14"/>
    <p:sldId id="948" r:id="rId15"/>
    <p:sldId id="949" r:id="rId16"/>
    <p:sldId id="950" r:id="rId17"/>
    <p:sldId id="951" r:id="rId18"/>
    <p:sldId id="959" r:id="rId19"/>
    <p:sldId id="960" r:id="rId20"/>
    <p:sldId id="962" r:id="rId21"/>
    <p:sldId id="963" r:id="rId22"/>
    <p:sldId id="965" r:id="rId23"/>
    <p:sldId id="966" r:id="rId24"/>
    <p:sldId id="257" r:id="rId25"/>
    <p:sldId id="968" r:id="rId26"/>
    <p:sldId id="952" r:id="rId27"/>
    <p:sldId id="813" r:id="rId28"/>
    <p:sldId id="969" r:id="rId29"/>
    <p:sldId id="305" r:id="rId30"/>
    <p:sldId id="810" r:id="rId31"/>
    <p:sldId id="320" r:id="rId32"/>
    <p:sldId id="327" r:id="rId33"/>
    <p:sldId id="326" r:id="rId34"/>
    <p:sldId id="316" r:id="rId35"/>
    <p:sldId id="584" r:id="rId36"/>
    <p:sldId id="807" r:id="rId37"/>
    <p:sldId id="808" r:id="rId38"/>
    <p:sldId id="811" r:id="rId39"/>
    <p:sldId id="812" r:id="rId40"/>
    <p:sldId id="958" r:id="rId41"/>
  </p:sldIdLst>
  <p:sldSz cx="12192000" cy="6858000"/>
  <p:notesSz cx="6858000" cy="91440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3B7D273-B549-4808-AC8E-43AE649B6222}">
          <p14:sldIdLst/>
        </p14:section>
        <p14:section name="Default Section" id="{5472FAC4-D777-A543-8A64-AEA7E1EBB024}">
          <p14:sldIdLst/>
        </p14:section>
        <p14:section name="Slide 1" id="{93CAC530-8BF0-CB4F-BBE1-2A4CCE869E20}">
          <p14:sldIdLst/>
        </p14:section>
        <p14:section name="Slide 2" id="{DD19EA70-6ADB-B643-9F97-E9CC939A315B}">
          <p14:sldIdLst/>
        </p14:section>
        <p14:section name="Slide 3" id="{754CAC96-4B6E-C144-A93F-074466FB458D}">
          <p14:sldIdLst/>
        </p14:section>
        <p14:section name="Slide 4" id="{385EC776-3A63-634D-85DE-243B2D6F4A0C}">
          <p14:sldIdLst/>
        </p14:section>
        <p14:section name="Slide 5" id="{AB3BDB47-7A24-CF44-8F6E-762702F9A5B2}">
          <p14:sldIdLst/>
        </p14:section>
        <p14:section name="Additional slides" id="{2637D0BC-A1DC-EA45-A2C2-436DC2948BAE}">
          <p14:sldIdLst>
            <p14:sldId id="269"/>
            <p14:sldId id="943"/>
            <p14:sldId id="944"/>
            <p14:sldId id="945"/>
            <p14:sldId id="271"/>
            <p14:sldId id="946"/>
            <p14:sldId id="947"/>
            <p14:sldId id="948"/>
            <p14:sldId id="949"/>
            <p14:sldId id="950"/>
            <p14:sldId id="951"/>
            <p14:sldId id="959"/>
            <p14:sldId id="960"/>
            <p14:sldId id="962"/>
            <p14:sldId id="963"/>
            <p14:sldId id="965"/>
            <p14:sldId id="966"/>
            <p14:sldId id="257"/>
            <p14:sldId id="968"/>
            <p14:sldId id="952"/>
            <p14:sldId id="813"/>
            <p14:sldId id="969"/>
            <p14:sldId id="305"/>
            <p14:sldId id="810"/>
            <p14:sldId id="320"/>
            <p14:sldId id="327"/>
            <p14:sldId id="326"/>
            <p14:sldId id="316"/>
            <p14:sldId id="584"/>
            <p14:sldId id="807"/>
            <p14:sldId id="808"/>
            <p14:sldId id="811"/>
            <p14:sldId id="812"/>
            <p14:sldId id="95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09"/>
    <p:restoredTop sz="94690"/>
  </p:normalViewPr>
  <p:slideViewPr>
    <p:cSldViewPr snapToGrid="0">
      <p:cViewPr varScale="1">
        <p:scale>
          <a:sx n="151" d="100"/>
          <a:sy n="151" d="100"/>
        </p:scale>
        <p:origin x="107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15031E-F34F-4DB0-90C9-8ED5319350F9}" type="datetimeFigureOut">
              <a:rPr lang="en-GB" smtClean="0"/>
              <a:t>10/01/2025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1179A1-F4F2-47B0-92CF-907314F5EF52}" type="slidenum">
              <a:rPr lang="en-GB" smtClean="0"/>
              <a:t>‹#›</a:t>
            </a:fld>
            <a:endParaRPr lang="en-GB"/>
          </a:p>
        </p:txBody>
      </p:sp>
    </p:spTree>
    <p:extLst>
      <p:ext uri="{BB962C8B-B14F-4D97-AF65-F5344CB8AC3E}">
        <p14:creationId xmlns:p14="http://schemas.microsoft.com/office/powerpoint/2010/main" val="3080308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7FF0B5-B5DC-4290-919A-3A9CBC2955C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61587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https://www.youtube.com/watch?v=Dgpmdm9ONpE</a:t>
            </a:r>
          </a:p>
          <a:p>
            <a:r>
              <a:rPr lang="en-GB" dirty="0"/>
              <a:t>https://royalsocietypublishing.org/doi/full/10.1098/rsta.2019.0502</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75D2F-2F99-4AFA-8A02-3EF813346E3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07400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7FF0B5-B5DC-4290-919A-3A9CBC2955C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46606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7394DE-A70A-7A43-9A2D-8EB5D034BB0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43838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Ballpark 15,000 dives in each region over 6 months.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776CEF-E1EF-474F-98CE-403E249BA59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61339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Shows buried and unburied, and relative change of DTS depending on burial throughout the year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E745C1-A773-4D9E-8475-6026C7DD6504}"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7101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9CCF9-7AC5-74B0-C784-9D8E8FEC6A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D8B5C18-0A0F-1857-DA68-1DC730F233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3DB1D6D-F133-B893-9412-99772DC1477E}"/>
              </a:ext>
            </a:extLst>
          </p:cNvPr>
          <p:cNvSpPr>
            <a:spLocks noGrp="1"/>
          </p:cNvSpPr>
          <p:nvPr>
            <p:ph type="dt" sz="half" idx="10"/>
          </p:nvPr>
        </p:nvSpPr>
        <p:spPr/>
        <p:txBody>
          <a:bodyPr/>
          <a:lstStyle/>
          <a:p>
            <a:fld id="{C910A10D-9E96-4A02-87DC-2EE77CB678ED}" type="datetimeFigureOut">
              <a:rPr lang="en-GB" smtClean="0"/>
              <a:t>10/01/2025</a:t>
            </a:fld>
            <a:endParaRPr lang="en-GB"/>
          </a:p>
        </p:txBody>
      </p:sp>
      <p:sp>
        <p:nvSpPr>
          <p:cNvPr id="5" name="Footer Placeholder 4">
            <a:extLst>
              <a:ext uri="{FF2B5EF4-FFF2-40B4-BE49-F238E27FC236}">
                <a16:creationId xmlns:a16="http://schemas.microsoft.com/office/drawing/2014/main" id="{2E2E24BB-E319-5404-8C8D-EE4BA09495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448407-F9EA-147A-E352-200E2DDFDCAD}"/>
              </a:ext>
            </a:extLst>
          </p:cNvPr>
          <p:cNvSpPr>
            <a:spLocks noGrp="1"/>
          </p:cNvSpPr>
          <p:nvPr>
            <p:ph type="sldNum" sz="quarter" idx="12"/>
          </p:nvPr>
        </p:nvSpPr>
        <p:spPr/>
        <p:txBody>
          <a:bodyPr/>
          <a:lstStyle/>
          <a:p>
            <a:fld id="{D492D54E-0C4C-4504-B82D-5CFC746DA332}" type="slidenum">
              <a:rPr lang="en-GB" smtClean="0"/>
              <a:t>‹#›</a:t>
            </a:fld>
            <a:endParaRPr lang="en-GB"/>
          </a:p>
        </p:txBody>
      </p:sp>
    </p:spTree>
    <p:extLst>
      <p:ext uri="{BB962C8B-B14F-4D97-AF65-F5344CB8AC3E}">
        <p14:creationId xmlns:p14="http://schemas.microsoft.com/office/powerpoint/2010/main" val="1972369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DDCE4-458E-49B5-1956-D4B1DDA3971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8CD5C84-3CD5-E183-C929-93D345FC73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EACA9DD-B69B-611F-8EDA-2A7DD030351D}"/>
              </a:ext>
            </a:extLst>
          </p:cNvPr>
          <p:cNvSpPr>
            <a:spLocks noGrp="1"/>
          </p:cNvSpPr>
          <p:nvPr>
            <p:ph type="dt" sz="half" idx="10"/>
          </p:nvPr>
        </p:nvSpPr>
        <p:spPr/>
        <p:txBody>
          <a:bodyPr/>
          <a:lstStyle/>
          <a:p>
            <a:fld id="{C910A10D-9E96-4A02-87DC-2EE77CB678ED}" type="datetimeFigureOut">
              <a:rPr lang="en-GB" smtClean="0"/>
              <a:t>10/01/2025</a:t>
            </a:fld>
            <a:endParaRPr lang="en-GB"/>
          </a:p>
        </p:txBody>
      </p:sp>
      <p:sp>
        <p:nvSpPr>
          <p:cNvPr id="5" name="Footer Placeholder 4">
            <a:extLst>
              <a:ext uri="{FF2B5EF4-FFF2-40B4-BE49-F238E27FC236}">
                <a16:creationId xmlns:a16="http://schemas.microsoft.com/office/drawing/2014/main" id="{428F108C-1C5D-A19B-252A-F5EBE32387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83C0157-392A-46C2-D427-3AFFAA8A424B}"/>
              </a:ext>
            </a:extLst>
          </p:cNvPr>
          <p:cNvSpPr>
            <a:spLocks noGrp="1"/>
          </p:cNvSpPr>
          <p:nvPr>
            <p:ph type="sldNum" sz="quarter" idx="12"/>
          </p:nvPr>
        </p:nvSpPr>
        <p:spPr/>
        <p:txBody>
          <a:bodyPr/>
          <a:lstStyle/>
          <a:p>
            <a:fld id="{D492D54E-0C4C-4504-B82D-5CFC746DA332}" type="slidenum">
              <a:rPr lang="en-GB" smtClean="0"/>
              <a:t>‹#›</a:t>
            </a:fld>
            <a:endParaRPr lang="en-GB"/>
          </a:p>
        </p:txBody>
      </p:sp>
    </p:spTree>
    <p:extLst>
      <p:ext uri="{BB962C8B-B14F-4D97-AF65-F5344CB8AC3E}">
        <p14:creationId xmlns:p14="http://schemas.microsoft.com/office/powerpoint/2010/main" val="3727841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5F2510-0785-A0D3-A525-81F03DD91E2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4AE12AC-47A1-3504-6CDB-448A72AE90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86640E9-7B77-B08D-FA75-CC98D13B762A}"/>
              </a:ext>
            </a:extLst>
          </p:cNvPr>
          <p:cNvSpPr>
            <a:spLocks noGrp="1"/>
          </p:cNvSpPr>
          <p:nvPr>
            <p:ph type="dt" sz="half" idx="10"/>
          </p:nvPr>
        </p:nvSpPr>
        <p:spPr/>
        <p:txBody>
          <a:bodyPr/>
          <a:lstStyle/>
          <a:p>
            <a:fld id="{C910A10D-9E96-4A02-87DC-2EE77CB678ED}" type="datetimeFigureOut">
              <a:rPr lang="en-GB" smtClean="0"/>
              <a:t>10/01/2025</a:t>
            </a:fld>
            <a:endParaRPr lang="en-GB"/>
          </a:p>
        </p:txBody>
      </p:sp>
      <p:sp>
        <p:nvSpPr>
          <p:cNvPr id="5" name="Footer Placeholder 4">
            <a:extLst>
              <a:ext uri="{FF2B5EF4-FFF2-40B4-BE49-F238E27FC236}">
                <a16:creationId xmlns:a16="http://schemas.microsoft.com/office/drawing/2014/main" id="{9BB8167C-A579-D56B-A3D3-4B97E92A215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36E06B-F673-485E-CFB7-C941B1070DAF}"/>
              </a:ext>
            </a:extLst>
          </p:cNvPr>
          <p:cNvSpPr>
            <a:spLocks noGrp="1"/>
          </p:cNvSpPr>
          <p:nvPr>
            <p:ph type="sldNum" sz="quarter" idx="12"/>
          </p:nvPr>
        </p:nvSpPr>
        <p:spPr/>
        <p:txBody>
          <a:bodyPr/>
          <a:lstStyle/>
          <a:p>
            <a:fld id="{D492D54E-0C4C-4504-B82D-5CFC746DA332}" type="slidenum">
              <a:rPr lang="en-GB" smtClean="0"/>
              <a:t>‹#›</a:t>
            </a:fld>
            <a:endParaRPr lang="en-GB"/>
          </a:p>
        </p:txBody>
      </p:sp>
    </p:spTree>
    <p:extLst>
      <p:ext uri="{BB962C8B-B14F-4D97-AF65-F5344CB8AC3E}">
        <p14:creationId xmlns:p14="http://schemas.microsoft.com/office/powerpoint/2010/main" val="2478086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E9B26-A3A8-AE95-DED7-4F1D42D39E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758E611-C4A7-81F1-8425-F05D0ECC5B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AFF9F5-86BB-3EB8-5578-186C9F29BBDF}"/>
              </a:ext>
            </a:extLst>
          </p:cNvPr>
          <p:cNvSpPr>
            <a:spLocks noGrp="1"/>
          </p:cNvSpPr>
          <p:nvPr>
            <p:ph type="dt" sz="half" idx="10"/>
          </p:nvPr>
        </p:nvSpPr>
        <p:spPr/>
        <p:txBody>
          <a:bodyPr/>
          <a:lstStyle/>
          <a:p>
            <a:fld id="{E3907F6E-3E2B-4FB2-B601-EC2EE1A44822}" type="datetimeFigureOut">
              <a:rPr lang="en-GB" smtClean="0"/>
              <a:t>10/01/2025</a:t>
            </a:fld>
            <a:endParaRPr lang="en-GB"/>
          </a:p>
        </p:txBody>
      </p:sp>
      <p:sp>
        <p:nvSpPr>
          <p:cNvPr id="5" name="Footer Placeholder 4">
            <a:extLst>
              <a:ext uri="{FF2B5EF4-FFF2-40B4-BE49-F238E27FC236}">
                <a16:creationId xmlns:a16="http://schemas.microsoft.com/office/drawing/2014/main" id="{564C2F04-ECAF-FF45-1CF5-5D8EFD48CE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512E7F-7E57-D6DF-495E-021BF5CF0243}"/>
              </a:ext>
            </a:extLst>
          </p:cNvPr>
          <p:cNvSpPr>
            <a:spLocks noGrp="1"/>
          </p:cNvSpPr>
          <p:nvPr>
            <p:ph type="sldNum" sz="quarter" idx="12"/>
          </p:nvPr>
        </p:nvSpPr>
        <p:spPr/>
        <p:txBody>
          <a:bodyPr/>
          <a:lstStyle/>
          <a:p>
            <a:fld id="{B2DBC114-5A0D-4292-AC9D-16DB152761D9}" type="slidenum">
              <a:rPr lang="en-GB" smtClean="0"/>
              <a:t>‹#›</a:t>
            </a:fld>
            <a:endParaRPr lang="en-GB"/>
          </a:p>
        </p:txBody>
      </p:sp>
    </p:spTree>
    <p:extLst>
      <p:ext uri="{BB962C8B-B14F-4D97-AF65-F5344CB8AC3E}">
        <p14:creationId xmlns:p14="http://schemas.microsoft.com/office/powerpoint/2010/main" val="4174336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2DFD8-A03B-2893-6F07-7B27A0EDA9F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1F422F5-4C19-0379-A6C4-06071CA4C7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18716D-8947-C28B-16E2-8813D12F8300}"/>
              </a:ext>
            </a:extLst>
          </p:cNvPr>
          <p:cNvSpPr>
            <a:spLocks noGrp="1"/>
          </p:cNvSpPr>
          <p:nvPr>
            <p:ph type="dt" sz="half" idx="10"/>
          </p:nvPr>
        </p:nvSpPr>
        <p:spPr/>
        <p:txBody>
          <a:bodyPr/>
          <a:lstStyle/>
          <a:p>
            <a:fld id="{E3907F6E-3E2B-4FB2-B601-EC2EE1A44822}" type="datetimeFigureOut">
              <a:rPr lang="en-GB" smtClean="0"/>
              <a:t>10/01/2025</a:t>
            </a:fld>
            <a:endParaRPr lang="en-GB"/>
          </a:p>
        </p:txBody>
      </p:sp>
      <p:sp>
        <p:nvSpPr>
          <p:cNvPr id="5" name="Footer Placeholder 4">
            <a:extLst>
              <a:ext uri="{FF2B5EF4-FFF2-40B4-BE49-F238E27FC236}">
                <a16:creationId xmlns:a16="http://schemas.microsoft.com/office/drawing/2014/main" id="{6C3F29A5-86BD-EBDD-057B-CFFE49FDBB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252DE8-32CE-C9BB-E860-6F010FA94B4F}"/>
              </a:ext>
            </a:extLst>
          </p:cNvPr>
          <p:cNvSpPr>
            <a:spLocks noGrp="1"/>
          </p:cNvSpPr>
          <p:nvPr>
            <p:ph type="sldNum" sz="quarter" idx="12"/>
          </p:nvPr>
        </p:nvSpPr>
        <p:spPr/>
        <p:txBody>
          <a:bodyPr/>
          <a:lstStyle/>
          <a:p>
            <a:fld id="{B2DBC114-5A0D-4292-AC9D-16DB152761D9}" type="slidenum">
              <a:rPr lang="en-GB" smtClean="0"/>
              <a:t>‹#›</a:t>
            </a:fld>
            <a:endParaRPr lang="en-GB"/>
          </a:p>
        </p:txBody>
      </p:sp>
    </p:spTree>
    <p:extLst>
      <p:ext uri="{BB962C8B-B14F-4D97-AF65-F5344CB8AC3E}">
        <p14:creationId xmlns:p14="http://schemas.microsoft.com/office/powerpoint/2010/main" val="36821441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40649-6DF6-6646-D28D-8ACE72C15A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9206CED-48B2-0020-BF6C-C6E2CDF9303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01A3F6-DCA5-9E71-1D09-426E744A444F}"/>
              </a:ext>
            </a:extLst>
          </p:cNvPr>
          <p:cNvSpPr>
            <a:spLocks noGrp="1"/>
          </p:cNvSpPr>
          <p:nvPr>
            <p:ph type="dt" sz="half" idx="10"/>
          </p:nvPr>
        </p:nvSpPr>
        <p:spPr/>
        <p:txBody>
          <a:bodyPr/>
          <a:lstStyle/>
          <a:p>
            <a:fld id="{E3907F6E-3E2B-4FB2-B601-EC2EE1A44822}" type="datetimeFigureOut">
              <a:rPr lang="en-GB" smtClean="0"/>
              <a:t>10/01/2025</a:t>
            </a:fld>
            <a:endParaRPr lang="en-GB"/>
          </a:p>
        </p:txBody>
      </p:sp>
      <p:sp>
        <p:nvSpPr>
          <p:cNvPr id="5" name="Footer Placeholder 4">
            <a:extLst>
              <a:ext uri="{FF2B5EF4-FFF2-40B4-BE49-F238E27FC236}">
                <a16:creationId xmlns:a16="http://schemas.microsoft.com/office/drawing/2014/main" id="{7C480888-CEE9-6CF7-3943-4F1B366AE1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7025E4-9F50-19ED-659E-E141D552B9D4}"/>
              </a:ext>
            </a:extLst>
          </p:cNvPr>
          <p:cNvSpPr>
            <a:spLocks noGrp="1"/>
          </p:cNvSpPr>
          <p:nvPr>
            <p:ph type="sldNum" sz="quarter" idx="12"/>
          </p:nvPr>
        </p:nvSpPr>
        <p:spPr/>
        <p:txBody>
          <a:bodyPr/>
          <a:lstStyle/>
          <a:p>
            <a:fld id="{B2DBC114-5A0D-4292-AC9D-16DB152761D9}" type="slidenum">
              <a:rPr lang="en-GB" smtClean="0"/>
              <a:t>‹#›</a:t>
            </a:fld>
            <a:endParaRPr lang="en-GB"/>
          </a:p>
        </p:txBody>
      </p:sp>
    </p:spTree>
    <p:extLst>
      <p:ext uri="{BB962C8B-B14F-4D97-AF65-F5344CB8AC3E}">
        <p14:creationId xmlns:p14="http://schemas.microsoft.com/office/powerpoint/2010/main" val="2039610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AA8D2-0EC8-AA9C-3955-0498950F671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B95C543-2036-AC53-D25F-F0F04E6273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8337EFE-2BAE-87BE-F1E8-FE3D022ACE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51D6431-ABB9-2082-C0AA-3E779405E9C6}"/>
              </a:ext>
            </a:extLst>
          </p:cNvPr>
          <p:cNvSpPr>
            <a:spLocks noGrp="1"/>
          </p:cNvSpPr>
          <p:nvPr>
            <p:ph type="dt" sz="half" idx="10"/>
          </p:nvPr>
        </p:nvSpPr>
        <p:spPr/>
        <p:txBody>
          <a:bodyPr/>
          <a:lstStyle/>
          <a:p>
            <a:fld id="{E3907F6E-3E2B-4FB2-B601-EC2EE1A44822}" type="datetimeFigureOut">
              <a:rPr lang="en-GB" smtClean="0"/>
              <a:t>10/01/2025</a:t>
            </a:fld>
            <a:endParaRPr lang="en-GB"/>
          </a:p>
        </p:txBody>
      </p:sp>
      <p:sp>
        <p:nvSpPr>
          <p:cNvPr id="6" name="Footer Placeholder 5">
            <a:extLst>
              <a:ext uri="{FF2B5EF4-FFF2-40B4-BE49-F238E27FC236}">
                <a16:creationId xmlns:a16="http://schemas.microsoft.com/office/drawing/2014/main" id="{13929E33-AA3C-E0A8-4ECE-41434B77883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342B94-6B4D-6573-584B-60312A6D7FA6}"/>
              </a:ext>
            </a:extLst>
          </p:cNvPr>
          <p:cNvSpPr>
            <a:spLocks noGrp="1"/>
          </p:cNvSpPr>
          <p:nvPr>
            <p:ph type="sldNum" sz="quarter" idx="12"/>
          </p:nvPr>
        </p:nvSpPr>
        <p:spPr/>
        <p:txBody>
          <a:bodyPr/>
          <a:lstStyle/>
          <a:p>
            <a:fld id="{B2DBC114-5A0D-4292-AC9D-16DB152761D9}" type="slidenum">
              <a:rPr lang="en-GB" smtClean="0"/>
              <a:t>‹#›</a:t>
            </a:fld>
            <a:endParaRPr lang="en-GB"/>
          </a:p>
        </p:txBody>
      </p:sp>
    </p:spTree>
    <p:extLst>
      <p:ext uri="{BB962C8B-B14F-4D97-AF65-F5344CB8AC3E}">
        <p14:creationId xmlns:p14="http://schemas.microsoft.com/office/powerpoint/2010/main" val="3655146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15FD7-12F9-9C78-2947-5AC703921AA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B2E73A8-32C2-2BD3-876F-889A413EC3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25BB76-B90D-E36D-9D1B-FDFF8F8133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0009FF7-8EC1-8A1C-34DF-90D0A2914F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EE4A79-1D8C-BC5C-F224-0FB2D724BA6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F3A45AB-F0DB-660B-ACB4-60C30E62A222}"/>
              </a:ext>
            </a:extLst>
          </p:cNvPr>
          <p:cNvSpPr>
            <a:spLocks noGrp="1"/>
          </p:cNvSpPr>
          <p:nvPr>
            <p:ph type="dt" sz="half" idx="10"/>
          </p:nvPr>
        </p:nvSpPr>
        <p:spPr/>
        <p:txBody>
          <a:bodyPr/>
          <a:lstStyle/>
          <a:p>
            <a:fld id="{E3907F6E-3E2B-4FB2-B601-EC2EE1A44822}" type="datetimeFigureOut">
              <a:rPr lang="en-GB" smtClean="0"/>
              <a:t>10/01/2025</a:t>
            </a:fld>
            <a:endParaRPr lang="en-GB"/>
          </a:p>
        </p:txBody>
      </p:sp>
      <p:sp>
        <p:nvSpPr>
          <p:cNvPr id="8" name="Footer Placeholder 7">
            <a:extLst>
              <a:ext uri="{FF2B5EF4-FFF2-40B4-BE49-F238E27FC236}">
                <a16:creationId xmlns:a16="http://schemas.microsoft.com/office/drawing/2014/main" id="{1210A42F-7C54-2A7E-75E7-AE75CAE4419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41A5200-0DEC-363C-1B47-FC31F9583FE9}"/>
              </a:ext>
            </a:extLst>
          </p:cNvPr>
          <p:cNvSpPr>
            <a:spLocks noGrp="1"/>
          </p:cNvSpPr>
          <p:nvPr>
            <p:ph type="sldNum" sz="quarter" idx="12"/>
          </p:nvPr>
        </p:nvSpPr>
        <p:spPr/>
        <p:txBody>
          <a:bodyPr/>
          <a:lstStyle/>
          <a:p>
            <a:fld id="{B2DBC114-5A0D-4292-AC9D-16DB152761D9}" type="slidenum">
              <a:rPr lang="en-GB" smtClean="0"/>
              <a:t>‹#›</a:t>
            </a:fld>
            <a:endParaRPr lang="en-GB"/>
          </a:p>
        </p:txBody>
      </p:sp>
    </p:spTree>
    <p:extLst>
      <p:ext uri="{BB962C8B-B14F-4D97-AF65-F5344CB8AC3E}">
        <p14:creationId xmlns:p14="http://schemas.microsoft.com/office/powerpoint/2010/main" val="16206312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7D665-7E87-7FE2-355A-AA9A426A401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CE3CA96-1289-3856-FCD4-7A1342292100}"/>
              </a:ext>
            </a:extLst>
          </p:cNvPr>
          <p:cNvSpPr>
            <a:spLocks noGrp="1"/>
          </p:cNvSpPr>
          <p:nvPr>
            <p:ph type="dt" sz="half" idx="10"/>
          </p:nvPr>
        </p:nvSpPr>
        <p:spPr/>
        <p:txBody>
          <a:bodyPr/>
          <a:lstStyle/>
          <a:p>
            <a:fld id="{E3907F6E-3E2B-4FB2-B601-EC2EE1A44822}" type="datetimeFigureOut">
              <a:rPr lang="en-GB" smtClean="0"/>
              <a:t>10/01/2025</a:t>
            </a:fld>
            <a:endParaRPr lang="en-GB"/>
          </a:p>
        </p:txBody>
      </p:sp>
      <p:sp>
        <p:nvSpPr>
          <p:cNvPr id="4" name="Footer Placeholder 3">
            <a:extLst>
              <a:ext uri="{FF2B5EF4-FFF2-40B4-BE49-F238E27FC236}">
                <a16:creationId xmlns:a16="http://schemas.microsoft.com/office/drawing/2014/main" id="{D0D18BD8-571A-09BC-A24F-13D1ACE50B1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651FF56-EA5A-4C26-478F-DE13EE46C3EA}"/>
              </a:ext>
            </a:extLst>
          </p:cNvPr>
          <p:cNvSpPr>
            <a:spLocks noGrp="1"/>
          </p:cNvSpPr>
          <p:nvPr>
            <p:ph type="sldNum" sz="quarter" idx="12"/>
          </p:nvPr>
        </p:nvSpPr>
        <p:spPr/>
        <p:txBody>
          <a:bodyPr/>
          <a:lstStyle/>
          <a:p>
            <a:fld id="{B2DBC114-5A0D-4292-AC9D-16DB152761D9}" type="slidenum">
              <a:rPr lang="en-GB" smtClean="0"/>
              <a:t>‹#›</a:t>
            </a:fld>
            <a:endParaRPr lang="en-GB"/>
          </a:p>
        </p:txBody>
      </p:sp>
    </p:spTree>
    <p:extLst>
      <p:ext uri="{BB962C8B-B14F-4D97-AF65-F5344CB8AC3E}">
        <p14:creationId xmlns:p14="http://schemas.microsoft.com/office/powerpoint/2010/main" val="20375555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4D6986-E3EF-9209-4824-11AF11E8F69B}"/>
              </a:ext>
            </a:extLst>
          </p:cNvPr>
          <p:cNvSpPr>
            <a:spLocks noGrp="1"/>
          </p:cNvSpPr>
          <p:nvPr>
            <p:ph type="dt" sz="half" idx="10"/>
          </p:nvPr>
        </p:nvSpPr>
        <p:spPr/>
        <p:txBody>
          <a:bodyPr/>
          <a:lstStyle/>
          <a:p>
            <a:fld id="{E3907F6E-3E2B-4FB2-B601-EC2EE1A44822}" type="datetimeFigureOut">
              <a:rPr lang="en-GB" smtClean="0"/>
              <a:t>10/01/2025</a:t>
            </a:fld>
            <a:endParaRPr lang="en-GB"/>
          </a:p>
        </p:txBody>
      </p:sp>
      <p:sp>
        <p:nvSpPr>
          <p:cNvPr id="3" name="Footer Placeholder 2">
            <a:extLst>
              <a:ext uri="{FF2B5EF4-FFF2-40B4-BE49-F238E27FC236}">
                <a16:creationId xmlns:a16="http://schemas.microsoft.com/office/drawing/2014/main" id="{DCE05B79-FF1E-3B9F-0F28-8138945A76D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65602C8-A17B-7605-F2B4-8CE19286B543}"/>
              </a:ext>
            </a:extLst>
          </p:cNvPr>
          <p:cNvSpPr>
            <a:spLocks noGrp="1"/>
          </p:cNvSpPr>
          <p:nvPr>
            <p:ph type="sldNum" sz="quarter" idx="12"/>
          </p:nvPr>
        </p:nvSpPr>
        <p:spPr/>
        <p:txBody>
          <a:bodyPr/>
          <a:lstStyle/>
          <a:p>
            <a:fld id="{B2DBC114-5A0D-4292-AC9D-16DB152761D9}" type="slidenum">
              <a:rPr lang="en-GB" smtClean="0"/>
              <a:t>‹#›</a:t>
            </a:fld>
            <a:endParaRPr lang="en-GB"/>
          </a:p>
        </p:txBody>
      </p:sp>
    </p:spTree>
    <p:extLst>
      <p:ext uri="{BB962C8B-B14F-4D97-AF65-F5344CB8AC3E}">
        <p14:creationId xmlns:p14="http://schemas.microsoft.com/office/powerpoint/2010/main" val="27483404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951BF-CDC5-79C3-D7A0-B28352EDC8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64763F7-042B-9B5E-C3D5-F04C9A978C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6DCD0DE-6B71-6C60-61C9-4BFC7E1A66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6DCAC1-73C7-1301-627A-32E0CF166F19}"/>
              </a:ext>
            </a:extLst>
          </p:cNvPr>
          <p:cNvSpPr>
            <a:spLocks noGrp="1"/>
          </p:cNvSpPr>
          <p:nvPr>
            <p:ph type="dt" sz="half" idx="10"/>
          </p:nvPr>
        </p:nvSpPr>
        <p:spPr/>
        <p:txBody>
          <a:bodyPr/>
          <a:lstStyle/>
          <a:p>
            <a:fld id="{E3907F6E-3E2B-4FB2-B601-EC2EE1A44822}" type="datetimeFigureOut">
              <a:rPr lang="en-GB" smtClean="0"/>
              <a:t>10/01/2025</a:t>
            </a:fld>
            <a:endParaRPr lang="en-GB"/>
          </a:p>
        </p:txBody>
      </p:sp>
      <p:sp>
        <p:nvSpPr>
          <p:cNvPr id="6" name="Footer Placeholder 5">
            <a:extLst>
              <a:ext uri="{FF2B5EF4-FFF2-40B4-BE49-F238E27FC236}">
                <a16:creationId xmlns:a16="http://schemas.microsoft.com/office/drawing/2014/main" id="{8C4F9D75-894D-95C7-888D-C957F6A860E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59A4205-D574-0EF1-2161-8059E02CD772}"/>
              </a:ext>
            </a:extLst>
          </p:cNvPr>
          <p:cNvSpPr>
            <a:spLocks noGrp="1"/>
          </p:cNvSpPr>
          <p:nvPr>
            <p:ph type="sldNum" sz="quarter" idx="12"/>
          </p:nvPr>
        </p:nvSpPr>
        <p:spPr/>
        <p:txBody>
          <a:bodyPr/>
          <a:lstStyle/>
          <a:p>
            <a:fld id="{B2DBC114-5A0D-4292-AC9D-16DB152761D9}" type="slidenum">
              <a:rPr lang="en-GB" smtClean="0"/>
              <a:t>‹#›</a:t>
            </a:fld>
            <a:endParaRPr lang="en-GB"/>
          </a:p>
        </p:txBody>
      </p:sp>
    </p:spTree>
    <p:extLst>
      <p:ext uri="{BB962C8B-B14F-4D97-AF65-F5344CB8AC3E}">
        <p14:creationId xmlns:p14="http://schemas.microsoft.com/office/powerpoint/2010/main" val="798384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5265F-04D7-524C-9163-8C1F4F2F4CD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AFE7AA9-578F-1F90-E4D1-D192C99F2A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72744DC-5737-A617-43D2-40ADAE685219}"/>
              </a:ext>
            </a:extLst>
          </p:cNvPr>
          <p:cNvSpPr>
            <a:spLocks noGrp="1"/>
          </p:cNvSpPr>
          <p:nvPr>
            <p:ph type="dt" sz="half" idx="10"/>
          </p:nvPr>
        </p:nvSpPr>
        <p:spPr/>
        <p:txBody>
          <a:bodyPr/>
          <a:lstStyle/>
          <a:p>
            <a:fld id="{C910A10D-9E96-4A02-87DC-2EE77CB678ED}" type="datetimeFigureOut">
              <a:rPr lang="en-GB" smtClean="0"/>
              <a:t>10/01/2025</a:t>
            </a:fld>
            <a:endParaRPr lang="en-GB"/>
          </a:p>
        </p:txBody>
      </p:sp>
      <p:sp>
        <p:nvSpPr>
          <p:cNvPr id="5" name="Footer Placeholder 4">
            <a:extLst>
              <a:ext uri="{FF2B5EF4-FFF2-40B4-BE49-F238E27FC236}">
                <a16:creationId xmlns:a16="http://schemas.microsoft.com/office/drawing/2014/main" id="{026897F3-C7C4-D957-7135-8CF43CD17D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83DD961-6B3E-9325-A5EC-A8FC54EAE9D6}"/>
              </a:ext>
            </a:extLst>
          </p:cNvPr>
          <p:cNvSpPr>
            <a:spLocks noGrp="1"/>
          </p:cNvSpPr>
          <p:nvPr>
            <p:ph type="sldNum" sz="quarter" idx="12"/>
          </p:nvPr>
        </p:nvSpPr>
        <p:spPr/>
        <p:txBody>
          <a:bodyPr/>
          <a:lstStyle/>
          <a:p>
            <a:fld id="{D492D54E-0C4C-4504-B82D-5CFC746DA332}" type="slidenum">
              <a:rPr lang="en-GB" smtClean="0"/>
              <a:t>‹#›</a:t>
            </a:fld>
            <a:endParaRPr lang="en-GB"/>
          </a:p>
        </p:txBody>
      </p:sp>
    </p:spTree>
    <p:extLst>
      <p:ext uri="{BB962C8B-B14F-4D97-AF65-F5344CB8AC3E}">
        <p14:creationId xmlns:p14="http://schemas.microsoft.com/office/powerpoint/2010/main" val="2155758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3DF81-FC1F-5100-4557-84347FE432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C9207ED-9F5F-DD26-98B5-3E86DD70BD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1762799-BF7A-5996-B10D-10E20BDBBC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5CD6D2-74E7-A71C-B1D4-25E28941FC1F}"/>
              </a:ext>
            </a:extLst>
          </p:cNvPr>
          <p:cNvSpPr>
            <a:spLocks noGrp="1"/>
          </p:cNvSpPr>
          <p:nvPr>
            <p:ph type="dt" sz="half" idx="10"/>
          </p:nvPr>
        </p:nvSpPr>
        <p:spPr/>
        <p:txBody>
          <a:bodyPr/>
          <a:lstStyle/>
          <a:p>
            <a:fld id="{E3907F6E-3E2B-4FB2-B601-EC2EE1A44822}" type="datetimeFigureOut">
              <a:rPr lang="en-GB" smtClean="0"/>
              <a:t>10/01/2025</a:t>
            </a:fld>
            <a:endParaRPr lang="en-GB"/>
          </a:p>
        </p:txBody>
      </p:sp>
      <p:sp>
        <p:nvSpPr>
          <p:cNvPr id="6" name="Footer Placeholder 5">
            <a:extLst>
              <a:ext uri="{FF2B5EF4-FFF2-40B4-BE49-F238E27FC236}">
                <a16:creationId xmlns:a16="http://schemas.microsoft.com/office/drawing/2014/main" id="{AC0DDBC4-394D-879E-E91D-12B30C76B15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4472550-12C2-6286-32D3-A7D2D69B395D}"/>
              </a:ext>
            </a:extLst>
          </p:cNvPr>
          <p:cNvSpPr>
            <a:spLocks noGrp="1"/>
          </p:cNvSpPr>
          <p:nvPr>
            <p:ph type="sldNum" sz="quarter" idx="12"/>
          </p:nvPr>
        </p:nvSpPr>
        <p:spPr/>
        <p:txBody>
          <a:bodyPr/>
          <a:lstStyle/>
          <a:p>
            <a:fld id="{B2DBC114-5A0D-4292-AC9D-16DB152761D9}" type="slidenum">
              <a:rPr lang="en-GB" smtClean="0"/>
              <a:t>‹#›</a:t>
            </a:fld>
            <a:endParaRPr lang="en-GB"/>
          </a:p>
        </p:txBody>
      </p:sp>
    </p:spTree>
    <p:extLst>
      <p:ext uri="{BB962C8B-B14F-4D97-AF65-F5344CB8AC3E}">
        <p14:creationId xmlns:p14="http://schemas.microsoft.com/office/powerpoint/2010/main" val="273338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475C1-D10D-DDC0-96B8-299FC917242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1EBD147-DF10-5A7F-46E6-A97A6CFD0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FA6139-FF19-9685-C7C6-0D2925A0F6D0}"/>
              </a:ext>
            </a:extLst>
          </p:cNvPr>
          <p:cNvSpPr>
            <a:spLocks noGrp="1"/>
          </p:cNvSpPr>
          <p:nvPr>
            <p:ph type="dt" sz="half" idx="10"/>
          </p:nvPr>
        </p:nvSpPr>
        <p:spPr/>
        <p:txBody>
          <a:bodyPr/>
          <a:lstStyle/>
          <a:p>
            <a:fld id="{E3907F6E-3E2B-4FB2-B601-EC2EE1A44822}" type="datetimeFigureOut">
              <a:rPr lang="en-GB" smtClean="0"/>
              <a:t>10/01/2025</a:t>
            </a:fld>
            <a:endParaRPr lang="en-GB"/>
          </a:p>
        </p:txBody>
      </p:sp>
      <p:sp>
        <p:nvSpPr>
          <p:cNvPr id="5" name="Footer Placeholder 4">
            <a:extLst>
              <a:ext uri="{FF2B5EF4-FFF2-40B4-BE49-F238E27FC236}">
                <a16:creationId xmlns:a16="http://schemas.microsoft.com/office/drawing/2014/main" id="{D478350D-C274-69C2-ACC9-BB14455A10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675BCE-8491-AC7A-9C67-2DE37FA220E2}"/>
              </a:ext>
            </a:extLst>
          </p:cNvPr>
          <p:cNvSpPr>
            <a:spLocks noGrp="1"/>
          </p:cNvSpPr>
          <p:nvPr>
            <p:ph type="sldNum" sz="quarter" idx="12"/>
          </p:nvPr>
        </p:nvSpPr>
        <p:spPr/>
        <p:txBody>
          <a:bodyPr/>
          <a:lstStyle/>
          <a:p>
            <a:fld id="{B2DBC114-5A0D-4292-AC9D-16DB152761D9}" type="slidenum">
              <a:rPr lang="en-GB" smtClean="0"/>
              <a:t>‹#›</a:t>
            </a:fld>
            <a:endParaRPr lang="en-GB"/>
          </a:p>
        </p:txBody>
      </p:sp>
    </p:spTree>
    <p:extLst>
      <p:ext uri="{BB962C8B-B14F-4D97-AF65-F5344CB8AC3E}">
        <p14:creationId xmlns:p14="http://schemas.microsoft.com/office/powerpoint/2010/main" val="32646686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E74B9B-8A96-6DB5-7483-C012CFEFF8A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323C59A-85BF-AF9B-3AE4-1BC195AE28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232AF57-45DE-6F44-00E7-02F9457A47B0}"/>
              </a:ext>
            </a:extLst>
          </p:cNvPr>
          <p:cNvSpPr>
            <a:spLocks noGrp="1"/>
          </p:cNvSpPr>
          <p:nvPr>
            <p:ph type="dt" sz="half" idx="10"/>
          </p:nvPr>
        </p:nvSpPr>
        <p:spPr/>
        <p:txBody>
          <a:bodyPr/>
          <a:lstStyle/>
          <a:p>
            <a:fld id="{E3907F6E-3E2B-4FB2-B601-EC2EE1A44822}" type="datetimeFigureOut">
              <a:rPr lang="en-GB" smtClean="0"/>
              <a:t>10/01/2025</a:t>
            </a:fld>
            <a:endParaRPr lang="en-GB"/>
          </a:p>
        </p:txBody>
      </p:sp>
      <p:sp>
        <p:nvSpPr>
          <p:cNvPr id="5" name="Footer Placeholder 4">
            <a:extLst>
              <a:ext uri="{FF2B5EF4-FFF2-40B4-BE49-F238E27FC236}">
                <a16:creationId xmlns:a16="http://schemas.microsoft.com/office/drawing/2014/main" id="{D26EF275-D8F6-EC07-A6BB-0617BE5331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9544DF-C297-001A-7E51-5229C1DD8CA2}"/>
              </a:ext>
            </a:extLst>
          </p:cNvPr>
          <p:cNvSpPr>
            <a:spLocks noGrp="1"/>
          </p:cNvSpPr>
          <p:nvPr>
            <p:ph type="sldNum" sz="quarter" idx="12"/>
          </p:nvPr>
        </p:nvSpPr>
        <p:spPr/>
        <p:txBody>
          <a:bodyPr/>
          <a:lstStyle/>
          <a:p>
            <a:fld id="{B2DBC114-5A0D-4292-AC9D-16DB152761D9}" type="slidenum">
              <a:rPr lang="en-GB" smtClean="0"/>
              <a:t>‹#›</a:t>
            </a:fld>
            <a:endParaRPr lang="en-GB"/>
          </a:p>
        </p:txBody>
      </p:sp>
    </p:spTree>
    <p:extLst>
      <p:ext uri="{BB962C8B-B14F-4D97-AF65-F5344CB8AC3E}">
        <p14:creationId xmlns:p14="http://schemas.microsoft.com/office/powerpoint/2010/main" val="35932690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6B34D-14F3-F9E0-3119-8B850BD356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3FA2675-4012-A77D-CD81-078ABE027A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5CA5549-31D4-DA77-255D-2C1744056947}"/>
              </a:ext>
            </a:extLst>
          </p:cNvPr>
          <p:cNvSpPr>
            <a:spLocks noGrp="1"/>
          </p:cNvSpPr>
          <p:nvPr>
            <p:ph type="dt" sz="half" idx="10"/>
          </p:nvPr>
        </p:nvSpPr>
        <p:spPr/>
        <p:txBody>
          <a:bodyPr/>
          <a:lstStyle/>
          <a:p>
            <a:fld id="{11770862-369C-4708-9C7E-069FA5D83866}" type="datetimeFigureOut">
              <a:rPr lang="en-GB" smtClean="0"/>
              <a:t>10/01/2025</a:t>
            </a:fld>
            <a:endParaRPr lang="en-GB"/>
          </a:p>
        </p:txBody>
      </p:sp>
      <p:sp>
        <p:nvSpPr>
          <p:cNvPr id="5" name="Footer Placeholder 4">
            <a:extLst>
              <a:ext uri="{FF2B5EF4-FFF2-40B4-BE49-F238E27FC236}">
                <a16:creationId xmlns:a16="http://schemas.microsoft.com/office/drawing/2014/main" id="{F2BB8E68-FBAE-8F40-3B12-896CD0F102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64F06F-8159-2CC4-902A-636DEA052FC6}"/>
              </a:ext>
            </a:extLst>
          </p:cNvPr>
          <p:cNvSpPr>
            <a:spLocks noGrp="1"/>
          </p:cNvSpPr>
          <p:nvPr>
            <p:ph type="sldNum" sz="quarter" idx="12"/>
          </p:nvPr>
        </p:nvSpPr>
        <p:spPr/>
        <p:txBody>
          <a:bodyPr/>
          <a:lstStyle/>
          <a:p>
            <a:fld id="{FBC81263-5C4D-41AC-88DD-254E88F010F5}" type="slidenum">
              <a:rPr lang="en-GB" smtClean="0"/>
              <a:t>‹#›</a:t>
            </a:fld>
            <a:endParaRPr lang="en-GB"/>
          </a:p>
        </p:txBody>
      </p:sp>
    </p:spTree>
    <p:extLst>
      <p:ext uri="{BB962C8B-B14F-4D97-AF65-F5344CB8AC3E}">
        <p14:creationId xmlns:p14="http://schemas.microsoft.com/office/powerpoint/2010/main" val="13324307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B3B0A-E268-0550-E3D3-8C79C3CD702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123F6CF-418D-53CA-EB09-8FDBBEC812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FDC4854-AA6D-FECE-25D8-1D3EB8E8D8C3}"/>
              </a:ext>
            </a:extLst>
          </p:cNvPr>
          <p:cNvSpPr>
            <a:spLocks noGrp="1"/>
          </p:cNvSpPr>
          <p:nvPr>
            <p:ph type="dt" sz="half" idx="10"/>
          </p:nvPr>
        </p:nvSpPr>
        <p:spPr/>
        <p:txBody>
          <a:bodyPr/>
          <a:lstStyle/>
          <a:p>
            <a:fld id="{11770862-369C-4708-9C7E-069FA5D83866}" type="datetimeFigureOut">
              <a:rPr lang="en-GB" smtClean="0"/>
              <a:t>10/01/2025</a:t>
            </a:fld>
            <a:endParaRPr lang="en-GB"/>
          </a:p>
        </p:txBody>
      </p:sp>
      <p:sp>
        <p:nvSpPr>
          <p:cNvPr id="5" name="Footer Placeholder 4">
            <a:extLst>
              <a:ext uri="{FF2B5EF4-FFF2-40B4-BE49-F238E27FC236}">
                <a16:creationId xmlns:a16="http://schemas.microsoft.com/office/drawing/2014/main" id="{214BACAA-6507-1AD3-13DC-8DA3C62EDD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631D48-07A3-C31D-C023-D6868B6A0FE6}"/>
              </a:ext>
            </a:extLst>
          </p:cNvPr>
          <p:cNvSpPr>
            <a:spLocks noGrp="1"/>
          </p:cNvSpPr>
          <p:nvPr>
            <p:ph type="sldNum" sz="quarter" idx="12"/>
          </p:nvPr>
        </p:nvSpPr>
        <p:spPr/>
        <p:txBody>
          <a:bodyPr/>
          <a:lstStyle/>
          <a:p>
            <a:fld id="{FBC81263-5C4D-41AC-88DD-254E88F010F5}" type="slidenum">
              <a:rPr lang="en-GB" smtClean="0"/>
              <a:t>‹#›</a:t>
            </a:fld>
            <a:endParaRPr lang="en-GB"/>
          </a:p>
        </p:txBody>
      </p:sp>
    </p:spTree>
    <p:extLst>
      <p:ext uri="{BB962C8B-B14F-4D97-AF65-F5344CB8AC3E}">
        <p14:creationId xmlns:p14="http://schemas.microsoft.com/office/powerpoint/2010/main" val="36295827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5529F-D1CF-6757-F935-01F2208D20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A817C49-74F6-06C9-EE0D-5FBC0475731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DF9187-CC5A-3816-9B46-9872F8A5F120}"/>
              </a:ext>
            </a:extLst>
          </p:cNvPr>
          <p:cNvSpPr>
            <a:spLocks noGrp="1"/>
          </p:cNvSpPr>
          <p:nvPr>
            <p:ph type="dt" sz="half" idx="10"/>
          </p:nvPr>
        </p:nvSpPr>
        <p:spPr/>
        <p:txBody>
          <a:bodyPr/>
          <a:lstStyle/>
          <a:p>
            <a:fld id="{11770862-369C-4708-9C7E-069FA5D83866}" type="datetimeFigureOut">
              <a:rPr lang="en-GB" smtClean="0"/>
              <a:t>10/01/2025</a:t>
            </a:fld>
            <a:endParaRPr lang="en-GB"/>
          </a:p>
        </p:txBody>
      </p:sp>
      <p:sp>
        <p:nvSpPr>
          <p:cNvPr id="5" name="Footer Placeholder 4">
            <a:extLst>
              <a:ext uri="{FF2B5EF4-FFF2-40B4-BE49-F238E27FC236}">
                <a16:creationId xmlns:a16="http://schemas.microsoft.com/office/drawing/2014/main" id="{BEE1F2BB-F75E-21C6-347D-6CDC64B895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473E87-90E3-5753-D7FB-274523A0D53B}"/>
              </a:ext>
            </a:extLst>
          </p:cNvPr>
          <p:cNvSpPr>
            <a:spLocks noGrp="1"/>
          </p:cNvSpPr>
          <p:nvPr>
            <p:ph type="sldNum" sz="quarter" idx="12"/>
          </p:nvPr>
        </p:nvSpPr>
        <p:spPr/>
        <p:txBody>
          <a:bodyPr/>
          <a:lstStyle/>
          <a:p>
            <a:fld id="{FBC81263-5C4D-41AC-88DD-254E88F010F5}" type="slidenum">
              <a:rPr lang="en-GB" smtClean="0"/>
              <a:t>‹#›</a:t>
            </a:fld>
            <a:endParaRPr lang="en-GB"/>
          </a:p>
        </p:txBody>
      </p:sp>
    </p:spTree>
    <p:extLst>
      <p:ext uri="{BB962C8B-B14F-4D97-AF65-F5344CB8AC3E}">
        <p14:creationId xmlns:p14="http://schemas.microsoft.com/office/powerpoint/2010/main" val="23424506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F7F9D-B737-67DA-36F3-86216EB0403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B012CB1-F53F-2298-D5FC-6A1F152E9A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AD9F24D-5CC6-B6BE-391E-1CEB770332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209B926-2C64-6B68-4CC8-CD29E5390FCA}"/>
              </a:ext>
            </a:extLst>
          </p:cNvPr>
          <p:cNvSpPr>
            <a:spLocks noGrp="1"/>
          </p:cNvSpPr>
          <p:nvPr>
            <p:ph type="dt" sz="half" idx="10"/>
          </p:nvPr>
        </p:nvSpPr>
        <p:spPr/>
        <p:txBody>
          <a:bodyPr/>
          <a:lstStyle/>
          <a:p>
            <a:fld id="{11770862-369C-4708-9C7E-069FA5D83866}" type="datetimeFigureOut">
              <a:rPr lang="en-GB" smtClean="0"/>
              <a:t>10/01/2025</a:t>
            </a:fld>
            <a:endParaRPr lang="en-GB"/>
          </a:p>
        </p:txBody>
      </p:sp>
      <p:sp>
        <p:nvSpPr>
          <p:cNvPr id="6" name="Footer Placeholder 5">
            <a:extLst>
              <a:ext uri="{FF2B5EF4-FFF2-40B4-BE49-F238E27FC236}">
                <a16:creationId xmlns:a16="http://schemas.microsoft.com/office/drawing/2014/main" id="{FF58F0F8-9018-97DC-647E-E616CD8AD10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3B2F443-7C78-B64A-3CF3-A26CC7CAC76C}"/>
              </a:ext>
            </a:extLst>
          </p:cNvPr>
          <p:cNvSpPr>
            <a:spLocks noGrp="1"/>
          </p:cNvSpPr>
          <p:nvPr>
            <p:ph type="sldNum" sz="quarter" idx="12"/>
          </p:nvPr>
        </p:nvSpPr>
        <p:spPr/>
        <p:txBody>
          <a:bodyPr/>
          <a:lstStyle/>
          <a:p>
            <a:fld id="{FBC81263-5C4D-41AC-88DD-254E88F010F5}" type="slidenum">
              <a:rPr lang="en-GB" smtClean="0"/>
              <a:t>‹#›</a:t>
            </a:fld>
            <a:endParaRPr lang="en-GB"/>
          </a:p>
        </p:txBody>
      </p:sp>
    </p:spTree>
    <p:extLst>
      <p:ext uri="{BB962C8B-B14F-4D97-AF65-F5344CB8AC3E}">
        <p14:creationId xmlns:p14="http://schemas.microsoft.com/office/powerpoint/2010/main" val="30407925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3FEE1-0786-58C1-805E-1DD035F55F1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D57424D-ABEB-A9F9-72A0-E9C0B971F9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D83C26-7D9B-6353-DF55-F918F17527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7A5D029-0FE9-DD58-80F8-10EF2EB2BB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31D04E-56B3-901E-0A50-299DC61F13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B090CAE-B276-A7A7-097C-8B7C7FAD0F91}"/>
              </a:ext>
            </a:extLst>
          </p:cNvPr>
          <p:cNvSpPr>
            <a:spLocks noGrp="1"/>
          </p:cNvSpPr>
          <p:nvPr>
            <p:ph type="dt" sz="half" idx="10"/>
          </p:nvPr>
        </p:nvSpPr>
        <p:spPr/>
        <p:txBody>
          <a:bodyPr/>
          <a:lstStyle/>
          <a:p>
            <a:fld id="{11770862-369C-4708-9C7E-069FA5D83866}" type="datetimeFigureOut">
              <a:rPr lang="en-GB" smtClean="0"/>
              <a:t>10/01/2025</a:t>
            </a:fld>
            <a:endParaRPr lang="en-GB"/>
          </a:p>
        </p:txBody>
      </p:sp>
      <p:sp>
        <p:nvSpPr>
          <p:cNvPr id="8" name="Footer Placeholder 7">
            <a:extLst>
              <a:ext uri="{FF2B5EF4-FFF2-40B4-BE49-F238E27FC236}">
                <a16:creationId xmlns:a16="http://schemas.microsoft.com/office/drawing/2014/main" id="{2B4DF049-7827-FADA-8DB4-DC39E88FDDC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7D767C5-BE4E-0434-4B0A-764454C4ABCD}"/>
              </a:ext>
            </a:extLst>
          </p:cNvPr>
          <p:cNvSpPr>
            <a:spLocks noGrp="1"/>
          </p:cNvSpPr>
          <p:nvPr>
            <p:ph type="sldNum" sz="quarter" idx="12"/>
          </p:nvPr>
        </p:nvSpPr>
        <p:spPr/>
        <p:txBody>
          <a:bodyPr/>
          <a:lstStyle/>
          <a:p>
            <a:fld id="{FBC81263-5C4D-41AC-88DD-254E88F010F5}" type="slidenum">
              <a:rPr lang="en-GB" smtClean="0"/>
              <a:t>‹#›</a:t>
            </a:fld>
            <a:endParaRPr lang="en-GB"/>
          </a:p>
        </p:txBody>
      </p:sp>
    </p:spTree>
    <p:extLst>
      <p:ext uri="{BB962C8B-B14F-4D97-AF65-F5344CB8AC3E}">
        <p14:creationId xmlns:p14="http://schemas.microsoft.com/office/powerpoint/2010/main" val="12888346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1CFB2-9446-D6FC-9E1A-540C4D8E9A6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7428219-0FA2-0AEF-69E9-1FC5647E3E1D}"/>
              </a:ext>
            </a:extLst>
          </p:cNvPr>
          <p:cNvSpPr>
            <a:spLocks noGrp="1"/>
          </p:cNvSpPr>
          <p:nvPr>
            <p:ph type="dt" sz="half" idx="10"/>
          </p:nvPr>
        </p:nvSpPr>
        <p:spPr/>
        <p:txBody>
          <a:bodyPr/>
          <a:lstStyle/>
          <a:p>
            <a:fld id="{11770862-369C-4708-9C7E-069FA5D83866}" type="datetimeFigureOut">
              <a:rPr lang="en-GB" smtClean="0"/>
              <a:t>10/01/2025</a:t>
            </a:fld>
            <a:endParaRPr lang="en-GB"/>
          </a:p>
        </p:txBody>
      </p:sp>
      <p:sp>
        <p:nvSpPr>
          <p:cNvPr id="4" name="Footer Placeholder 3">
            <a:extLst>
              <a:ext uri="{FF2B5EF4-FFF2-40B4-BE49-F238E27FC236}">
                <a16:creationId xmlns:a16="http://schemas.microsoft.com/office/drawing/2014/main" id="{13D73971-1DBE-F2C9-C0F3-22D095C517F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525AFBB-1AA8-1A81-5DC0-39D04DC63A98}"/>
              </a:ext>
            </a:extLst>
          </p:cNvPr>
          <p:cNvSpPr>
            <a:spLocks noGrp="1"/>
          </p:cNvSpPr>
          <p:nvPr>
            <p:ph type="sldNum" sz="quarter" idx="12"/>
          </p:nvPr>
        </p:nvSpPr>
        <p:spPr/>
        <p:txBody>
          <a:bodyPr/>
          <a:lstStyle/>
          <a:p>
            <a:fld id="{FBC81263-5C4D-41AC-88DD-254E88F010F5}" type="slidenum">
              <a:rPr lang="en-GB" smtClean="0"/>
              <a:t>‹#›</a:t>
            </a:fld>
            <a:endParaRPr lang="en-GB"/>
          </a:p>
        </p:txBody>
      </p:sp>
    </p:spTree>
    <p:extLst>
      <p:ext uri="{BB962C8B-B14F-4D97-AF65-F5344CB8AC3E}">
        <p14:creationId xmlns:p14="http://schemas.microsoft.com/office/powerpoint/2010/main" val="32555894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AE1175-E913-C7B3-1A06-127989DBC3A9}"/>
              </a:ext>
            </a:extLst>
          </p:cNvPr>
          <p:cNvSpPr>
            <a:spLocks noGrp="1"/>
          </p:cNvSpPr>
          <p:nvPr>
            <p:ph type="dt" sz="half" idx="10"/>
          </p:nvPr>
        </p:nvSpPr>
        <p:spPr/>
        <p:txBody>
          <a:bodyPr/>
          <a:lstStyle/>
          <a:p>
            <a:fld id="{11770862-369C-4708-9C7E-069FA5D83866}" type="datetimeFigureOut">
              <a:rPr lang="en-GB" smtClean="0"/>
              <a:t>10/01/2025</a:t>
            </a:fld>
            <a:endParaRPr lang="en-GB"/>
          </a:p>
        </p:txBody>
      </p:sp>
      <p:sp>
        <p:nvSpPr>
          <p:cNvPr id="3" name="Footer Placeholder 2">
            <a:extLst>
              <a:ext uri="{FF2B5EF4-FFF2-40B4-BE49-F238E27FC236}">
                <a16:creationId xmlns:a16="http://schemas.microsoft.com/office/drawing/2014/main" id="{D4F6C0A3-AF2A-2210-CAC0-407839C88E4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ADD56CB-BAFF-A7BF-F32C-ED961AD01A48}"/>
              </a:ext>
            </a:extLst>
          </p:cNvPr>
          <p:cNvSpPr>
            <a:spLocks noGrp="1"/>
          </p:cNvSpPr>
          <p:nvPr>
            <p:ph type="sldNum" sz="quarter" idx="12"/>
          </p:nvPr>
        </p:nvSpPr>
        <p:spPr/>
        <p:txBody>
          <a:bodyPr/>
          <a:lstStyle/>
          <a:p>
            <a:fld id="{FBC81263-5C4D-41AC-88DD-254E88F010F5}" type="slidenum">
              <a:rPr lang="en-GB" smtClean="0"/>
              <a:t>‹#›</a:t>
            </a:fld>
            <a:endParaRPr lang="en-GB"/>
          </a:p>
        </p:txBody>
      </p:sp>
    </p:spTree>
    <p:extLst>
      <p:ext uri="{BB962C8B-B14F-4D97-AF65-F5344CB8AC3E}">
        <p14:creationId xmlns:p14="http://schemas.microsoft.com/office/powerpoint/2010/main" val="2134789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69187-F7A5-A6DA-73A2-FEAE72D3FD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53237C4-300F-3B02-EA6A-3D2266EBD6E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857353-7355-9859-ED9A-C941DC435A8E}"/>
              </a:ext>
            </a:extLst>
          </p:cNvPr>
          <p:cNvSpPr>
            <a:spLocks noGrp="1"/>
          </p:cNvSpPr>
          <p:nvPr>
            <p:ph type="dt" sz="half" idx="10"/>
          </p:nvPr>
        </p:nvSpPr>
        <p:spPr/>
        <p:txBody>
          <a:bodyPr/>
          <a:lstStyle/>
          <a:p>
            <a:fld id="{C910A10D-9E96-4A02-87DC-2EE77CB678ED}" type="datetimeFigureOut">
              <a:rPr lang="en-GB" smtClean="0"/>
              <a:t>10/01/2025</a:t>
            </a:fld>
            <a:endParaRPr lang="en-GB"/>
          </a:p>
        </p:txBody>
      </p:sp>
      <p:sp>
        <p:nvSpPr>
          <p:cNvPr id="5" name="Footer Placeholder 4">
            <a:extLst>
              <a:ext uri="{FF2B5EF4-FFF2-40B4-BE49-F238E27FC236}">
                <a16:creationId xmlns:a16="http://schemas.microsoft.com/office/drawing/2014/main" id="{D9B2C8D7-DDA0-0C96-0356-7DE4F80CF8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652646-8613-3E04-BB72-C2F2549F3CBB}"/>
              </a:ext>
            </a:extLst>
          </p:cNvPr>
          <p:cNvSpPr>
            <a:spLocks noGrp="1"/>
          </p:cNvSpPr>
          <p:nvPr>
            <p:ph type="sldNum" sz="quarter" idx="12"/>
          </p:nvPr>
        </p:nvSpPr>
        <p:spPr/>
        <p:txBody>
          <a:bodyPr/>
          <a:lstStyle/>
          <a:p>
            <a:fld id="{D492D54E-0C4C-4504-B82D-5CFC746DA332}" type="slidenum">
              <a:rPr lang="en-GB" smtClean="0"/>
              <a:t>‹#›</a:t>
            </a:fld>
            <a:endParaRPr lang="en-GB"/>
          </a:p>
        </p:txBody>
      </p:sp>
    </p:spTree>
    <p:extLst>
      <p:ext uri="{BB962C8B-B14F-4D97-AF65-F5344CB8AC3E}">
        <p14:creationId xmlns:p14="http://schemas.microsoft.com/office/powerpoint/2010/main" val="4273088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F61EB-838B-4F9C-BE41-4A630A1CE9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241C07D-5D61-2C80-0C92-880D6BA6C3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B443842-28C3-D8E5-F136-7FC5A78E9F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1B7A17-0DDF-FD74-870F-2028B47A0487}"/>
              </a:ext>
            </a:extLst>
          </p:cNvPr>
          <p:cNvSpPr>
            <a:spLocks noGrp="1"/>
          </p:cNvSpPr>
          <p:nvPr>
            <p:ph type="dt" sz="half" idx="10"/>
          </p:nvPr>
        </p:nvSpPr>
        <p:spPr/>
        <p:txBody>
          <a:bodyPr/>
          <a:lstStyle/>
          <a:p>
            <a:fld id="{11770862-369C-4708-9C7E-069FA5D83866}" type="datetimeFigureOut">
              <a:rPr lang="en-GB" smtClean="0"/>
              <a:t>10/01/2025</a:t>
            </a:fld>
            <a:endParaRPr lang="en-GB"/>
          </a:p>
        </p:txBody>
      </p:sp>
      <p:sp>
        <p:nvSpPr>
          <p:cNvPr id="6" name="Footer Placeholder 5">
            <a:extLst>
              <a:ext uri="{FF2B5EF4-FFF2-40B4-BE49-F238E27FC236}">
                <a16:creationId xmlns:a16="http://schemas.microsoft.com/office/drawing/2014/main" id="{C786ECD1-B9BA-E14F-0605-EB98FFC7757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824E9E9-B5E4-8B36-39D9-5A945D7E0ED3}"/>
              </a:ext>
            </a:extLst>
          </p:cNvPr>
          <p:cNvSpPr>
            <a:spLocks noGrp="1"/>
          </p:cNvSpPr>
          <p:nvPr>
            <p:ph type="sldNum" sz="quarter" idx="12"/>
          </p:nvPr>
        </p:nvSpPr>
        <p:spPr/>
        <p:txBody>
          <a:bodyPr/>
          <a:lstStyle/>
          <a:p>
            <a:fld id="{FBC81263-5C4D-41AC-88DD-254E88F010F5}" type="slidenum">
              <a:rPr lang="en-GB" smtClean="0"/>
              <a:t>‹#›</a:t>
            </a:fld>
            <a:endParaRPr lang="en-GB"/>
          </a:p>
        </p:txBody>
      </p:sp>
    </p:spTree>
    <p:extLst>
      <p:ext uri="{BB962C8B-B14F-4D97-AF65-F5344CB8AC3E}">
        <p14:creationId xmlns:p14="http://schemas.microsoft.com/office/powerpoint/2010/main" val="24646701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DF94F-BB85-A523-64D9-2E492F572D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018370B-ED45-16A6-2BD4-188FCB0E03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96DC247-43E1-6908-938F-813A7749B4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681E2B-B6A1-8AAB-B0D3-E3640FF502BB}"/>
              </a:ext>
            </a:extLst>
          </p:cNvPr>
          <p:cNvSpPr>
            <a:spLocks noGrp="1"/>
          </p:cNvSpPr>
          <p:nvPr>
            <p:ph type="dt" sz="half" idx="10"/>
          </p:nvPr>
        </p:nvSpPr>
        <p:spPr/>
        <p:txBody>
          <a:bodyPr/>
          <a:lstStyle/>
          <a:p>
            <a:fld id="{11770862-369C-4708-9C7E-069FA5D83866}" type="datetimeFigureOut">
              <a:rPr lang="en-GB" smtClean="0"/>
              <a:t>10/01/2025</a:t>
            </a:fld>
            <a:endParaRPr lang="en-GB"/>
          </a:p>
        </p:txBody>
      </p:sp>
      <p:sp>
        <p:nvSpPr>
          <p:cNvPr id="6" name="Footer Placeholder 5">
            <a:extLst>
              <a:ext uri="{FF2B5EF4-FFF2-40B4-BE49-F238E27FC236}">
                <a16:creationId xmlns:a16="http://schemas.microsoft.com/office/drawing/2014/main" id="{5D3F6C63-CA6B-77AF-86EF-094D93FC801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51FCFF1-89D6-E744-2088-E4FCCA635762}"/>
              </a:ext>
            </a:extLst>
          </p:cNvPr>
          <p:cNvSpPr>
            <a:spLocks noGrp="1"/>
          </p:cNvSpPr>
          <p:nvPr>
            <p:ph type="sldNum" sz="quarter" idx="12"/>
          </p:nvPr>
        </p:nvSpPr>
        <p:spPr/>
        <p:txBody>
          <a:bodyPr/>
          <a:lstStyle/>
          <a:p>
            <a:fld id="{FBC81263-5C4D-41AC-88DD-254E88F010F5}" type="slidenum">
              <a:rPr lang="en-GB" smtClean="0"/>
              <a:t>‹#›</a:t>
            </a:fld>
            <a:endParaRPr lang="en-GB"/>
          </a:p>
        </p:txBody>
      </p:sp>
    </p:spTree>
    <p:extLst>
      <p:ext uri="{BB962C8B-B14F-4D97-AF65-F5344CB8AC3E}">
        <p14:creationId xmlns:p14="http://schemas.microsoft.com/office/powerpoint/2010/main" val="2627269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702D5-AF09-9F57-5B2C-5A44E827409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3180E01-50F1-8232-338C-F567811839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1F6F30-284E-BA91-209B-45B9A9CA9FD1}"/>
              </a:ext>
            </a:extLst>
          </p:cNvPr>
          <p:cNvSpPr>
            <a:spLocks noGrp="1"/>
          </p:cNvSpPr>
          <p:nvPr>
            <p:ph type="dt" sz="half" idx="10"/>
          </p:nvPr>
        </p:nvSpPr>
        <p:spPr/>
        <p:txBody>
          <a:bodyPr/>
          <a:lstStyle/>
          <a:p>
            <a:fld id="{11770862-369C-4708-9C7E-069FA5D83866}" type="datetimeFigureOut">
              <a:rPr lang="en-GB" smtClean="0"/>
              <a:t>10/01/2025</a:t>
            </a:fld>
            <a:endParaRPr lang="en-GB"/>
          </a:p>
        </p:txBody>
      </p:sp>
      <p:sp>
        <p:nvSpPr>
          <p:cNvPr id="5" name="Footer Placeholder 4">
            <a:extLst>
              <a:ext uri="{FF2B5EF4-FFF2-40B4-BE49-F238E27FC236}">
                <a16:creationId xmlns:a16="http://schemas.microsoft.com/office/drawing/2014/main" id="{634CFAD1-4E94-1B27-625B-1231243B93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F74AE9-4AEE-ED16-2B7F-7C351A14C55D}"/>
              </a:ext>
            </a:extLst>
          </p:cNvPr>
          <p:cNvSpPr>
            <a:spLocks noGrp="1"/>
          </p:cNvSpPr>
          <p:nvPr>
            <p:ph type="sldNum" sz="quarter" idx="12"/>
          </p:nvPr>
        </p:nvSpPr>
        <p:spPr/>
        <p:txBody>
          <a:bodyPr/>
          <a:lstStyle/>
          <a:p>
            <a:fld id="{FBC81263-5C4D-41AC-88DD-254E88F010F5}" type="slidenum">
              <a:rPr lang="en-GB" smtClean="0"/>
              <a:t>‹#›</a:t>
            </a:fld>
            <a:endParaRPr lang="en-GB"/>
          </a:p>
        </p:txBody>
      </p:sp>
    </p:spTree>
    <p:extLst>
      <p:ext uri="{BB962C8B-B14F-4D97-AF65-F5344CB8AC3E}">
        <p14:creationId xmlns:p14="http://schemas.microsoft.com/office/powerpoint/2010/main" val="18545104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3D90E4-1065-FF50-C5A6-9C99FE82E50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9E5EEFB-B092-B7D2-A2C6-123181A854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7E83A1E-8D2E-34D2-4E4C-E7B560DA280F}"/>
              </a:ext>
            </a:extLst>
          </p:cNvPr>
          <p:cNvSpPr>
            <a:spLocks noGrp="1"/>
          </p:cNvSpPr>
          <p:nvPr>
            <p:ph type="dt" sz="half" idx="10"/>
          </p:nvPr>
        </p:nvSpPr>
        <p:spPr/>
        <p:txBody>
          <a:bodyPr/>
          <a:lstStyle/>
          <a:p>
            <a:fld id="{11770862-369C-4708-9C7E-069FA5D83866}" type="datetimeFigureOut">
              <a:rPr lang="en-GB" smtClean="0"/>
              <a:t>10/01/2025</a:t>
            </a:fld>
            <a:endParaRPr lang="en-GB"/>
          </a:p>
        </p:txBody>
      </p:sp>
      <p:sp>
        <p:nvSpPr>
          <p:cNvPr id="5" name="Footer Placeholder 4">
            <a:extLst>
              <a:ext uri="{FF2B5EF4-FFF2-40B4-BE49-F238E27FC236}">
                <a16:creationId xmlns:a16="http://schemas.microsoft.com/office/drawing/2014/main" id="{D50D98FC-902D-F154-1FD3-CA8796B3C67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958EB7C-93C2-AD5E-874B-82806C8E36CD}"/>
              </a:ext>
            </a:extLst>
          </p:cNvPr>
          <p:cNvSpPr>
            <a:spLocks noGrp="1"/>
          </p:cNvSpPr>
          <p:nvPr>
            <p:ph type="sldNum" sz="quarter" idx="12"/>
          </p:nvPr>
        </p:nvSpPr>
        <p:spPr/>
        <p:txBody>
          <a:bodyPr/>
          <a:lstStyle/>
          <a:p>
            <a:fld id="{FBC81263-5C4D-41AC-88DD-254E88F010F5}" type="slidenum">
              <a:rPr lang="en-GB" smtClean="0"/>
              <a:t>‹#›</a:t>
            </a:fld>
            <a:endParaRPr lang="en-GB"/>
          </a:p>
        </p:txBody>
      </p:sp>
    </p:spTree>
    <p:extLst>
      <p:ext uri="{BB962C8B-B14F-4D97-AF65-F5344CB8AC3E}">
        <p14:creationId xmlns:p14="http://schemas.microsoft.com/office/powerpoint/2010/main" val="2016147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9D61F-3543-4FC8-994D-4482108202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17BFF83-976E-4F7B-A297-CF25FF8009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1C7F063-9380-4480-8CA5-7616398FD467}"/>
              </a:ext>
            </a:extLst>
          </p:cNvPr>
          <p:cNvSpPr>
            <a:spLocks noGrp="1"/>
          </p:cNvSpPr>
          <p:nvPr>
            <p:ph type="dt" sz="half" idx="10"/>
          </p:nvPr>
        </p:nvSpPr>
        <p:spPr/>
        <p:txBody>
          <a:bodyPr/>
          <a:lstStyle/>
          <a:p>
            <a:fld id="{829755DB-5AF4-453A-AC75-025638ECD9AD}" type="datetimeFigureOut">
              <a:rPr lang="en-GB" smtClean="0"/>
              <a:t>10/01/2025</a:t>
            </a:fld>
            <a:endParaRPr lang="en-GB"/>
          </a:p>
        </p:txBody>
      </p:sp>
      <p:sp>
        <p:nvSpPr>
          <p:cNvPr id="5" name="Footer Placeholder 4">
            <a:extLst>
              <a:ext uri="{FF2B5EF4-FFF2-40B4-BE49-F238E27FC236}">
                <a16:creationId xmlns:a16="http://schemas.microsoft.com/office/drawing/2014/main" id="{4F641B45-B48A-431C-8592-3042E6F3AA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160C91-F082-4A5E-B693-49F328569CF1}"/>
              </a:ext>
            </a:extLst>
          </p:cNvPr>
          <p:cNvSpPr>
            <a:spLocks noGrp="1"/>
          </p:cNvSpPr>
          <p:nvPr>
            <p:ph type="sldNum" sz="quarter" idx="12"/>
          </p:nvPr>
        </p:nvSpPr>
        <p:spPr/>
        <p:txBody>
          <a:bodyPr/>
          <a:lstStyle/>
          <a:p>
            <a:fld id="{D350487B-B83A-4712-83BB-C05CD36D3826}" type="slidenum">
              <a:rPr lang="en-GB" smtClean="0"/>
              <a:t>‹#›</a:t>
            </a:fld>
            <a:endParaRPr lang="en-GB"/>
          </a:p>
        </p:txBody>
      </p:sp>
    </p:spTree>
    <p:extLst>
      <p:ext uri="{BB962C8B-B14F-4D97-AF65-F5344CB8AC3E}">
        <p14:creationId xmlns:p14="http://schemas.microsoft.com/office/powerpoint/2010/main" val="41271703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B1823-9F31-407E-BF5C-76E95F60947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6F4E77A-DB69-4F1E-BC34-60A83B72875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7328893-F78D-43D6-ADF8-1D035535A223}"/>
              </a:ext>
            </a:extLst>
          </p:cNvPr>
          <p:cNvSpPr>
            <a:spLocks noGrp="1"/>
          </p:cNvSpPr>
          <p:nvPr>
            <p:ph type="dt" sz="half" idx="10"/>
          </p:nvPr>
        </p:nvSpPr>
        <p:spPr/>
        <p:txBody>
          <a:bodyPr/>
          <a:lstStyle/>
          <a:p>
            <a:fld id="{829755DB-5AF4-453A-AC75-025638ECD9AD}" type="datetimeFigureOut">
              <a:rPr lang="en-GB" smtClean="0"/>
              <a:t>10/01/2025</a:t>
            </a:fld>
            <a:endParaRPr lang="en-GB"/>
          </a:p>
        </p:txBody>
      </p:sp>
      <p:sp>
        <p:nvSpPr>
          <p:cNvPr id="5" name="Footer Placeholder 4">
            <a:extLst>
              <a:ext uri="{FF2B5EF4-FFF2-40B4-BE49-F238E27FC236}">
                <a16:creationId xmlns:a16="http://schemas.microsoft.com/office/drawing/2014/main" id="{0F4419D6-7989-415F-8879-23608EA2C3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F3F1C4-1CE8-4427-B533-6A1B86A3F08B}"/>
              </a:ext>
            </a:extLst>
          </p:cNvPr>
          <p:cNvSpPr>
            <a:spLocks noGrp="1"/>
          </p:cNvSpPr>
          <p:nvPr>
            <p:ph type="sldNum" sz="quarter" idx="12"/>
          </p:nvPr>
        </p:nvSpPr>
        <p:spPr/>
        <p:txBody>
          <a:bodyPr/>
          <a:lstStyle/>
          <a:p>
            <a:fld id="{D350487B-B83A-4712-83BB-C05CD36D3826}" type="slidenum">
              <a:rPr lang="en-GB" smtClean="0"/>
              <a:t>‹#›</a:t>
            </a:fld>
            <a:endParaRPr lang="en-GB"/>
          </a:p>
        </p:txBody>
      </p:sp>
    </p:spTree>
    <p:extLst>
      <p:ext uri="{BB962C8B-B14F-4D97-AF65-F5344CB8AC3E}">
        <p14:creationId xmlns:p14="http://schemas.microsoft.com/office/powerpoint/2010/main" val="41782142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4C17B-68C6-45CF-B90F-9DEAA408E8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2ADA138-1C6A-4F56-A357-B37B5A4CEF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C43CDD4-737B-49DE-8A3E-D18C48E9F8EF}"/>
              </a:ext>
            </a:extLst>
          </p:cNvPr>
          <p:cNvSpPr>
            <a:spLocks noGrp="1"/>
          </p:cNvSpPr>
          <p:nvPr>
            <p:ph type="dt" sz="half" idx="10"/>
          </p:nvPr>
        </p:nvSpPr>
        <p:spPr/>
        <p:txBody>
          <a:bodyPr/>
          <a:lstStyle/>
          <a:p>
            <a:fld id="{829755DB-5AF4-453A-AC75-025638ECD9AD}" type="datetimeFigureOut">
              <a:rPr lang="en-GB" smtClean="0"/>
              <a:t>10/01/2025</a:t>
            </a:fld>
            <a:endParaRPr lang="en-GB"/>
          </a:p>
        </p:txBody>
      </p:sp>
      <p:sp>
        <p:nvSpPr>
          <p:cNvPr id="5" name="Footer Placeholder 4">
            <a:extLst>
              <a:ext uri="{FF2B5EF4-FFF2-40B4-BE49-F238E27FC236}">
                <a16:creationId xmlns:a16="http://schemas.microsoft.com/office/drawing/2014/main" id="{1C7DC45C-AF72-4446-B117-F51F6EC6FA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CB7987-735D-418D-992C-13D63119B2E4}"/>
              </a:ext>
            </a:extLst>
          </p:cNvPr>
          <p:cNvSpPr>
            <a:spLocks noGrp="1"/>
          </p:cNvSpPr>
          <p:nvPr>
            <p:ph type="sldNum" sz="quarter" idx="12"/>
          </p:nvPr>
        </p:nvSpPr>
        <p:spPr/>
        <p:txBody>
          <a:bodyPr/>
          <a:lstStyle/>
          <a:p>
            <a:fld id="{D350487B-B83A-4712-83BB-C05CD36D3826}" type="slidenum">
              <a:rPr lang="en-GB" smtClean="0"/>
              <a:t>‹#›</a:t>
            </a:fld>
            <a:endParaRPr lang="en-GB"/>
          </a:p>
        </p:txBody>
      </p:sp>
    </p:spTree>
    <p:extLst>
      <p:ext uri="{BB962C8B-B14F-4D97-AF65-F5344CB8AC3E}">
        <p14:creationId xmlns:p14="http://schemas.microsoft.com/office/powerpoint/2010/main" val="19096213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EA898-8869-449C-8C58-62EA8C8B17D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8928997-3B99-484A-BB0F-7210C565A1B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160BD8F-A8DB-4969-9491-41DD4BAD2FE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7D2C049-9CC5-4C8B-85E6-17CBF62CD8A5}"/>
              </a:ext>
            </a:extLst>
          </p:cNvPr>
          <p:cNvSpPr>
            <a:spLocks noGrp="1"/>
          </p:cNvSpPr>
          <p:nvPr>
            <p:ph type="dt" sz="half" idx="10"/>
          </p:nvPr>
        </p:nvSpPr>
        <p:spPr/>
        <p:txBody>
          <a:bodyPr/>
          <a:lstStyle/>
          <a:p>
            <a:fld id="{829755DB-5AF4-453A-AC75-025638ECD9AD}" type="datetimeFigureOut">
              <a:rPr lang="en-GB" smtClean="0"/>
              <a:t>10/01/2025</a:t>
            </a:fld>
            <a:endParaRPr lang="en-GB"/>
          </a:p>
        </p:txBody>
      </p:sp>
      <p:sp>
        <p:nvSpPr>
          <p:cNvPr id="6" name="Footer Placeholder 5">
            <a:extLst>
              <a:ext uri="{FF2B5EF4-FFF2-40B4-BE49-F238E27FC236}">
                <a16:creationId xmlns:a16="http://schemas.microsoft.com/office/drawing/2014/main" id="{F09740A9-2DDA-4D2B-8213-C9C9A02290B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116DA8-0460-4873-9CE1-E907E8C22A34}"/>
              </a:ext>
            </a:extLst>
          </p:cNvPr>
          <p:cNvSpPr>
            <a:spLocks noGrp="1"/>
          </p:cNvSpPr>
          <p:nvPr>
            <p:ph type="sldNum" sz="quarter" idx="12"/>
          </p:nvPr>
        </p:nvSpPr>
        <p:spPr/>
        <p:txBody>
          <a:bodyPr/>
          <a:lstStyle/>
          <a:p>
            <a:fld id="{D350487B-B83A-4712-83BB-C05CD36D3826}" type="slidenum">
              <a:rPr lang="en-GB" smtClean="0"/>
              <a:t>‹#›</a:t>
            </a:fld>
            <a:endParaRPr lang="en-GB"/>
          </a:p>
        </p:txBody>
      </p:sp>
    </p:spTree>
    <p:extLst>
      <p:ext uri="{BB962C8B-B14F-4D97-AF65-F5344CB8AC3E}">
        <p14:creationId xmlns:p14="http://schemas.microsoft.com/office/powerpoint/2010/main" val="37887758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2CAD4-0E06-4730-9346-5FF624825E1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E391AEF-8692-4780-AD47-CE77F5A4CD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1293E61-CC69-4B47-9BAD-5FE374CFBC3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454F72C-07FC-4207-BD3E-9AC0FE6EBF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7594F9C-9471-4C06-A865-0345EDAACD5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B092AE-F03A-4706-B291-47D97F35E144}"/>
              </a:ext>
            </a:extLst>
          </p:cNvPr>
          <p:cNvSpPr>
            <a:spLocks noGrp="1"/>
          </p:cNvSpPr>
          <p:nvPr>
            <p:ph type="dt" sz="half" idx="10"/>
          </p:nvPr>
        </p:nvSpPr>
        <p:spPr/>
        <p:txBody>
          <a:bodyPr/>
          <a:lstStyle/>
          <a:p>
            <a:fld id="{829755DB-5AF4-453A-AC75-025638ECD9AD}" type="datetimeFigureOut">
              <a:rPr lang="en-GB" smtClean="0"/>
              <a:t>10/01/2025</a:t>
            </a:fld>
            <a:endParaRPr lang="en-GB"/>
          </a:p>
        </p:txBody>
      </p:sp>
      <p:sp>
        <p:nvSpPr>
          <p:cNvPr id="8" name="Footer Placeholder 7">
            <a:extLst>
              <a:ext uri="{FF2B5EF4-FFF2-40B4-BE49-F238E27FC236}">
                <a16:creationId xmlns:a16="http://schemas.microsoft.com/office/drawing/2014/main" id="{636119CA-DB83-41D0-AC78-222762F4660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CC02EF7-EFF7-46D8-BEA5-EFF3E4CA26B1}"/>
              </a:ext>
            </a:extLst>
          </p:cNvPr>
          <p:cNvSpPr>
            <a:spLocks noGrp="1"/>
          </p:cNvSpPr>
          <p:nvPr>
            <p:ph type="sldNum" sz="quarter" idx="12"/>
          </p:nvPr>
        </p:nvSpPr>
        <p:spPr/>
        <p:txBody>
          <a:bodyPr/>
          <a:lstStyle/>
          <a:p>
            <a:fld id="{D350487B-B83A-4712-83BB-C05CD36D3826}" type="slidenum">
              <a:rPr lang="en-GB" smtClean="0"/>
              <a:t>‹#›</a:t>
            </a:fld>
            <a:endParaRPr lang="en-GB"/>
          </a:p>
        </p:txBody>
      </p:sp>
    </p:spTree>
    <p:extLst>
      <p:ext uri="{BB962C8B-B14F-4D97-AF65-F5344CB8AC3E}">
        <p14:creationId xmlns:p14="http://schemas.microsoft.com/office/powerpoint/2010/main" val="19840406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8C1B3-35E4-4F91-8E56-1CF2D8DE0A0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D0CB9B9-4795-404B-9486-5BBBF8E9858C}"/>
              </a:ext>
            </a:extLst>
          </p:cNvPr>
          <p:cNvSpPr>
            <a:spLocks noGrp="1"/>
          </p:cNvSpPr>
          <p:nvPr>
            <p:ph type="dt" sz="half" idx="10"/>
          </p:nvPr>
        </p:nvSpPr>
        <p:spPr/>
        <p:txBody>
          <a:bodyPr/>
          <a:lstStyle/>
          <a:p>
            <a:fld id="{829755DB-5AF4-453A-AC75-025638ECD9AD}" type="datetimeFigureOut">
              <a:rPr lang="en-GB" smtClean="0"/>
              <a:t>10/01/2025</a:t>
            </a:fld>
            <a:endParaRPr lang="en-GB"/>
          </a:p>
        </p:txBody>
      </p:sp>
      <p:sp>
        <p:nvSpPr>
          <p:cNvPr id="4" name="Footer Placeholder 3">
            <a:extLst>
              <a:ext uri="{FF2B5EF4-FFF2-40B4-BE49-F238E27FC236}">
                <a16:creationId xmlns:a16="http://schemas.microsoft.com/office/drawing/2014/main" id="{F4D147C3-549C-4303-A404-CCF8FD1D198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5F65891-D150-45BF-8D0C-05D912D6B36F}"/>
              </a:ext>
            </a:extLst>
          </p:cNvPr>
          <p:cNvSpPr>
            <a:spLocks noGrp="1"/>
          </p:cNvSpPr>
          <p:nvPr>
            <p:ph type="sldNum" sz="quarter" idx="12"/>
          </p:nvPr>
        </p:nvSpPr>
        <p:spPr/>
        <p:txBody>
          <a:bodyPr/>
          <a:lstStyle/>
          <a:p>
            <a:fld id="{D350487B-B83A-4712-83BB-C05CD36D3826}" type="slidenum">
              <a:rPr lang="en-GB" smtClean="0"/>
              <a:t>‹#›</a:t>
            </a:fld>
            <a:endParaRPr lang="en-GB"/>
          </a:p>
        </p:txBody>
      </p:sp>
    </p:spTree>
    <p:extLst>
      <p:ext uri="{BB962C8B-B14F-4D97-AF65-F5344CB8AC3E}">
        <p14:creationId xmlns:p14="http://schemas.microsoft.com/office/powerpoint/2010/main" val="1806712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098F3-7DD5-DC50-5A30-2FF4B493D16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8EE3F07-A1F0-D7DF-98AD-51B5A1F0E9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E15E094-3EBA-7A5E-9559-A15505BC48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6402D5E-F224-450F-E6EC-014991E74F75}"/>
              </a:ext>
            </a:extLst>
          </p:cNvPr>
          <p:cNvSpPr>
            <a:spLocks noGrp="1"/>
          </p:cNvSpPr>
          <p:nvPr>
            <p:ph type="dt" sz="half" idx="10"/>
          </p:nvPr>
        </p:nvSpPr>
        <p:spPr/>
        <p:txBody>
          <a:bodyPr/>
          <a:lstStyle/>
          <a:p>
            <a:fld id="{C910A10D-9E96-4A02-87DC-2EE77CB678ED}" type="datetimeFigureOut">
              <a:rPr lang="en-GB" smtClean="0"/>
              <a:t>10/01/2025</a:t>
            </a:fld>
            <a:endParaRPr lang="en-GB"/>
          </a:p>
        </p:txBody>
      </p:sp>
      <p:sp>
        <p:nvSpPr>
          <p:cNvPr id="6" name="Footer Placeholder 5">
            <a:extLst>
              <a:ext uri="{FF2B5EF4-FFF2-40B4-BE49-F238E27FC236}">
                <a16:creationId xmlns:a16="http://schemas.microsoft.com/office/drawing/2014/main" id="{CF109B6C-0C57-9FD3-2A02-11C5C483787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61432AC-78EF-880F-15C8-58D616891AA9}"/>
              </a:ext>
            </a:extLst>
          </p:cNvPr>
          <p:cNvSpPr>
            <a:spLocks noGrp="1"/>
          </p:cNvSpPr>
          <p:nvPr>
            <p:ph type="sldNum" sz="quarter" idx="12"/>
          </p:nvPr>
        </p:nvSpPr>
        <p:spPr/>
        <p:txBody>
          <a:bodyPr/>
          <a:lstStyle/>
          <a:p>
            <a:fld id="{D492D54E-0C4C-4504-B82D-5CFC746DA332}" type="slidenum">
              <a:rPr lang="en-GB" smtClean="0"/>
              <a:t>‹#›</a:t>
            </a:fld>
            <a:endParaRPr lang="en-GB"/>
          </a:p>
        </p:txBody>
      </p:sp>
    </p:spTree>
    <p:extLst>
      <p:ext uri="{BB962C8B-B14F-4D97-AF65-F5344CB8AC3E}">
        <p14:creationId xmlns:p14="http://schemas.microsoft.com/office/powerpoint/2010/main" val="24272218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538841-3FDF-40E0-A1B0-28DB99E6B14B}"/>
              </a:ext>
            </a:extLst>
          </p:cNvPr>
          <p:cNvSpPr>
            <a:spLocks noGrp="1"/>
          </p:cNvSpPr>
          <p:nvPr>
            <p:ph type="dt" sz="half" idx="10"/>
          </p:nvPr>
        </p:nvSpPr>
        <p:spPr/>
        <p:txBody>
          <a:bodyPr/>
          <a:lstStyle/>
          <a:p>
            <a:fld id="{829755DB-5AF4-453A-AC75-025638ECD9AD}" type="datetimeFigureOut">
              <a:rPr lang="en-GB" smtClean="0"/>
              <a:t>10/01/2025</a:t>
            </a:fld>
            <a:endParaRPr lang="en-GB"/>
          </a:p>
        </p:txBody>
      </p:sp>
      <p:sp>
        <p:nvSpPr>
          <p:cNvPr id="3" name="Footer Placeholder 2">
            <a:extLst>
              <a:ext uri="{FF2B5EF4-FFF2-40B4-BE49-F238E27FC236}">
                <a16:creationId xmlns:a16="http://schemas.microsoft.com/office/drawing/2014/main" id="{A20237E7-A9F9-4EFD-856D-E22D2C7973F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DAC3997-E308-4DD7-8774-C462565F3388}"/>
              </a:ext>
            </a:extLst>
          </p:cNvPr>
          <p:cNvSpPr>
            <a:spLocks noGrp="1"/>
          </p:cNvSpPr>
          <p:nvPr>
            <p:ph type="sldNum" sz="quarter" idx="12"/>
          </p:nvPr>
        </p:nvSpPr>
        <p:spPr/>
        <p:txBody>
          <a:bodyPr/>
          <a:lstStyle/>
          <a:p>
            <a:fld id="{D350487B-B83A-4712-83BB-C05CD36D3826}" type="slidenum">
              <a:rPr lang="en-GB" smtClean="0"/>
              <a:t>‹#›</a:t>
            </a:fld>
            <a:endParaRPr lang="en-GB"/>
          </a:p>
        </p:txBody>
      </p:sp>
    </p:spTree>
    <p:extLst>
      <p:ext uri="{BB962C8B-B14F-4D97-AF65-F5344CB8AC3E}">
        <p14:creationId xmlns:p14="http://schemas.microsoft.com/office/powerpoint/2010/main" val="30805301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2F9E8-67AA-4150-BD8A-2DE7573794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46FCB27-D1EC-41B9-8D94-D705BDC6A2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10307A7-9921-439D-86A6-0A21C93A10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3216CDF-FD53-4996-A500-9850C50D484F}"/>
              </a:ext>
            </a:extLst>
          </p:cNvPr>
          <p:cNvSpPr>
            <a:spLocks noGrp="1"/>
          </p:cNvSpPr>
          <p:nvPr>
            <p:ph type="dt" sz="half" idx="10"/>
          </p:nvPr>
        </p:nvSpPr>
        <p:spPr/>
        <p:txBody>
          <a:bodyPr/>
          <a:lstStyle/>
          <a:p>
            <a:fld id="{829755DB-5AF4-453A-AC75-025638ECD9AD}" type="datetimeFigureOut">
              <a:rPr lang="en-GB" smtClean="0"/>
              <a:t>10/01/2025</a:t>
            </a:fld>
            <a:endParaRPr lang="en-GB"/>
          </a:p>
        </p:txBody>
      </p:sp>
      <p:sp>
        <p:nvSpPr>
          <p:cNvPr id="6" name="Footer Placeholder 5">
            <a:extLst>
              <a:ext uri="{FF2B5EF4-FFF2-40B4-BE49-F238E27FC236}">
                <a16:creationId xmlns:a16="http://schemas.microsoft.com/office/drawing/2014/main" id="{3B86F3C5-D556-481F-AAF4-11B62CE6280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9342BB-85F0-4AA3-AA7A-37B6809FE504}"/>
              </a:ext>
            </a:extLst>
          </p:cNvPr>
          <p:cNvSpPr>
            <a:spLocks noGrp="1"/>
          </p:cNvSpPr>
          <p:nvPr>
            <p:ph type="sldNum" sz="quarter" idx="12"/>
          </p:nvPr>
        </p:nvSpPr>
        <p:spPr/>
        <p:txBody>
          <a:bodyPr/>
          <a:lstStyle/>
          <a:p>
            <a:fld id="{D350487B-B83A-4712-83BB-C05CD36D3826}" type="slidenum">
              <a:rPr lang="en-GB" smtClean="0"/>
              <a:t>‹#›</a:t>
            </a:fld>
            <a:endParaRPr lang="en-GB"/>
          </a:p>
        </p:txBody>
      </p:sp>
    </p:spTree>
    <p:extLst>
      <p:ext uri="{BB962C8B-B14F-4D97-AF65-F5344CB8AC3E}">
        <p14:creationId xmlns:p14="http://schemas.microsoft.com/office/powerpoint/2010/main" val="27782945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50E17-5E97-470D-A8F2-5F79A24541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2E01C1E-A69D-4B2A-B1B7-D5EADC4B57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001A15-C208-4E89-B99C-68AED02F69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313CC9A-085C-46B3-A9B6-292A9427566D}"/>
              </a:ext>
            </a:extLst>
          </p:cNvPr>
          <p:cNvSpPr>
            <a:spLocks noGrp="1"/>
          </p:cNvSpPr>
          <p:nvPr>
            <p:ph type="dt" sz="half" idx="10"/>
          </p:nvPr>
        </p:nvSpPr>
        <p:spPr/>
        <p:txBody>
          <a:bodyPr/>
          <a:lstStyle/>
          <a:p>
            <a:fld id="{829755DB-5AF4-453A-AC75-025638ECD9AD}" type="datetimeFigureOut">
              <a:rPr lang="en-GB" smtClean="0"/>
              <a:t>10/01/2025</a:t>
            </a:fld>
            <a:endParaRPr lang="en-GB"/>
          </a:p>
        </p:txBody>
      </p:sp>
      <p:sp>
        <p:nvSpPr>
          <p:cNvPr id="6" name="Footer Placeholder 5">
            <a:extLst>
              <a:ext uri="{FF2B5EF4-FFF2-40B4-BE49-F238E27FC236}">
                <a16:creationId xmlns:a16="http://schemas.microsoft.com/office/drawing/2014/main" id="{AE4FA8FA-42F6-4470-A72C-FA39CC7C39C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261BCB8-DE90-4576-AD44-E763035EB2C8}"/>
              </a:ext>
            </a:extLst>
          </p:cNvPr>
          <p:cNvSpPr>
            <a:spLocks noGrp="1"/>
          </p:cNvSpPr>
          <p:nvPr>
            <p:ph type="sldNum" sz="quarter" idx="12"/>
          </p:nvPr>
        </p:nvSpPr>
        <p:spPr/>
        <p:txBody>
          <a:bodyPr/>
          <a:lstStyle/>
          <a:p>
            <a:fld id="{D350487B-B83A-4712-83BB-C05CD36D3826}" type="slidenum">
              <a:rPr lang="en-GB" smtClean="0"/>
              <a:t>‹#›</a:t>
            </a:fld>
            <a:endParaRPr lang="en-GB"/>
          </a:p>
        </p:txBody>
      </p:sp>
    </p:spTree>
    <p:extLst>
      <p:ext uri="{BB962C8B-B14F-4D97-AF65-F5344CB8AC3E}">
        <p14:creationId xmlns:p14="http://schemas.microsoft.com/office/powerpoint/2010/main" val="34757126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3CE91-C4CB-4682-9206-5D45EB5395C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01B7816-A90D-4CEE-8508-5FB96C9D539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DDAE3E4-EF0A-47F9-A8A4-8ADAB60A1345}"/>
              </a:ext>
            </a:extLst>
          </p:cNvPr>
          <p:cNvSpPr>
            <a:spLocks noGrp="1"/>
          </p:cNvSpPr>
          <p:nvPr>
            <p:ph type="dt" sz="half" idx="10"/>
          </p:nvPr>
        </p:nvSpPr>
        <p:spPr/>
        <p:txBody>
          <a:bodyPr/>
          <a:lstStyle/>
          <a:p>
            <a:fld id="{829755DB-5AF4-453A-AC75-025638ECD9AD}" type="datetimeFigureOut">
              <a:rPr lang="en-GB" smtClean="0"/>
              <a:t>10/01/2025</a:t>
            </a:fld>
            <a:endParaRPr lang="en-GB"/>
          </a:p>
        </p:txBody>
      </p:sp>
      <p:sp>
        <p:nvSpPr>
          <p:cNvPr id="5" name="Footer Placeholder 4">
            <a:extLst>
              <a:ext uri="{FF2B5EF4-FFF2-40B4-BE49-F238E27FC236}">
                <a16:creationId xmlns:a16="http://schemas.microsoft.com/office/drawing/2014/main" id="{66A0A405-E760-4D92-B499-3F4F78E78D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02885E-77D9-4B95-8B5F-687985623732}"/>
              </a:ext>
            </a:extLst>
          </p:cNvPr>
          <p:cNvSpPr>
            <a:spLocks noGrp="1"/>
          </p:cNvSpPr>
          <p:nvPr>
            <p:ph type="sldNum" sz="quarter" idx="12"/>
          </p:nvPr>
        </p:nvSpPr>
        <p:spPr/>
        <p:txBody>
          <a:bodyPr/>
          <a:lstStyle/>
          <a:p>
            <a:fld id="{D350487B-B83A-4712-83BB-C05CD36D3826}" type="slidenum">
              <a:rPr lang="en-GB" smtClean="0"/>
              <a:t>‹#›</a:t>
            </a:fld>
            <a:endParaRPr lang="en-GB"/>
          </a:p>
        </p:txBody>
      </p:sp>
    </p:spTree>
    <p:extLst>
      <p:ext uri="{BB962C8B-B14F-4D97-AF65-F5344CB8AC3E}">
        <p14:creationId xmlns:p14="http://schemas.microsoft.com/office/powerpoint/2010/main" val="41307436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8CD8A5-556B-47F1-B873-F22239E9AF1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DC0E20-4835-4258-A02D-C9CBDD6B6D4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15BA398-8FEA-4765-949B-93158A873243}"/>
              </a:ext>
            </a:extLst>
          </p:cNvPr>
          <p:cNvSpPr>
            <a:spLocks noGrp="1"/>
          </p:cNvSpPr>
          <p:nvPr>
            <p:ph type="dt" sz="half" idx="10"/>
          </p:nvPr>
        </p:nvSpPr>
        <p:spPr/>
        <p:txBody>
          <a:bodyPr/>
          <a:lstStyle/>
          <a:p>
            <a:fld id="{829755DB-5AF4-453A-AC75-025638ECD9AD}" type="datetimeFigureOut">
              <a:rPr lang="en-GB" smtClean="0"/>
              <a:t>10/01/2025</a:t>
            </a:fld>
            <a:endParaRPr lang="en-GB"/>
          </a:p>
        </p:txBody>
      </p:sp>
      <p:sp>
        <p:nvSpPr>
          <p:cNvPr id="5" name="Footer Placeholder 4">
            <a:extLst>
              <a:ext uri="{FF2B5EF4-FFF2-40B4-BE49-F238E27FC236}">
                <a16:creationId xmlns:a16="http://schemas.microsoft.com/office/drawing/2014/main" id="{05C5F5F0-2D99-4ADC-B9BB-353B0A4B2D2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67937B-0D02-4576-A2EF-0A247ECFFE7D}"/>
              </a:ext>
            </a:extLst>
          </p:cNvPr>
          <p:cNvSpPr>
            <a:spLocks noGrp="1"/>
          </p:cNvSpPr>
          <p:nvPr>
            <p:ph type="sldNum" sz="quarter" idx="12"/>
          </p:nvPr>
        </p:nvSpPr>
        <p:spPr/>
        <p:txBody>
          <a:bodyPr/>
          <a:lstStyle/>
          <a:p>
            <a:fld id="{D350487B-B83A-4712-83BB-C05CD36D3826}" type="slidenum">
              <a:rPr lang="en-GB" smtClean="0"/>
              <a:t>‹#›</a:t>
            </a:fld>
            <a:endParaRPr lang="en-GB"/>
          </a:p>
        </p:txBody>
      </p:sp>
    </p:spTree>
    <p:extLst>
      <p:ext uri="{BB962C8B-B14F-4D97-AF65-F5344CB8AC3E}">
        <p14:creationId xmlns:p14="http://schemas.microsoft.com/office/powerpoint/2010/main" val="2111595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UEA Blue-Title and bullet points">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30A1867F-CA29-9B43-9C26-9AE024C13B5D}"/>
              </a:ext>
            </a:extLst>
          </p:cNvPr>
          <p:cNvSpPr>
            <a:spLocks noGrp="1"/>
          </p:cNvSpPr>
          <p:nvPr>
            <p:ph type="body" sz="quarter" idx="10" hasCustomPrompt="1"/>
          </p:nvPr>
        </p:nvSpPr>
        <p:spPr>
          <a:xfrm>
            <a:off x="818101" y="2629242"/>
            <a:ext cx="5713328" cy="2857158"/>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000">
                <a:solidFill>
                  <a:schemeClr val="accent6"/>
                </a:solidFill>
                <a:latin typeface="Arial" panose="020B0604020202020204" pitchFamily="34" charset="0"/>
                <a:cs typeface="Arial" panose="020B0604020202020204" pitchFamily="34" charset="0"/>
              </a:defRPr>
            </a:lvl1pPr>
            <a:lvl2pPr marL="457200" indent="0">
              <a:buNone/>
              <a:defRPr sz="2000">
                <a:solidFill>
                  <a:schemeClr val="tx2"/>
                </a:solidFill>
                <a:latin typeface="Arial" panose="020B0604020202020204" pitchFamily="34" charset="0"/>
                <a:cs typeface="Arial" panose="020B0604020202020204" pitchFamily="34" charset="0"/>
              </a:defRPr>
            </a:lvl2pPr>
            <a:lvl3pPr marL="914400" indent="0">
              <a:buNone/>
              <a:defRPr sz="2000">
                <a:solidFill>
                  <a:schemeClr val="tx2"/>
                </a:solidFill>
                <a:latin typeface="Arial" panose="020B0604020202020204" pitchFamily="34" charset="0"/>
                <a:cs typeface="Arial" panose="020B0604020202020204" pitchFamily="34" charset="0"/>
              </a:defRPr>
            </a:lvl3pPr>
            <a:lvl4pPr marL="1371600" indent="0">
              <a:buNone/>
              <a:defRPr sz="2000">
                <a:solidFill>
                  <a:schemeClr val="tx2"/>
                </a:solidFill>
                <a:latin typeface="Arial" panose="020B0604020202020204" pitchFamily="34" charset="0"/>
                <a:cs typeface="Arial" panose="020B0604020202020204" pitchFamily="34" charset="0"/>
              </a:defRPr>
            </a:lvl4pPr>
            <a:lvl5pPr marL="1828800" indent="0">
              <a:buNone/>
              <a:defRPr sz="2000">
                <a:solidFill>
                  <a:schemeClr val="tx2"/>
                </a:solidFill>
                <a:latin typeface="Arial" panose="020B0604020202020204" pitchFamily="34" charset="0"/>
                <a:cs typeface="Arial" panose="020B0604020202020204" pitchFamily="34" charset="0"/>
              </a:defRPr>
            </a:lvl5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Style for bullet points to go here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Bullet point 2 Arial 20pt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Bullet point 3 Arial 20pt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Bullet point 4 Arial 20pt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Bullet point 5 Arial 20pt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Bullet point 6 Arial 20pt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000" b="0" i="0" cap="none" baseline="0">
              <a:solidFill>
                <a:schemeClr val="tx2"/>
              </a:solidFill>
              <a:latin typeface="Arial" panose="020B0604020202020204" pitchFamily="34" charset="0"/>
            </a:endParaRPr>
          </a:p>
        </p:txBody>
      </p:sp>
      <p:sp>
        <p:nvSpPr>
          <p:cNvPr id="5" name="Text Placeholder 12">
            <a:extLst>
              <a:ext uri="{FF2B5EF4-FFF2-40B4-BE49-F238E27FC236}">
                <a16:creationId xmlns:a16="http://schemas.microsoft.com/office/drawing/2014/main" id="{3E717D2C-D898-314D-84E5-FEFCC087D37D}"/>
              </a:ext>
            </a:extLst>
          </p:cNvPr>
          <p:cNvSpPr>
            <a:spLocks noGrp="1"/>
          </p:cNvSpPr>
          <p:nvPr>
            <p:ph type="body" sz="quarter" idx="13" hasCustomPrompt="1"/>
          </p:nvPr>
        </p:nvSpPr>
        <p:spPr>
          <a:xfrm>
            <a:off x="917575" y="1018800"/>
            <a:ext cx="4671301" cy="626345"/>
          </a:xfrm>
          <a:prstGeom prst="rect">
            <a:avLst/>
          </a:prstGeom>
          <a:solidFill>
            <a:srgbClr val="71C1ED"/>
          </a:solidFill>
        </p:spPr>
        <p:txBody>
          <a:bodyPr/>
          <a:lstStyle>
            <a:lvl1pPr marL="0" indent="0">
              <a:buNone/>
              <a:defRPr sz="4200" b="1" i="0">
                <a:solidFill>
                  <a:schemeClr val="tx2"/>
                </a:solidFill>
                <a:latin typeface="Arial" panose="020B0604020202020204" pitchFamily="34" charset="0"/>
                <a:cs typeface="Arial" panose="020B0604020202020204" pitchFamily="34" charset="0"/>
              </a:defRPr>
            </a:lvl1pPr>
          </a:lstStyle>
          <a:p>
            <a:pPr lvl="0"/>
            <a:r>
              <a:rPr lang="en-GB"/>
              <a:t>ANOTHER TITLE</a:t>
            </a:r>
          </a:p>
        </p:txBody>
      </p:sp>
      <p:sp>
        <p:nvSpPr>
          <p:cNvPr id="7" name="Text Placeholder 12">
            <a:extLst>
              <a:ext uri="{FF2B5EF4-FFF2-40B4-BE49-F238E27FC236}">
                <a16:creationId xmlns:a16="http://schemas.microsoft.com/office/drawing/2014/main" id="{53A7C21B-2CAF-604E-9EB4-C1DA892FB4B8}"/>
              </a:ext>
            </a:extLst>
          </p:cNvPr>
          <p:cNvSpPr>
            <a:spLocks noGrp="1"/>
          </p:cNvSpPr>
          <p:nvPr>
            <p:ph type="body" sz="quarter" idx="14" hasCustomPrompt="1"/>
          </p:nvPr>
        </p:nvSpPr>
        <p:spPr>
          <a:xfrm>
            <a:off x="917574" y="1639764"/>
            <a:ext cx="5617233" cy="626345"/>
          </a:xfrm>
          <a:prstGeom prst="rect">
            <a:avLst/>
          </a:prstGeom>
          <a:solidFill>
            <a:srgbClr val="71C1ED"/>
          </a:solidFill>
        </p:spPr>
        <p:txBody>
          <a:bodyPr/>
          <a:lstStyle>
            <a:lvl1pPr marL="0" indent="0">
              <a:buNone/>
              <a:defRPr sz="4200" b="1" i="0">
                <a:solidFill>
                  <a:schemeClr val="tx2"/>
                </a:solidFill>
                <a:latin typeface="Arial" panose="020B0604020202020204" pitchFamily="34" charset="0"/>
                <a:cs typeface="Arial" panose="020B0604020202020204" pitchFamily="34" charset="0"/>
              </a:defRPr>
            </a:lvl1pPr>
          </a:lstStyle>
          <a:p>
            <a:pPr lvl="0"/>
            <a:r>
              <a:rPr lang="en-GB"/>
              <a:t>ADJUST BOX TO FIT</a:t>
            </a:r>
          </a:p>
        </p:txBody>
      </p:sp>
    </p:spTree>
    <p:extLst>
      <p:ext uri="{BB962C8B-B14F-4D97-AF65-F5344CB8AC3E}">
        <p14:creationId xmlns:p14="http://schemas.microsoft.com/office/powerpoint/2010/main" val="29991709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 x text or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2410B8-7C3D-484E-9302-3E6968656FA1}"/>
              </a:ext>
            </a:extLst>
          </p:cNvPr>
          <p:cNvSpPr>
            <a:spLocks noGrp="1"/>
          </p:cNvSpPr>
          <p:nvPr>
            <p:ph type="title" hasCustomPrompt="1"/>
          </p:nvPr>
        </p:nvSpPr>
        <p:spPr/>
        <p:txBody>
          <a:bodyPr/>
          <a:lstStyle>
            <a:lvl1pPr>
              <a:defRPr/>
            </a:lvl1pPr>
          </a:lstStyle>
          <a:p>
            <a:r>
              <a:rPr lang="en-GB"/>
              <a:t>Slide title</a:t>
            </a:r>
          </a:p>
        </p:txBody>
      </p:sp>
      <p:sp>
        <p:nvSpPr>
          <p:cNvPr id="10" name="Subtitle 2">
            <a:extLst>
              <a:ext uri="{FF2B5EF4-FFF2-40B4-BE49-F238E27FC236}">
                <a16:creationId xmlns:a16="http://schemas.microsoft.com/office/drawing/2014/main" id="{CA740BB2-3E05-438D-A466-10499F9D16BA}"/>
              </a:ext>
            </a:extLst>
          </p:cNvPr>
          <p:cNvSpPr>
            <a:spLocks noGrp="1"/>
          </p:cNvSpPr>
          <p:nvPr>
            <p:ph type="subTitle" idx="1" hasCustomPrompt="1"/>
          </p:nvPr>
        </p:nvSpPr>
        <p:spPr>
          <a:xfrm>
            <a:off x="658814" y="1306800"/>
            <a:ext cx="5322885"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a:t>Optional heading</a:t>
            </a:r>
          </a:p>
        </p:txBody>
      </p:sp>
      <p:sp>
        <p:nvSpPr>
          <p:cNvPr id="17" name="Text placeholder 2">
            <a:extLst>
              <a:ext uri="{FF2B5EF4-FFF2-40B4-BE49-F238E27FC236}">
                <a16:creationId xmlns:a16="http://schemas.microsoft.com/office/drawing/2014/main" id="{7C9E77EB-1FC1-41DE-9575-67E0CB6106D5}"/>
              </a:ext>
            </a:extLst>
          </p:cNvPr>
          <p:cNvSpPr>
            <a:spLocks noGrp="1"/>
          </p:cNvSpPr>
          <p:nvPr>
            <p:ph sz="quarter" idx="16" hasCustomPrompt="1"/>
          </p:nvPr>
        </p:nvSpPr>
        <p:spPr>
          <a:xfrm>
            <a:off x="658813" y="1811339"/>
            <a:ext cx="10874375" cy="4354512"/>
          </a:xfrm>
        </p:spPr>
        <p:txBody>
          <a:bodyPr/>
          <a:lstStyle>
            <a:lvl1pPr>
              <a:defRPr/>
            </a:lvl1pPr>
            <a:lvl5pPr>
              <a:defRPr/>
            </a:lvl5pPr>
            <a:lvl6pPr>
              <a:defRPr sz="2000"/>
            </a:lvl6pPr>
            <a:lvl7pPr>
              <a:defRPr/>
            </a:lvl7pPr>
            <a:lvl8pPr>
              <a:defRPr/>
            </a:lvl8pPr>
            <a:lvl9pPr>
              <a:defRPr/>
            </a:lvl9pPr>
          </a:lstStyle>
          <a:p>
            <a:pPr lvl="0"/>
            <a:r>
              <a:rPr lang="en-GB"/>
              <a:t>Click to add text, image or graph/table</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sp>
        <p:nvSpPr>
          <p:cNvPr id="12" name="Footer Placeholder 11">
            <a:extLst>
              <a:ext uri="{FF2B5EF4-FFF2-40B4-BE49-F238E27FC236}">
                <a16:creationId xmlns:a16="http://schemas.microsoft.com/office/drawing/2014/main" id="{D5135014-C08C-4A66-8213-6117EBA0216C}"/>
              </a:ext>
            </a:extLst>
          </p:cNvPr>
          <p:cNvSpPr>
            <a:spLocks noGrp="1"/>
          </p:cNvSpPr>
          <p:nvPr>
            <p:ph type="ftr" sz="quarter" idx="14"/>
          </p:nvPr>
        </p:nvSpPr>
        <p:spPr/>
        <p:txBody>
          <a:bodyPr/>
          <a:lstStyle/>
          <a:p>
            <a:endParaRPr lang="en-GB"/>
          </a:p>
        </p:txBody>
      </p:sp>
      <p:sp>
        <p:nvSpPr>
          <p:cNvPr id="14" name="Slide Number Placeholder 13">
            <a:extLst>
              <a:ext uri="{FF2B5EF4-FFF2-40B4-BE49-F238E27FC236}">
                <a16:creationId xmlns:a16="http://schemas.microsoft.com/office/drawing/2014/main" id="{BC2BD3C9-7B98-4F8C-8059-46844677E92A}"/>
              </a:ext>
            </a:extLst>
          </p:cNvPr>
          <p:cNvSpPr>
            <a:spLocks noGrp="1"/>
          </p:cNvSpPr>
          <p:nvPr>
            <p:ph type="sldNum" sz="quarter" idx="15"/>
          </p:nvPr>
        </p:nvSpPr>
        <p:spPr/>
        <p:txBody>
          <a:bodyPr/>
          <a:lstStyle/>
          <a:p>
            <a:fld id="{1BE232AB-0B06-425F-9ADD-32A9A3D01189}" type="slidenum">
              <a:rPr lang="en-GB" smtClean="0"/>
              <a:pPr/>
              <a:t>‹#›</a:t>
            </a:fld>
            <a:endParaRPr lang="en-GB"/>
          </a:p>
        </p:txBody>
      </p:sp>
    </p:spTree>
    <p:extLst>
      <p:ext uri="{BB962C8B-B14F-4D97-AF65-F5344CB8AC3E}">
        <p14:creationId xmlns:p14="http://schemas.microsoft.com/office/powerpoint/2010/main" val="3862076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C9B7B-D128-D3B9-41A1-F8F559B3BD0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B2C3B6F-15B3-B39B-72CB-0E10678795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E015B9-6F94-6C75-1C9A-5B1F8AC3789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C2B314C-0BA0-32A6-23F8-076B78A9AC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BA5559-701C-F745-F1AB-25E061C498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3E0F11D-7E25-10B7-0B08-7CFF097C3E63}"/>
              </a:ext>
            </a:extLst>
          </p:cNvPr>
          <p:cNvSpPr>
            <a:spLocks noGrp="1"/>
          </p:cNvSpPr>
          <p:nvPr>
            <p:ph type="dt" sz="half" idx="10"/>
          </p:nvPr>
        </p:nvSpPr>
        <p:spPr/>
        <p:txBody>
          <a:bodyPr/>
          <a:lstStyle/>
          <a:p>
            <a:fld id="{C910A10D-9E96-4A02-87DC-2EE77CB678ED}" type="datetimeFigureOut">
              <a:rPr lang="en-GB" smtClean="0"/>
              <a:t>10/01/2025</a:t>
            </a:fld>
            <a:endParaRPr lang="en-GB"/>
          </a:p>
        </p:txBody>
      </p:sp>
      <p:sp>
        <p:nvSpPr>
          <p:cNvPr id="8" name="Footer Placeholder 7">
            <a:extLst>
              <a:ext uri="{FF2B5EF4-FFF2-40B4-BE49-F238E27FC236}">
                <a16:creationId xmlns:a16="http://schemas.microsoft.com/office/drawing/2014/main" id="{C7874DDF-4252-9F53-E170-7ADB5F794B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037913D-4D18-BE70-E6E1-FB224C5D289A}"/>
              </a:ext>
            </a:extLst>
          </p:cNvPr>
          <p:cNvSpPr>
            <a:spLocks noGrp="1"/>
          </p:cNvSpPr>
          <p:nvPr>
            <p:ph type="sldNum" sz="quarter" idx="12"/>
          </p:nvPr>
        </p:nvSpPr>
        <p:spPr/>
        <p:txBody>
          <a:bodyPr/>
          <a:lstStyle/>
          <a:p>
            <a:fld id="{D492D54E-0C4C-4504-B82D-5CFC746DA332}" type="slidenum">
              <a:rPr lang="en-GB" smtClean="0"/>
              <a:t>‹#›</a:t>
            </a:fld>
            <a:endParaRPr lang="en-GB"/>
          </a:p>
        </p:txBody>
      </p:sp>
    </p:spTree>
    <p:extLst>
      <p:ext uri="{BB962C8B-B14F-4D97-AF65-F5344CB8AC3E}">
        <p14:creationId xmlns:p14="http://schemas.microsoft.com/office/powerpoint/2010/main" val="3025640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75212-57BB-A6FC-DEE9-2560A771DAA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50E8E21-F4AB-E25D-B7B0-31C7AEAA7718}"/>
              </a:ext>
            </a:extLst>
          </p:cNvPr>
          <p:cNvSpPr>
            <a:spLocks noGrp="1"/>
          </p:cNvSpPr>
          <p:nvPr>
            <p:ph type="dt" sz="half" idx="10"/>
          </p:nvPr>
        </p:nvSpPr>
        <p:spPr/>
        <p:txBody>
          <a:bodyPr/>
          <a:lstStyle/>
          <a:p>
            <a:fld id="{C910A10D-9E96-4A02-87DC-2EE77CB678ED}" type="datetimeFigureOut">
              <a:rPr lang="en-GB" smtClean="0"/>
              <a:t>10/01/2025</a:t>
            </a:fld>
            <a:endParaRPr lang="en-GB"/>
          </a:p>
        </p:txBody>
      </p:sp>
      <p:sp>
        <p:nvSpPr>
          <p:cNvPr id="4" name="Footer Placeholder 3">
            <a:extLst>
              <a:ext uri="{FF2B5EF4-FFF2-40B4-BE49-F238E27FC236}">
                <a16:creationId xmlns:a16="http://schemas.microsoft.com/office/drawing/2014/main" id="{374663A4-F9E3-98EA-D9AC-DA5C40CB853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A92E6E5-5C21-89C7-6E6A-7EE8C36DC031}"/>
              </a:ext>
            </a:extLst>
          </p:cNvPr>
          <p:cNvSpPr>
            <a:spLocks noGrp="1"/>
          </p:cNvSpPr>
          <p:nvPr>
            <p:ph type="sldNum" sz="quarter" idx="12"/>
          </p:nvPr>
        </p:nvSpPr>
        <p:spPr/>
        <p:txBody>
          <a:bodyPr/>
          <a:lstStyle/>
          <a:p>
            <a:fld id="{D492D54E-0C4C-4504-B82D-5CFC746DA332}" type="slidenum">
              <a:rPr lang="en-GB" smtClean="0"/>
              <a:t>‹#›</a:t>
            </a:fld>
            <a:endParaRPr lang="en-GB"/>
          </a:p>
        </p:txBody>
      </p:sp>
    </p:spTree>
    <p:extLst>
      <p:ext uri="{BB962C8B-B14F-4D97-AF65-F5344CB8AC3E}">
        <p14:creationId xmlns:p14="http://schemas.microsoft.com/office/powerpoint/2010/main" val="3262271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5306E1-45D7-1BC0-9EC0-06B233AA2F84}"/>
              </a:ext>
            </a:extLst>
          </p:cNvPr>
          <p:cNvSpPr>
            <a:spLocks noGrp="1"/>
          </p:cNvSpPr>
          <p:nvPr>
            <p:ph type="dt" sz="half" idx="10"/>
          </p:nvPr>
        </p:nvSpPr>
        <p:spPr/>
        <p:txBody>
          <a:bodyPr/>
          <a:lstStyle/>
          <a:p>
            <a:fld id="{C910A10D-9E96-4A02-87DC-2EE77CB678ED}" type="datetimeFigureOut">
              <a:rPr lang="en-GB" smtClean="0"/>
              <a:t>10/01/2025</a:t>
            </a:fld>
            <a:endParaRPr lang="en-GB"/>
          </a:p>
        </p:txBody>
      </p:sp>
      <p:sp>
        <p:nvSpPr>
          <p:cNvPr id="3" name="Footer Placeholder 2">
            <a:extLst>
              <a:ext uri="{FF2B5EF4-FFF2-40B4-BE49-F238E27FC236}">
                <a16:creationId xmlns:a16="http://schemas.microsoft.com/office/drawing/2014/main" id="{A2DD90DD-857F-F9AE-BE14-C4D258285B4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E7019BD-D9C0-5383-29D7-2379D2BF7017}"/>
              </a:ext>
            </a:extLst>
          </p:cNvPr>
          <p:cNvSpPr>
            <a:spLocks noGrp="1"/>
          </p:cNvSpPr>
          <p:nvPr>
            <p:ph type="sldNum" sz="quarter" idx="12"/>
          </p:nvPr>
        </p:nvSpPr>
        <p:spPr/>
        <p:txBody>
          <a:bodyPr/>
          <a:lstStyle/>
          <a:p>
            <a:fld id="{D492D54E-0C4C-4504-B82D-5CFC746DA332}" type="slidenum">
              <a:rPr lang="en-GB" smtClean="0"/>
              <a:t>‹#›</a:t>
            </a:fld>
            <a:endParaRPr lang="en-GB"/>
          </a:p>
        </p:txBody>
      </p:sp>
    </p:spTree>
    <p:extLst>
      <p:ext uri="{BB962C8B-B14F-4D97-AF65-F5344CB8AC3E}">
        <p14:creationId xmlns:p14="http://schemas.microsoft.com/office/powerpoint/2010/main" val="400405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A40A5-C269-6B17-3B5E-2D4869963E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564A7DC-4FE4-1CD2-590E-59ACC24D7E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A73FBEE-3B2E-18F1-06D6-8A73B7CF7C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D73511-9CE3-3496-48B9-E21C0417E1B8}"/>
              </a:ext>
            </a:extLst>
          </p:cNvPr>
          <p:cNvSpPr>
            <a:spLocks noGrp="1"/>
          </p:cNvSpPr>
          <p:nvPr>
            <p:ph type="dt" sz="half" idx="10"/>
          </p:nvPr>
        </p:nvSpPr>
        <p:spPr/>
        <p:txBody>
          <a:bodyPr/>
          <a:lstStyle/>
          <a:p>
            <a:fld id="{C910A10D-9E96-4A02-87DC-2EE77CB678ED}" type="datetimeFigureOut">
              <a:rPr lang="en-GB" smtClean="0"/>
              <a:t>10/01/2025</a:t>
            </a:fld>
            <a:endParaRPr lang="en-GB"/>
          </a:p>
        </p:txBody>
      </p:sp>
      <p:sp>
        <p:nvSpPr>
          <p:cNvPr id="6" name="Footer Placeholder 5">
            <a:extLst>
              <a:ext uri="{FF2B5EF4-FFF2-40B4-BE49-F238E27FC236}">
                <a16:creationId xmlns:a16="http://schemas.microsoft.com/office/drawing/2014/main" id="{7C13BE1A-C751-BB84-A7B6-B481EC39437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E658B14-D779-5E85-F3F7-23D97F2E37EF}"/>
              </a:ext>
            </a:extLst>
          </p:cNvPr>
          <p:cNvSpPr>
            <a:spLocks noGrp="1"/>
          </p:cNvSpPr>
          <p:nvPr>
            <p:ph type="sldNum" sz="quarter" idx="12"/>
          </p:nvPr>
        </p:nvSpPr>
        <p:spPr/>
        <p:txBody>
          <a:bodyPr/>
          <a:lstStyle/>
          <a:p>
            <a:fld id="{D492D54E-0C4C-4504-B82D-5CFC746DA332}" type="slidenum">
              <a:rPr lang="en-GB" smtClean="0"/>
              <a:t>‹#›</a:t>
            </a:fld>
            <a:endParaRPr lang="en-GB"/>
          </a:p>
        </p:txBody>
      </p:sp>
    </p:spTree>
    <p:extLst>
      <p:ext uri="{BB962C8B-B14F-4D97-AF65-F5344CB8AC3E}">
        <p14:creationId xmlns:p14="http://schemas.microsoft.com/office/powerpoint/2010/main" val="2085141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8CE70-9A84-D9BD-0799-00EEF272E7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A29FCBF-7F48-FE43-E0FD-2B1C7616FE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60D9A99-A78E-9AA3-FC3B-C3E24A8042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0F48D9-323B-E6C2-4869-E1D158A45A83}"/>
              </a:ext>
            </a:extLst>
          </p:cNvPr>
          <p:cNvSpPr>
            <a:spLocks noGrp="1"/>
          </p:cNvSpPr>
          <p:nvPr>
            <p:ph type="dt" sz="half" idx="10"/>
          </p:nvPr>
        </p:nvSpPr>
        <p:spPr/>
        <p:txBody>
          <a:bodyPr/>
          <a:lstStyle/>
          <a:p>
            <a:fld id="{C910A10D-9E96-4A02-87DC-2EE77CB678ED}" type="datetimeFigureOut">
              <a:rPr lang="en-GB" smtClean="0"/>
              <a:t>10/01/2025</a:t>
            </a:fld>
            <a:endParaRPr lang="en-GB"/>
          </a:p>
        </p:txBody>
      </p:sp>
      <p:sp>
        <p:nvSpPr>
          <p:cNvPr id="6" name="Footer Placeholder 5">
            <a:extLst>
              <a:ext uri="{FF2B5EF4-FFF2-40B4-BE49-F238E27FC236}">
                <a16:creationId xmlns:a16="http://schemas.microsoft.com/office/drawing/2014/main" id="{6A8175D6-614D-01B0-DA6E-AB131659755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2A418C6-3BCB-B1C6-CDEF-218472861016}"/>
              </a:ext>
            </a:extLst>
          </p:cNvPr>
          <p:cNvSpPr>
            <a:spLocks noGrp="1"/>
          </p:cNvSpPr>
          <p:nvPr>
            <p:ph type="sldNum" sz="quarter" idx="12"/>
          </p:nvPr>
        </p:nvSpPr>
        <p:spPr/>
        <p:txBody>
          <a:bodyPr/>
          <a:lstStyle/>
          <a:p>
            <a:fld id="{D492D54E-0C4C-4504-B82D-5CFC746DA332}" type="slidenum">
              <a:rPr lang="en-GB" smtClean="0"/>
              <a:t>‹#›</a:t>
            </a:fld>
            <a:endParaRPr lang="en-GB"/>
          </a:p>
        </p:txBody>
      </p:sp>
    </p:spTree>
    <p:extLst>
      <p:ext uri="{BB962C8B-B14F-4D97-AF65-F5344CB8AC3E}">
        <p14:creationId xmlns:p14="http://schemas.microsoft.com/office/powerpoint/2010/main" val="2396701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9B3E25-BA8D-47C2-150E-F46588D933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5EDFAD-C656-E8CD-032D-3AF19AC80B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A079864-0CA0-6190-E28B-EEA1AA2A39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910A10D-9E96-4A02-87DC-2EE77CB678ED}" type="datetimeFigureOut">
              <a:rPr lang="en-GB" smtClean="0"/>
              <a:t>10/01/2025</a:t>
            </a:fld>
            <a:endParaRPr lang="en-GB"/>
          </a:p>
        </p:txBody>
      </p:sp>
      <p:sp>
        <p:nvSpPr>
          <p:cNvPr id="5" name="Footer Placeholder 4">
            <a:extLst>
              <a:ext uri="{FF2B5EF4-FFF2-40B4-BE49-F238E27FC236}">
                <a16:creationId xmlns:a16="http://schemas.microsoft.com/office/drawing/2014/main" id="{CDA1A3E8-B39A-23D4-089E-3BBDCE07C9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128633C8-4A4C-CE46-52AF-86EAD94DA9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492D54E-0C4C-4504-B82D-5CFC746DA332}" type="slidenum">
              <a:rPr lang="en-GB" smtClean="0"/>
              <a:t>‹#›</a:t>
            </a:fld>
            <a:endParaRPr lang="en-GB"/>
          </a:p>
        </p:txBody>
      </p:sp>
    </p:spTree>
    <p:extLst>
      <p:ext uri="{BB962C8B-B14F-4D97-AF65-F5344CB8AC3E}">
        <p14:creationId xmlns:p14="http://schemas.microsoft.com/office/powerpoint/2010/main" val="1129939015"/>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316DC-0BA2-5F4A-1D99-26C35BDDFB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68CBE0A-DDC0-E165-10B2-9C3AC0C43B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31B7FF8-6CFE-E511-A583-4AD35161F9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3907F6E-3E2B-4FB2-B601-EC2EE1A44822}" type="datetimeFigureOut">
              <a:rPr lang="en-GB" smtClean="0"/>
              <a:t>10/01/2025</a:t>
            </a:fld>
            <a:endParaRPr lang="en-GB"/>
          </a:p>
        </p:txBody>
      </p:sp>
      <p:sp>
        <p:nvSpPr>
          <p:cNvPr id="5" name="Footer Placeholder 4">
            <a:extLst>
              <a:ext uri="{FF2B5EF4-FFF2-40B4-BE49-F238E27FC236}">
                <a16:creationId xmlns:a16="http://schemas.microsoft.com/office/drawing/2014/main" id="{538AF757-9471-8701-9465-ECE4176621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AF5CF730-38BD-2883-4307-E4C19E479E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2DBC114-5A0D-4292-AC9D-16DB152761D9}" type="slidenum">
              <a:rPr lang="en-GB" smtClean="0"/>
              <a:t>‹#›</a:t>
            </a:fld>
            <a:endParaRPr lang="en-GB"/>
          </a:p>
        </p:txBody>
      </p:sp>
    </p:spTree>
    <p:extLst>
      <p:ext uri="{BB962C8B-B14F-4D97-AF65-F5344CB8AC3E}">
        <p14:creationId xmlns:p14="http://schemas.microsoft.com/office/powerpoint/2010/main" val="392548225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21F0DA-532C-1AEA-C88F-2FAAE3895B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E0242CA-48A2-B93B-2CA0-E8B402D749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F4DF3F-FD6E-8754-E475-DA9DE9E38D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1770862-369C-4708-9C7E-069FA5D83866}" type="datetimeFigureOut">
              <a:rPr lang="en-GB" smtClean="0"/>
              <a:t>10/01/2025</a:t>
            </a:fld>
            <a:endParaRPr lang="en-GB"/>
          </a:p>
        </p:txBody>
      </p:sp>
      <p:sp>
        <p:nvSpPr>
          <p:cNvPr id="5" name="Footer Placeholder 4">
            <a:extLst>
              <a:ext uri="{FF2B5EF4-FFF2-40B4-BE49-F238E27FC236}">
                <a16:creationId xmlns:a16="http://schemas.microsoft.com/office/drawing/2014/main" id="{DE0C0771-672B-246B-1621-1B4A81F0B2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2095FE3-1B40-AB9C-A1C0-BE41F90325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BC81263-5C4D-41AC-88DD-254E88F010F5}" type="slidenum">
              <a:rPr lang="en-GB" smtClean="0"/>
              <a:t>‹#›</a:t>
            </a:fld>
            <a:endParaRPr lang="en-GB"/>
          </a:p>
        </p:txBody>
      </p:sp>
    </p:spTree>
    <p:extLst>
      <p:ext uri="{BB962C8B-B14F-4D97-AF65-F5344CB8AC3E}">
        <p14:creationId xmlns:p14="http://schemas.microsoft.com/office/powerpoint/2010/main" val="3002362932"/>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4583D5-5743-4046-8A46-DE4384F05A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87C5015-DB05-4018-B312-580CCCBF1A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1C77FE3-27B0-4067-B4D7-1470EAEB37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9755DB-5AF4-453A-AC75-025638ECD9AD}" type="datetimeFigureOut">
              <a:rPr lang="en-GB" smtClean="0"/>
              <a:t>10/01/2025</a:t>
            </a:fld>
            <a:endParaRPr lang="en-GB"/>
          </a:p>
        </p:txBody>
      </p:sp>
      <p:sp>
        <p:nvSpPr>
          <p:cNvPr id="5" name="Footer Placeholder 4">
            <a:extLst>
              <a:ext uri="{FF2B5EF4-FFF2-40B4-BE49-F238E27FC236}">
                <a16:creationId xmlns:a16="http://schemas.microsoft.com/office/drawing/2014/main" id="{633E722A-736D-49E8-96E5-E5AA562F53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9D3DA02-2038-41CA-BAD4-FBE33A4066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50487B-B83A-4712-83BB-C05CD36D3826}" type="slidenum">
              <a:rPr lang="en-GB" smtClean="0"/>
              <a:t>‹#›</a:t>
            </a:fld>
            <a:endParaRPr lang="en-GB"/>
          </a:p>
        </p:txBody>
      </p:sp>
    </p:spTree>
    <p:extLst>
      <p:ext uri="{BB962C8B-B14F-4D97-AF65-F5344CB8AC3E}">
        <p14:creationId xmlns:p14="http://schemas.microsoft.com/office/powerpoint/2010/main" val="30393494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1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png"/></Relationships>
</file>

<file path=ppt/slides/_rels/slide1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pn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jpeg"/><Relationship Id="rId10" Type="http://schemas.openxmlformats.org/officeDocument/2006/relationships/image" Target="../media/image87.png"/><Relationship Id="rId4" Type="http://schemas.openxmlformats.org/officeDocument/2006/relationships/image" Target="../media/image81.jpeg"/><Relationship Id="rId9" Type="http://schemas.openxmlformats.org/officeDocument/2006/relationships/image" Target="../media/image86.png"/><Relationship Id="rId14" Type="http://schemas.openxmlformats.org/officeDocument/2006/relationships/image" Target="../media/image91.png"/></Relationships>
</file>

<file path=ppt/slides/_rels/slide2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39.xml"/><Relationship Id="rId5" Type="http://schemas.openxmlformats.org/officeDocument/2006/relationships/hyperlink" Target="mailto:jons@liverpool.ac.uk" TargetMode="External"/><Relationship Id="rId4" Type="http://schemas.openxmlformats.org/officeDocument/2006/relationships/image" Target="../media/image98.jpg"/></Relationships>
</file>

<file path=ppt/slides/_rels/slide2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34.xml"/><Relationship Id="rId4" Type="http://schemas.openxmlformats.org/officeDocument/2006/relationships/image" Target="../media/image101.jpeg"/></Relationships>
</file>

<file path=ppt/slides/_rels/slide2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35.xml"/><Relationship Id="rId4" Type="http://schemas.openxmlformats.org/officeDocument/2006/relationships/image" Target="../media/image104.png"/></Relationships>
</file>

<file path=ppt/slides/_rels/slide2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107.tiff"/><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34.xml"/><Relationship Id="rId6" Type="http://schemas.openxmlformats.org/officeDocument/2006/relationships/image" Target="../media/image112.gif"/><Relationship Id="rId5" Type="http://schemas.openxmlformats.org/officeDocument/2006/relationships/image" Target="../media/image111.png"/><Relationship Id="rId4" Type="http://schemas.openxmlformats.org/officeDocument/2006/relationships/image" Target="../media/image110.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10.png"/><Relationship Id="rId26" Type="http://schemas.openxmlformats.org/officeDocument/2006/relationships/image" Target="../media/image33.png"/><Relationship Id="rId3" Type="http://schemas.openxmlformats.org/officeDocument/2006/relationships/image" Target="../media/image11.png"/><Relationship Id="rId21" Type="http://schemas.openxmlformats.org/officeDocument/2006/relationships/image" Target="../media/image28.jpeg"/><Relationship Id="rId7" Type="http://schemas.openxmlformats.org/officeDocument/2006/relationships/image" Target="../media/image15.png"/><Relationship Id="rId12" Type="http://schemas.openxmlformats.org/officeDocument/2006/relationships/image" Target="../media/image20.jpeg"/><Relationship Id="rId17" Type="http://schemas.openxmlformats.org/officeDocument/2006/relationships/image" Target="../media/image25.png"/><Relationship Id="rId25" Type="http://schemas.openxmlformats.org/officeDocument/2006/relationships/image" Target="../media/image32.png"/><Relationship Id="rId2" Type="http://schemas.openxmlformats.org/officeDocument/2006/relationships/notesSlide" Target="../notesSlides/notesSlide1.xml"/><Relationship Id="rId16" Type="http://schemas.openxmlformats.org/officeDocument/2006/relationships/image" Target="../media/image24.png"/><Relationship Id="rId20" Type="http://schemas.openxmlformats.org/officeDocument/2006/relationships/image" Target="../media/image27.png"/><Relationship Id="rId29" Type="http://schemas.openxmlformats.org/officeDocument/2006/relationships/image" Target="../media/image36.png"/><Relationship Id="rId1" Type="http://schemas.openxmlformats.org/officeDocument/2006/relationships/slideLayout" Target="../slideLayouts/slideLayout13.xml"/><Relationship Id="rId6" Type="http://schemas.openxmlformats.org/officeDocument/2006/relationships/image" Target="../media/image14.png"/><Relationship Id="rId11" Type="http://schemas.openxmlformats.org/officeDocument/2006/relationships/image" Target="../media/image19.png"/><Relationship Id="rId24" Type="http://schemas.openxmlformats.org/officeDocument/2006/relationships/image" Target="../media/image31.png"/><Relationship Id="rId32" Type="http://schemas.openxmlformats.org/officeDocument/2006/relationships/image" Target="../media/image39.pn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30.jpeg"/><Relationship Id="rId28" Type="http://schemas.openxmlformats.org/officeDocument/2006/relationships/image" Target="../media/image35.png"/><Relationship Id="rId10" Type="http://schemas.openxmlformats.org/officeDocument/2006/relationships/image" Target="../media/image18.png"/><Relationship Id="rId19" Type="http://schemas.openxmlformats.org/officeDocument/2006/relationships/image" Target="../media/image26.jpeg"/><Relationship Id="rId31" Type="http://schemas.openxmlformats.org/officeDocument/2006/relationships/image" Target="../media/image38.png"/><Relationship Id="rId4" Type="http://schemas.openxmlformats.org/officeDocument/2006/relationships/image" Target="../media/image12.png"/><Relationship Id="rId9" Type="http://schemas.openxmlformats.org/officeDocument/2006/relationships/image" Target="../media/image17.jpeg"/><Relationship Id="rId14" Type="http://schemas.openxmlformats.org/officeDocument/2006/relationships/image" Target="../media/image22.png"/><Relationship Id="rId22" Type="http://schemas.openxmlformats.org/officeDocument/2006/relationships/image" Target="../media/image29.jpeg"/><Relationship Id="rId27" Type="http://schemas.openxmlformats.org/officeDocument/2006/relationships/image" Target="../media/image34.png"/><Relationship Id="rId30" Type="http://schemas.openxmlformats.org/officeDocument/2006/relationships/image" Target="../media/image37.png"/></Relationships>
</file>

<file path=ppt/slides/_rels/slide30.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tif"/><Relationship Id="rId2" Type="http://schemas.openxmlformats.org/officeDocument/2006/relationships/notesSlide" Target="../notesSlides/notesSlide6.xml"/><Relationship Id="rId1" Type="http://schemas.openxmlformats.org/officeDocument/2006/relationships/slideLayout" Target="../slideLayouts/slideLayout46.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 Id="rId9" Type="http://schemas.openxmlformats.org/officeDocument/2006/relationships/image" Target="../media/image119.png"/></Relationships>
</file>

<file path=ppt/slides/_rels/slide31.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120.tiff"/><Relationship Id="rId1" Type="http://schemas.openxmlformats.org/officeDocument/2006/relationships/slideLayout" Target="../slideLayouts/slideLayout40.xml"/><Relationship Id="rId4" Type="http://schemas.openxmlformats.org/officeDocument/2006/relationships/image" Target="../media/image122.png"/></Relationships>
</file>

<file path=ppt/slides/_rels/slide3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95.jpeg"/><Relationship Id="rId1" Type="http://schemas.openxmlformats.org/officeDocument/2006/relationships/slideLayout" Target="../slideLayouts/slideLayout35.xml"/><Relationship Id="rId4" Type="http://schemas.openxmlformats.org/officeDocument/2006/relationships/image" Target="../media/image124.jpg"/></Relationships>
</file>

<file path=ppt/slides/_rels/slide3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92.jpeg"/><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jpe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jpeg"/></Relationships>
</file>

<file path=ppt/slides/_rels/slide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54.jpeg"/></Relationships>
</file>

<file path=ppt/slides/_rels/slide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2.xml"/><Relationship Id="rId5" Type="http://schemas.openxmlformats.org/officeDocument/2006/relationships/image" Target="../media/image58.png"/><Relationship Id="rId4" Type="http://schemas.openxmlformats.org/officeDocument/2006/relationships/image" Target="../media/image57.png"/></Relationships>
</file>

<file path=ppt/slides/_rels/slide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3">
            <a:extLst>
              <a:ext uri="{FF2B5EF4-FFF2-40B4-BE49-F238E27FC236}">
                <a16:creationId xmlns:a16="http://schemas.microsoft.com/office/drawing/2014/main" id="{BA055CBE-5BFB-DC77-B8BF-FE3C6783328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15879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65497CC-CF6A-20AF-AE93-6D88F2387F52}"/>
              </a:ext>
            </a:extLst>
          </p:cNvPr>
          <p:cNvSpPr txBox="1">
            <a:spLocks/>
          </p:cNvSpPr>
          <p:nvPr/>
        </p:nvSpPr>
        <p:spPr>
          <a:xfrm>
            <a:off x="391748" y="217254"/>
            <a:ext cx="11408503" cy="1325563"/>
          </a:xfrm>
          <a:prstGeom prst="rect">
            <a:avLst/>
          </a:prstGeom>
        </p:spPr>
        <p:txBody>
          <a:bodyPr>
            <a:noAutofit/>
          </a:bodyPr>
          <a:lstStyle>
            <a:lvl1pPr algn="l" defTabSz="914400" rtl="0" eaLnBrk="1" latinLnBrk="0" hangingPunct="1">
              <a:lnSpc>
                <a:spcPct val="90000"/>
              </a:lnSpc>
              <a:spcBef>
                <a:spcPct val="0"/>
              </a:spcBef>
              <a:buNone/>
              <a:defRPr sz="3000" b="1" kern="3000" cap="all" spc="-8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3000" cap="none" spc="-80" normalizeH="0" baseline="0" noProof="0" dirty="0">
                <a:ln>
                  <a:noFill/>
                </a:ln>
                <a:solidFill>
                  <a:srgbClr val="063E73"/>
                </a:solidFill>
                <a:effectLst/>
                <a:uLnTx/>
                <a:uFillTx/>
                <a:latin typeface="Aptos" panose="02110004020202020204"/>
                <a:ea typeface="+mj-ea"/>
                <a:cs typeface="+mj-cs"/>
              </a:rPr>
              <a:t>WP5: Towards sustainable FLOW </a:t>
            </a:r>
            <a:r>
              <a:rPr kumimoji="0" lang="en-US" sz="1800" b="1" i="0" u="none" strike="noStrike" kern="3000" cap="none" spc="-80" normalizeH="0" baseline="0" noProof="0" dirty="0">
                <a:ln>
                  <a:noFill/>
                </a:ln>
                <a:solidFill>
                  <a:srgbClr val="063E73"/>
                </a:solidFill>
                <a:effectLst/>
                <a:uLnTx/>
                <a:uFillTx/>
                <a:latin typeface="Aptos" panose="02110004020202020204"/>
                <a:ea typeface="+mj-ea"/>
                <a:cs typeface="+mj-cs"/>
              </a:rPr>
              <a:t>(Decision Support Tools)</a:t>
            </a:r>
            <a:endParaRPr kumimoji="0" lang="en-GB" sz="1800" b="1" i="0" u="none" strike="noStrike" kern="3000" cap="none" spc="-80" normalizeH="0" baseline="0" noProof="0" dirty="0">
              <a:ln>
                <a:noFill/>
              </a:ln>
              <a:solidFill>
                <a:srgbClr val="063E73"/>
              </a:solidFill>
              <a:effectLst/>
              <a:uLnTx/>
              <a:uFillTx/>
              <a:latin typeface="Aptos" panose="02110004020202020204"/>
              <a:ea typeface="+mj-ea"/>
              <a:cs typeface="+mj-cs"/>
            </a:endParaRPr>
          </a:p>
        </p:txBody>
      </p:sp>
      <p:sp>
        <p:nvSpPr>
          <p:cNvPr id="5" name="Title 1">
            <a:extLst>
              <a:ext uri="{FF2B5EF4-FFF2-40B4-BE49-F238E27FC236}">
                <a16:creationId xmlns:a16="http://schemas.microsoft.com/office/drawing/2014/main" id="{B295418B-6C7E-D943-6592-2D9C8431E68B}"/>
              </a:ext>
            </a:extLst>
          </p:cNvPr>
          <p:cNvSpPr txBox="1">
            <a:spLocks/>
          </p:cNvSpPr>
          <p:nvPr/>
        </p:nvSpPr>
        <p:spPr>
          <a:xfrm>
            <a:off x="296589" y="813380"/>
            <a:ext cx="11598819" cy="1325563"/>
          </a:xfrm>
          <a:prstGeom prst="rect">
            <a:avLst/>
          </a:prstGeom>
        </p:spPr>
        <p:txBody>
          <a:bodyPr>
            <a:noAutofit/>
          </a:bodyPr>
          <a:lstStyle>
            <a:lvl1pPr algn="l" defTabSz="914400" rtl="0" eaLnBrk="1" latinLnBrk="0" hangingPunct="1">
              <a:lnSpc>
                <a:spcPct val="90000"/>
              </a:lnSpc>
              <a:spcBef>
                <a:spcPct val="0"/>
              </a:spcBef>
              <a:buNone/>
              <a:defRPr sz="3000" b="1" kern="3000" cap="all" spc="-8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1" i="1" u="none" strike="noStrike" kern="3000" cap="none" spc="-80" normalizeH="0" baseline="0" noProof="0" dirty="0">
                <a:ln>
                  <a:noFill/>
                </a:ln>
                <a:solidFill>
                  <a:srgbClr val="063E73"/>
                </a:solidFill>
                <a:effectLst/>
                <a:uLnTx/>
                <a:uFillTx/>
                <a:latin typeface="Aptos" panose="02110004020202020204"/>
                <a:ea typeface="+mj-ea"/>
                <a:cs typeface="+mj-cs"/>
              </a:rPr>
              <a:t>“… to  enhance the capabilities of planners, spatial managers and industry, to access evidence guiding sustainable development of FLOW”</a:t>
            </a:r>
            <a:endParaRPr kumimoji="0" lang="en-GB" sz="1600" b="1" i="1" u="none" strike="noStrike" kern="3000" cap="none" spc="-80" normalizeH="0" baseline="0" noProof="0" dirty="0">
              <a:ln>
                <a:noFill/>
              </a:ln>
              <a:solidFill>
                <a:srgbClr val="063E73"/>
              </a:solidFill>
              <a:effectLst/>
              <a:uLnTx/>
              <a:uFillTx/>
              <a:latin typeface="Aptos" panose="02110004020202020204"/>
              <a:ea typeface="+mj-ea"/>
              <a:cs typeface="+mj-cs"/>
            </a:endParaRPr>
          </a:p>
        </p:txBody>
      </p:sp>
      <p:sp>
        <p:nvSpPr>
          <p:cNvPr id="6" name="Right Brace 5">
            <a:extLst>
              <a:ext uri="{FF2B5EF4-FFF2-40B4-BE49-F238E27FC236}">
                <a16:creationId xmlns:a16="http://schemas.microsoft.com/office/drawing/2014/main" id="{DBE99895-5278-05F3-E4C6-2E0F545B87A2}"/>
              </a:ext>
            </a:extLst>
          </p:cNvPr>
          <p:cNvSpPr/>
          <p:nvPr/>
        </p:nvSpPr>
        <p:spPr>
          <a:xfrm rot="16200000">
            <a:off x="5914036" y="-2097179"/>
            <a:ext cx="363923" cy="721183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 name="Title 1">
            <a:extLst>
              <a:ext uri="{FF2B5EF4-FFF2-40B4-BE49-F238E27FC236}">
                <a16:creationId xmlns:a16="http://schemas.microsoft.com/office/drawing/2014/main" id="{D572B4A0-FA98-5F43-E1F9-7D6BD01C65CE}"/>
              </a:ext>
            </a:extLst>
          </p:cNvPr>
          <p:cNvSpPr txBox="1">
            <a:spLocks/>
          </p:cNvSpPr>
          <p:nvPr/>
        </p:nvSpPr>
        <p:spPr>
          <a:xfrm>
            <a:off x="9446452" y="1748671"/>
            <a:ext cx="1172023" cy="330493"/>
          </a:xfrm>
          <a:prstGeom prst="rect">
            <a:avLst/>
          </a:prstGeom>
        </p:spPr>
        <p:txBody>
          <a:bodyPr>
            <a:noAutofit/>
          </a:bodyPr>
          <a:lstStyle>
            <a:lvl1pPr algn="l" defTabSz="914400" rtl="0" eaLnBrk="1" latinLnBrk="0" hangingPunct="1">
              <a:lnSpc>
                <a:spcPct val="90000"/>
              </a:lnSpc>
              <a:spcBef>
                <a:spcPct val="0"/>
              </a:spcBef>
              <a:buNone/>
              <a:defRPr sz="3000" b="1" kern="3000" cap="all" spc="-8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1" i="1" u="none" strike="noStrike" kern="3000" cap="none" spc="-80" normalizeH="0" baseline="0" noProof="0" dirty="0">
                <a:ln>
                  <a:noFill/>
                </a:ln>
                <a:solidFill>
                  <a:srgbClr val="063E73"/>
                </a:solidFill>
                <a:effectLst/>
                <a:uLnTx/>
                <a:uFillTx/>
                <a:latin typeface="Aptos" panose="02110004020202020204"/>
                <a:ea typeface="+mj-ea"/>
                <a:cs typeface="+mj-cs"/>
              </a:rPr>
              <a:t>T5.3</a:t>
            </a:r>
            <a:endParaRPr kumimoji="0" lang="en-GB" sz="1600" b="1" i="1" u="none" strike="noStrike" kern="3000" cap="none" spc="-80" normalizeH="0" baseline="0" noProof="0" dirty="0">
              <a:ln>
                <a:noFill/>
              </a:ln>
              <a:solidFill>
                <a:srgbClr val="063E73"/>
              </a:solidFill>
              <a:effectLst/>
              <a:uLnTx/>
              <a:uFillTx/>
              <a:latin typeface="Aptos" panose="02110004020202020204"/>
              <a:ea typeface="+mj-ea"/>
              <a:cs typeface="+mj-cs"/>
            </a:endParaRPr>
          </a:p>
        </p:txBody>
      </p:sp>
      <p:sp>
        <p:nvSpPr>
          <p:cNvPr id="13" name="TextBox 12">
            <a:extLst>
              <a:ext uri="{FF2B5EF4-FFF2-40B4-BE49-F238E27FC236}">
                <a16:creationId xmlns:a16="http://schemas.microsoft.com/office/drawing/2014/main" id="{E5588F94-1F42-02C1-B7BA-595B696E4535}"/>
              </a:ext>
            </a:extLst>
          </p:cNvPr>
          <p:cNvSpPr txBox="1"/>
          <p:nvPr/>
        </p:nvSpPr>
        <p:spPr>
          <a:xfrm>
            <a:off x="-108927" y="3121223"/>
            <a:ext cx="268614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63E73"/>
                </a:solidFill>
                <a:effectLst/>
                <a:uLnTx/>
                <a:uFillTx/>
                <a:latin typeface="Arial" panose="020B0604020202020204" pitchFamily="34" charset="0"/>
                <a:ea typeface="+mn-ea"/>
                <a:cs typeface="Arial" panose="020B0604020202020204" pitchFamily="34" charset="0"/>
              </a:rPr>
              <a:t>WP2: </a:t>
            </a:r>
            <a:r>
              <a:rPr kumimoji="0" lang="en-GB" sz="1400" b="0" i="0" u="none" strike="noStrike" kern="1200" cap="none" spc="0" normalizeH="0" baseline="0" noProof="0" dirty="0">
                <a:ln>
                  <a:noFill/>
                </a:ln>
                <a:solidFill>
                  <a:srgbClr val="063E73"/>
                </a:solidFill>
                <a:effectLst/>
                <a:uLnTx/>
                <a:uFillTx/>
                <a:latin typeface="Arial" panose="020B0604020202020204" pitchFamily="34" charset="0"/>
                <a:ea typeface="+mn-ea"/>
                <a:cs typeface="Arial" panose="020B0604020202020204" pitchFamily="34" charset="0"/>
              </a:rPr>
              <a:t>FLOW modelling</a:t>
            </a:r>
          </a:p>
        </p:txBody>
      </p:sp>
      <p:sp>
        <p:nvSpPr>
          <p:cNvPr id="14" name="TextBox 13">
            <a:extLst>
              <a:ext uri="{FF2B5EF4-FFF2-40B4-BE49-F238E27FC236}">
                <a16:creationId xmlns:a16="http://schemas.microsoft.com/office/drawing/2014/main" id="{08A5FCDC-04AE-420B-F259-17FAEEBD5D7F}"/>
              </a:ext>
            </a:extLst>
          </p:cNvPr>
          <p:cNvSpPr txBox="1"/>
          <p:nvPr/>
        </p:nvSpPr>
        <p:spPr>
          <a:xfrm>
            <a:off x="-108927" y="3490555"/>
            <a:ext cx="268614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63E73"/>
                </a:solidFill>
                <a:effectLst/>
                <a:uLnTx/>
                <a:uFillTx/>
                <a:latin typeface="Arial" panose="020B0604020202020204" pitchFamily="34" charset="0"/>
                <a:ea typeface="+mn-ea"/>
                <a:cs typeface="Arial" panose="020B0604020202020204" pitchFamily="34" charset="0"/>
              </a:rPr>
              <a:t>WP3: </a:t>
            </a:r>
            <a:r>
              <a:rPr kumimoji="0" lang="en-GB" sz="1400" b="0" i="0" u="none" strike="noStrike" kern="1200" cap="none" spc="0" normalizeH="0" baseline="0" noProof="0" dirty="0">
                <a:ln>
                  <a:noFill/>
                </a:ln>
                <a:solidFill>
                  <a:srgbClr val="063E73"/>
                </a:solidFill>
                <a:effectLst/>
                <a:uLnTx/>
                <a:uFillTx/>
                <a:latin typeface="Arial" panose="020B0604020202020204" pitchFamily="34" charset="0"/>
                <a:ea typeface="+mn-ea"/>
                <a:cs typeface="Arial" panose="020B0604020202020204" pitchFamily="34" charset="0"/>
              </a:rPr>
              <a:t>In situ FLOW pelagic monitoring</a:t>
            </a:r>
          </a:p>
        </p:txBody>
      </p:sp>
      <p:sp>
        <p:nvSpPr>
          <p:cNvPr id="25" name="TextBox 24">
            <a:extLst>
              <a:ext uri="{FF2B5EF4-FFF2-40B4-BE49-F238E27FC236}">
                <a16:creationId xmlns:a16="http://schemas.microsoft.com/office/drawing/2014/main" id="{5C6C2370-291A-E7C7-C3A0-384D2395ADCF}"/>
              </a:ext>
            </a:extLst>
          </p:cNvPr>
          <p:cNvSpPr txBox="1"/>
          <p:nvPr/>
        </p:nvSpPr>
        <p:spPr>
          <a:xfrm>
            <a:off x="-108927" y="3905084"/>
            <a:ext cx="268614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63E73"/>
                </a:solidFill>
                <a:effectLst/>
                <a:uLnTx/>
                <a:uFillTx/>
                <a:latin typeface="Arial" panose="020B0604020202020204" pitchFamily="34" charset="0"/>
                <a:ea typeface="+mn-ea"/>
                <a:cs typeface="Arial" panose="020B0604020202020204" pitchFamily="34" charset="0"/>
              </a:rPr>
              <a:t>WP4 &amp; 1: </a:t>
            </a:r>
            <a:r>
              <a:rPr kumimoji="0" lang="en-GB" sz="1400" b="0" i="0" u="none" strike="noStrike" kern="1200" cap="none" spc="0" normalizeH="0" baseline="0" noProof="0" dirty="0">
                <a:ln>
                  <a:noFill/>
                </a:ln>
                <a:solidFill>
                  <a:srgbClr val="063E73"/>
                </a:solidFill>
                <a:effectLst/>
                <a:uLnTx/>
                <a:uFillTx/>
                <a:latin typeface="Arial" panose="020B0604020202020204" pitchFamily="34" charset="0"/>
                <a:ea typeface="+mn-ea"/>
                <a:cs typeface="Arial" panose="020B0604020202020204" pitchFamily="34" charset="0"/>
              </a:rPr>
              <a:t>In situ FLOW fish, bird and mammal behaviour</a:t>
            </a:r>
          </a:p>
        </p:txBody>
      </p:sp>
      <p:sp>
        <p:nvSpPr>
          <p:cNvPr id="3" name="TextBox 2">
            <a:extLst>
              <a:ext uri="{FF2B5EF4-FFF2-40B4-BE49-F238E27FC236}">
                <a16:creationId xmlns:a16="http://schemas.microsoft.com/office/drawing/2014/main" id="{A1B8B7FD-52F3-5125-C208-ECCE3BDF595D}"/>
              </a:ext>
            </a:extLst>
          </p:cNvPr>
          <p:cNvSpPr txBox="1"/>
          <p:nvPr/>
        </p:nvSpPr>
        <p:spPr>
          <a:xfrm>
            <a:off x="7752259" y="2940131"/>
            <a:ext cx="42168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9F9E"/>
                </a:solidFill>
                <a:effectLst/>
                <a:uLnTx/>
                <a:uFillTx/>
                <a:latin typeface="Arial" panose="020B0604020202020204" pitchFamily="34" charset="0"/>
                <a:ea typeface="+mn-ea"/>
                <a:cs typeface="Arial" panose="020B0604020202020204" pitchFamily="34" charset="0"/>
              </a:rPr>
              <a:t>ORIES database</a:t>
            </a:r>
            <a:endParaRPr kumimoji="0" lang="en-GB" sz="1400" b="0" i="0" u="none" strike="noStrike" kern="1200" cap="none" spc="0" normalizeH="0" baseline="0" noProof="0" dirty="0">
              <a:ln>
                <a:noFill/>
              </a:ln>
              <a:solidFill>
                <a:srgbClr val="009F9E"/>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8F2E2A33-DBB1-2447-67BA-FC256CF79E2B}"/>
              </a:ext>
            </a:extLst>
          </p:cNvPr>
          <p:cNvPicPr>
            <a:picLocks noChangeAspect="1"/>
          </p:cNvPicPr>
          <p:nvPr/>
        </p:nvPicPr>
        <p:blipFill>
          <a:blip r:embed="rId2"/>
          <a:stretch>
            <a:fillRect/>
          </a:stretch>
        </p:blipFill>
        <p:spPr>
          <a:xfrm>
            <a:off x="2393181" y="2459988"/>
            <a:ext cx="5311272" cy="2707641"/>
          </a:xfrm>
          <a:prstGeom prst="rect">
            <a:avLst/>
          </a:prstGeom>
        </p:spPr>
      </p:pic>
      <p:cxnSp>
        <p:nvCxnSpPr>
          <p:cNvPr id="9" name="Straight Connector 8">
            <a:extLst>
              <a:ext uri="{FF2B5EF4-FFF2-40B4-BE49-F238E27FC236}">
                <a16:creationId xmlns:a16="http://schemas.microsoft.com/office/drawing/2014/main" id="{B9CFA48B-735C-69C4-2470-1C4F071DD3B4}"/>
              </a:ext>
            </a:extLst>
          </p:cNvPr>
          <p:cNvCxnSpPr>
            <a:cxnSpLocks/>
          </p:cNvCxnSpPr>
          <p:nvPr/>
        </p:nvCxnSpPr>
        <p:spPr>
          <a:xfrm>
            <a:off x="2390471" y="3617727"/>
            <a:ext cx="651493" cy="287357"/>
          </a:xfrm>
          <a:prstGeom prst="line">
            <a:avLst/>
          </a:prstGeom>
          <a:ln w="3175">
            <a:solidFill>
              <a:srgbClr val="00A6A6"/>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2672957-1AEF-4E85-883A-059C88540163}"/>
              </a:ext>
            </a:extLst>
          </p:cNvPr>
          <p:cNvCxnSpPr>
            <a:cxnSpLocks/>
          </p:cNvCxnSpPr>
          <p:nvPr/>
        </p:nvCxnSpPr>
        <p:spPr>
          <a:xfrm>
            <a:off x="2212066" y="3290758"/>
            <a:ext cx="893273" cy="275177"/>
          </a:xfrm>
          <a:prstGeom prst="line">
            <a:avLst/>
          </a:prstGeom>
          <a:ln w="3175">
            <a:solidFill>
              <a:srgbClr val="00A6A6"/>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F510043-6A6B-01AF-6A35-CF5765221750}"/>
              </a:ext>
            </a:extLst>
          </p:cNvPr>
          <p:cNvCxnSpPr>
            <a:cxnSpLocks/>
          </p:cNvCxnSpPr>
          <p:nvPr/>
        </p:nvCxnSpPr>
        <p:spPr>
          <a:xfrm>
            <a:off x="2399523" y="4065986"/>
            <a:ext cx="642441" cy="0"/>
          </a:xfrm>
          <a:prstGeom prst="line">
            <a:avLst/>
          </a:prstGeom>
          <a:ln w="3175">
            <a:solidFill>
              <a:srgbClr val="00A6A6"/>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65B0FA0-8BE0-FA5E-2BEB-865ED7097451}"/>
              </a:ext>
            </a:extLst>
          </p:cNvPr>
          <p:cNvCxnSpPr>
            <a:cxnSpLocks/>
          </p:cNvCxnSpPr>
          <p:nvPr/>
        </p:nvCxnSpPr>
        <p:spPr>
          <a:xfrm flipV="1">
            <a:off x="4813426" y="3148815"/>
            <a:ext cx="4276253" cy="593778"/>
          </a:xfrm>
          <a:prstGeom prst="line">
            <a:avLst/>
          </a:prstGeom>
          <a:ln w="3175">
            <a:solidFill>
              <a:srgbClr val="00A6A6"/>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8BFCB5A2-CCE2-05A3-E787-2069CB9F1EC8}"/>
              </a:ext>
            </a:extLst>
          </p:cNvPr>
          <p:cNvPicPr>
            <a:picLocks noChangeAspect="1"/>
          </p:cNvPicPr>
          <p:nvPr/>
        </p:nvPicPr>
        <p:blipFill rotWithShape="1">
          <a:blip r:embed="rId3"/>
          <a:srcRect l="4111" t="9333" r="4139" b="8000"/>
          <a:stretch/>
        </p:blipFill>
        <p:spPr>
          <a:xfrm>
            <a:off x="236956" y="4879818"/>
            <a:ext cx="2698086" cy="1519358"/>
          </a:xfrm>
          <a:prstGeom prst="rect">
            <a:avLst/>
          </a:prstGeom>
        </p:spPr>
      </p:pic>
      <p:cxnSp>
        <p:nvCxnSpPr>
          <p:cNvPr id="33" name="Straight Connector 32">
            <a:extLst>
              <a:ext uri="{FF2B5EF4-FFF2-40B4-BE49-F238E27FC236}">
                <a16:creationId xmlns:a16="http://schemas.microsoft.com/office/drawing/2014/main" id="{E8DDCEE7-3AC3-51A0-089C-45AC82CD0290}"/>
              </a:ext>
            </a:extLst>
          </p:cNvPr>
          <p:cNvCxnSpPr>
            <a:cxnSpLocks/>
          </p:cNvCxnSpPr>
          <p:nvPr/>
        </p:nvCxnSpPr>
        <p:spPr>
          <a:xfrm flipV="1">
            <a:off x="1585999" y="4282289"/>
            <a:ext cx="1519340" cy="596991"/>
          </a:xfrm>
          <a:prstGeom prst="line">
            <a:avLst/>
          </a:prstGeom>
          <a:ln w="3175">
            <a:solidFill>
              <a:srgbClr val="00A6A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6" name="Title 1">
            <a:extLst>
              <a:ext uri="{FF2B5EF4-FFF2-40B4-BE49-F238E27FC236}">
                <a16:creationId xmlns:a16="http://schemas.microsoft.com/office/drawing/2014/main" id="{D52DAC1C-79F4-AE94-8613-C7C169C67A69}"/>
              </a:ext>
            </a:extLst>
          </p:cNvPr>
          <p:cNvSpPr txBox="1">
            <a:spLocks/>
          </p:cNvSpPr>
          <p:nvPr/>
        </p:nvSpPr>
        <p:spPr>
          <a:xfrm>
            <a:off x="4089882" y="5200732"/>
            <a:ext cx="2006115" cy="330493"/>
          </a:xfrm>
          <a:prstGeom prst="rect">
            <a:avLst/>
          </a:prstGeom>
        </p:spPr>
        <p:txBody>
          <a:bodyPr>
            <a:noAutofit/>
          </a:bodyPr>
          <a:lstStyle>
            <a:lvl1pPr algn="l" defTabSz="914400" rtl="0" eaLnBrk="1" latinLnBrk="0" hangingPunct="1">
              <a:lnSpc>
                <a:spcPct val="90000"/>
              </a:lnSpc>
              <a:spcBef>
                <a:spcPct val="0"/>
              </a:spcBef>
              <a:buNone/>
              <a:defRPr sz="3000" b="1" kern="3000" cap="all" spc="-8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i="1" u="none" strike="noStrike" kern="3000" cap="none" spc="-80" normalizeH="0" baseline="0" noProof="0" dirty="0">
                <a:ln>
                  <a:noFill/>
                </a:ln>
                <a:solidFill>
                  <a:srgbClr val="009F9E"/>
                </a:solidFill>
                <a:effectLst/>
                <a:uLnTx/>
                <a:uFillTx/>
                <a:latin typeface="Aptos" panose="02110004020202020204"/>
                <a:ea typeface="+mj-ea"/>
                <a:cs typeface="+mj-cs"/>
              </a:rPr>
              <a:t>AI assisted marine spatial prioritization software</a:t>
            </a:r>
            <a:endParaRPr kumimoji="0" lang="en-GB" sz="1600" b="1" i="1" u="none" strike="noStrike" kern="3000" cap="none" spc="-80" normalizeH="0" baseline="0" noProof="0" dirty="0">
              <a:ln>
                <a:noFill/>
              </a:ln>
              <a:solidFill>
                <a:srgbClr val="009F9E"/>
              </a:solidFill>
              <a:effectLst/>
              <a:uLnTx/>
              <a:uFillTx/>
              <a:latin typeface="Aptos" panose="02110004020202020204"/>
              <a:ea typeface="+mj-ea"/>
              <a:cs typeface="+mj-cs"/>
            </a:endParaRPr>
          </a:p>
        </p:txBody>
      </p:sp>
      <p:sp>
        <p:nvSpPr>
          <p:cNvPr id="38" name="TextBox 37">
            <a:extLst>
              <a:ext uri="{FF2B5EF4-FFF2-40B4-BE49-F238E27FC236}">
                <a16:creationId xmlns:a16="http://schemas.microsoft.com/office/drawing/2014/main" id="{841C383E-7C22-3B87-88CB-A16197C414DD}"/>
              </a:ext>
            </a:extLst>
          </p:cNvPr>
          <p:cNvSpPr txBox="1"/>
          <p:nvPr/>
        </p:nvSpPr>
        <p:spPr>
          <a:xfrm>
            <a:off x="7547512" y="3445704"/>
            <a:ext cx="5003266" cy="30162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63E73"/>
                </a:solidFill>
                <a:effectLst/>
                <a:uLnTx/>
                <a:uFillTx/>
                <a:latin typeface="Arial" panose="020B0604020202020204" pitchFamily="34" charset="0"/>
                <a:ea typeface="+mn-ea"/>
                <a:cs typeface="Arial" panose="020B0604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63E73"/>
                </a:solidFill>
                <a:effectLst/>
                <a:uLnTx/>
                <a:uFillTx/>
                <a:latin typeface="Arial" panose="020B0604020202020204" pitchFamily="34" charset="0"/>
                <a:ea typeface="+mn-ea"/>
                <a:cs typeface="Arial" panose="020B0604020202020204" pitchFamily="34" charset="0"/>
              </a:rPr>
              <a:t>Co-developed </a:t>
            </a:r>
            <a:r>
              <a:rPr kumimoji="0" lang="en-GB" sz="1400" b="1" i="0" u="none" strike="noStrike" kern="1200" cap="none" spc="0" normalizeH="0" baseline="0" noProof="0">
                <a:ln>
                  <a:noFill/>
                </a:ln>
                <a:solidFill>
                  <a:srgbClr val="063E73"/>
                </a:solidFill>
                <a:effectLst/>
                <a:uLnTx/>
                <a:uFillTx/>
                <a:latin typeface="Arial" panose="020B0604020202020204" pitchFamily="34" charset="0"/>
                <a:ea typeface="+mn-ea"/>
                <a:cs typeface="Arial" panose="020B0604020202020204" pitchFamily="34" charset="0"/>
              </a:rPr>
              <a:t>(ASPACE </a:t>
            </a:r>
            <a:r>
              <a:rPr kumimoji="0" lang="en-GB" sz="1400" b="1" i="0" u="none" strike="noStrike" kern="1200" cap="none" spc="0" normalizeH="0" baseline="0" noProof="0" dirty="0">
                <a:ln>
                  <a:noFill/>
                </a:ln>
                <a:solidFill>
                  <a:srgbClr val="063E73"/>
                </a:solidFill>
                <a:effectLst/>
                <a:uLnTx/>
                <a:uFillTx/>
                <a:latin typeface="Arial" panose="020B0604020202020204" pitchFamily="34" charset="0"/>
                <a:ea typeface="+mn-ea"/>
                <a:cs typeface="Arial" panose="020B0604020202020204" pitchFamily="34" charset="0"/>
              </a:rPr>
              <a:t>workshop)</a:t>
            </a:r>
            <a:r>
              <a:rPr kumimoji="0" lang="en-US" sz="1400" b="1" i="0" u="none" strike="noStrike" kern="1200" cap="none" spc="0" normalizeH="0" baseline="0" noProof="0" dirty="0">
                <a:ln>
                  <a:noFill/>
                </a:ln>
                <a:solidFill>
                  <a:srgbClr val="063E73"/>
                </a:solidFill>
                <a:effectLst/>
                <a:uLnTx/>
                <a:uFillTx/>
                <a:latin typeface="Arial" panose="020B0604020202020204" pitchFamily="34" charset="0"/>
                <a:ea typeface="+mn-ea"/>
                <a:cs typeface="Arial" panose="020B0604020202020204" pitchFamily="34" charset="0"/>
              </a:rPr>
              <a:t> Celtic Sea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63E73"/>
                </a:solidFill>
                <a:effectLst/>
                <a:uLnTx/>
                <a:uFillTx/>
                <a:latin typeface="Arial" panose="020B0604020202020204" pitchFamily="34" charset="0"/>
                <a:ea typeface="+mn-ea"/>
                <a:cs typeface="Arial" panose="020B0604020202020204" pitchFamily="34" charset="0"/>
              </a:rPr>
              <a:t>spatial management scenarios,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63E73"/>
                </a:solidFill>
                <a:effectLst/>
                <a:uLnTx/>
                <a:uFillTx/>
                <a:latin typeface="Arial" panose="020B0604020202020204" pitchFamily="34" charset="0"/>
                <a:ea typeface="+mn-ea"/>
                <a:cs typeface="Arial" panose="020B0604020202020204" pitchFamily="34" charset="0"/>
              </a:rPr>
              <a:t>optimising</a:t>
            </a:r>
            <a:r>
              <a:rPr kumimoji="0" lang="en-US" sz="1400" b="1" i="0" u="none" strike="noStrike" kern="1200" cap="none" spc="0" normalizeH="0" baseline="0" noProof="0" dirty="0">
                <a:ln>
                  <a:noFill/>
                </a:ln>
                <a:solidFill>
                  <a:srgbClr val="063E73"/>
                </a:solidFill>
                <a:effectLst/>
                <a:uLnTx/>
                <a:uFillTx/>
                <a:latin typeface="Arial" panose="020B0604020202020204" pitchFamily="34" charset="0"/>
                <a:ea typeface="+mn-ea"/>
                <a:cs typeface="Arial" panose="020B0604020202020204" pitchFamily="34" charset="0"/>
              </a:rPr>
              <a:t> placement of FLOW toward policy recommendations: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63E73"/>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a:ln>
                  <a:noFill/>
                </a:ln>
                <a:solidFill>
                  <a:srgbClr val="063E73"/>
                </a:solidFill>
                <a:effectLst/>
                <a:uLnTx/>
                <a:uFillTx/>
                <a:latin typeface="Arial" panose="020B0604020202020204" pitchFamily="34" charset="0"/>
                <a:ea typeface="+mn-ea"/>
                <a:cs typeface="Arial" panose="020B0604020202020204" pitchFamily="34" charset="0"/>
              </a:rPr>
              <a:t>i) ecosystem change (WP2-4)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63E73"/>
                </a:solidFill>
                <a:effectLst/>
                <a:uLnTx/>
                <a:uFillTx/>
                <a:latin typeface="Arial" panose="020B0604020202020204" pitchFamily="34" charset="0"/>
                <a:ea typeface="+mn-ea"/>
                <a:cs typeface="Arial" panose="020B0604020202020204" pitchFamily="34" charset="0"/>
              </a:rPr>
              <a:t>ii) climate change;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63E73"/>
                </a:solidFill>
                <a:effectLst/>
                <a:uLnTx/>
                <a:uFillTx/>
                <a:latin typeface="Arial" panose="020B0604020202020204" pitchFamily="34" charset="0"/>
                <a:ea typeface="+mn-ea"/>
                <a:cs typeface="Arial" panose="020B0604020202020204" pitchFamily="34" charset="0"/>
              </a:rPr>
              <a:t>iii) effects of FLOW on regional ecosystem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63E73"/>
                </a:solidFill>
                <a:effectLst/>
                <a:uLnTx/>
                <a:uFillTx/>
                <a:latin typeface="Arial" panose="020B0604020202020204" pitchFamily="34" charset="0"/>
                <a:ea typeface="+mn-ea"/>
                <a:cs typeface="Arial" panose="020B0604020202020204" pitchFamily="34" charset="0"/>
              </a:rPr>
              <a:t>Services &amp; blue economy;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63E73"/>
                </a:solidFill>
                <a:effectLst/>
                <a:uLnTx/>
                <a:uFillTx/>
                <a:latin typeface="Arial" panose="020B0604020202020204" pitchFamily="34" charset="0"/>
                <a:ea typeface="+mn-ea"/>
                <a:cs typeface="Arial" panose="020B0604020202020204" pitchFamily="34" charset="0"/>
              </a:rPr>
              <a:t>iv) social values placed on marine space.</a:t>
            </a:r>
            <a:r>
              <a:rPr kumimoji="0" lang="en-GB" sz="1400" b="0" i="0" u="none" strike="noStrike" kern="1200" cap="none" spc="0" normalizeH="0" baseline="0" noProof="0" dirty="0">
                <a:ln>
                  <a:noFill/>
                </a:ln>
                <a:solidFill>
                  <a:srgbClr val="063E73"/>
                </a:solidFill>
                <a:effectLst/>
                <a:uLnTx/>
                <a:uFillTx/>
                <a:latin typeface="Arial" panose="020B0604020202020204" pitchFamily="34" charset="0"/>
                <a:ea typeface="+mn-ea"/>
                <a:cs typeface="Arial" panose="020B0604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63E73"/>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63E73"/>
                </a:solidFill>
                <a:effectLst/>
                <a:uLnTx/>
                <a:uFillTx/>
                <a:latin typeface="Arial" panose="020B0604020202020204" pitchFamily="34" charset="0"/>
                <a:ea typeface="+mn-ea"/>
                <a:cs typeface="Arial" panose="020B0604020202020204" pitchFamily="34" charset="0"/>
              </a:rPr>
              <a:t>Scenario scores: climate resilience, economic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63E73"/>
                </a:solidFill>
                <a:effectLst/>
                <a:uLnTx/>
                <a:uFillTx/>
                <a:latin typeface="Arial" panose="020B0604020202020204" pitchFamily="34" charset="0"/>
                <a:ea typeface="+mn-ea"/>
                <a:cs typeface="Arial" panose="020B0604020202020204" pitchFamily="34" charset="0"/>
              </a:rPr>
              <a:t>viability &amp; social acceptance.</a:t>
            </a:r>
            <a:endParaRPr kumimoji="0" lang="en-US" sz="1200" b="0" i="0" u="none" strike="noStrike" kern="1200" cap="none" spc="0" normalizeH="0" baseline="0" noProof="0" dirty="0">
              <a:ln>
                <a:noFill/>
              </a:ln>
              <a:solidFill>
                <a:srgbClr val="063E73"/>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63E73"/>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31903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 name="Rectangle 1239">
            <a:extLst>
              <a:ext uri="{FF2B5EF4-FFF2-40B4-BE49-F238E27FC236}">
                <a16:creationId xmlns:a16="http://schemas.microsoft.com/office/drawing/2014/main" id="{33EF88B2-DC08-D8C2-9079-7906A84EAEF9}"/>
              </a:ext>
            </a:extLst>
          </p:cNvPr>
          <p:cNvSpPr/>
          <p:nvPr/>
        </p:nvSpPr>
        <p:spPr>
          <a:xfrm>
            <a:off x="6059482" y="4575649"/>
            <a:ext cx="2983152" cy="2208403"/>
          </a:xfrm>
          <a:prstGeom prst="rect">
            <a:avLst/>
          </a:prstGeom>
          <a:noFill/>
          <a:ln>
            <a:solidFill>
              <a:schemeClr val="tx1">
                <a:lumMod val="50000"/>
                <a:lumOff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mn-cs"/>
              </a:rPr>
              <a:t>Fish and Higher Trophic Layer Communities</a:t>
            </a:r>
          </a:p>
        </p:txBody>
      </p:sp>
      <p:sp>
        <p:nvSpPr>
          <p:cNvPr id="1239" name="Rectangle 1238">
            <a:extLst>
              <a:ext uri="{FF2B5EF4-FFF2-40B4-BE49-F238E27FC236}">
                <a16:creationId xmlns:a16="http://schemas.microsoft.com/office/drawing/2014/main" id="{75CF562F-8B3A-A805-A33E-3FE7174CC888}"/>
              </a:ext>
            </a:extLst>
          </p:cNvPr>
          <p:cNvSpPr/>
          <p:nvPr/>
        </p:nvSpPr>
        <p:spPr>
          <a:xfrm>
            <a:off x="221561" y="4564618"/>
            <a:ext cx="5575323" cy="2230354"/>
          </a:xfrm>
          <a:prstGeom prst="rect">
            <a:avLst/>
          </a:prstGeom>
          <a:noFill/>
          <a:ln>
            <a:solidFill>
              <a:schemeClr val="tx1">
                <a:lumMod val="50000"/>
                <a:lumOff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mn-cs"/>
              </a:rPr>
              <a:t>Ecosystem Monitoring Communities</a:t>
            </a:r>
          </a:p>
        </p:txBody>
      </p:sp>
      <p:grpSp>
        <p:nvGrpSpPr>
          <p:cNvPr id="32" name="Group 31">
            <a:extLst>
              <a:ext uri="{FF2B5EF4-FFF2-40B4-BE49-F238E27FC236}">
                <a16:creationId xmlns:a16="http://schemas.microsoft.com/office/drawing/2014/main" id="{1193627B-C923-988C-0F4C-26DC99BD9F17}"/>
              </a:ext>
            </a:extLst>
          </p:cNvPr>
          <p:cNvGrpSpPr/>
          <p:nvPr/>
        </p:nvGrpSpPr>
        <p:grpSpPr>
          <a:xfrm>
            <a:off x="583902" y="307571"/>
            <a:ext cx="1078776" cy="1430510"/>
            <a:chOff x="360557" y="792202"/>
            <a:chExt cx="1078776" cy="1430510"/>
          </a:xfrm>
        </p:grpSpPr>
        <p:grpSp>
          <p:nvGrpSpPr>
            <p:cNvPr id="30" name="Group 29">
              <a:extLst>
                <a:ext uri="{FF2B5EF4-FFF2-40B4-BE49-F238E27FC236}">
                  <a16:creationId xmlns:a16="http://schemas.microsoft.com/office/drawing/2014/main" id="{D5757BD1-60CE-57A0-EDF2-D433825A3BDF}"/>
                </a:ext>
              </a:extLst>
            </p:cNvPr>
            <p:cNvGrpSpPr/>
            <p:nvPr/>
          </p:nvGrpSpPr>
          <p:grpSpPr>
            <a:xfrm>
              <a:off x="360557" y="792202"/>
              <a:ext cx="1078776" cy="1401076"/>
              <a:chOff x="4890224" y="1189724"/>
              <a:chExt cx="2069220" cy="2743106"/>
            </a:xfrm>
          </p:grpSpPr>
          <p:sp>
            <p:nvSpPr>
              <p:cNvPr id="29" name="Freeform: Shape 28">
                <a:extLst>
                  <a:ext uri="{FF2B5EF4-FFF2-40B4-BE49-F238E27FC236}">
                    <a16:creationId xmlns:a16="http://schemas.microsoft.com/office/drawing/2014/main" id="{AD5E42DA-57CA-C1B0-390C-B52D6B5B96EE}"/>
                  </a:ext>
                </a:extLst>
              </p:cNvPr>
              <p:cNvSpPr/>
              <p:nvPr/>
            </p:nvSpPr>
            <p:spPr>
              <a:xfrm rot="7029926">
                <a:off x="6264213" y="2090100"/>
                <a:ext cx="326286" cy="1064177"/>
              </a:xfrm>
              <a:custGeom>
                <a:avLst/>
                <a:gdLst>
                  <a:gd name="connsiteX0" fmla="*/ 57336 w 326286"/>
                  <a:gd name="connsiteY0" fmla="*/ 0 h 1064177"/>
                  <a:gd name="connsiteX1" fmla="*/ 105150 w 326286"/>
                  <a:gd name="connsiteY1" fmla="*/ 0 h 1064177"/>
                  <a:gd name="connsiteX2" fmla="*/ 326286 w 326286"/>
                  <a:gd name="connsiteY2" fmla="*/ 686188 h 1064177"/>
                  <a:gd name="connsiteX3" fmla="*/ 93684 w 326286"/>
                  <a:gd name="connsiteY3" fmla="*/ 1064177 h 1064177"/>
                  <a:gd name="connsiteX4" fmla="*/ 57336 w 326286"/>
                  <a:gd name="connsiteY4" fmla="*/ 1064177 h 1064177"/>
                  <a:gd name="connsiteX5" fmla="*/ 0 w 326286"/>
                  <a:gd name="connsiteY5" fmla="*/ 1006841 h 1064177"/>
                  <a:gd name="connsiteX6" fmla="*/ 0 w 326286"/>
                  <a:gd name="connsiteY6" fmla="*/ 57336 h 1064177"/>
                  <a:gd name="connsiteX7" fmla="*/ 57336 w 326286"/>
                  <a:gd name="connsiteY7" fmla="*/ 0 h 106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286" h="1064177">
                    <a:moveTo>
                      <a:pt x="57336" y="0"/>
                    </a:moveTo>
                    <a:lnTo>
                      <a:pt x="105150" y="0"/>
                    </a:lnTo>
                    <a:lnTo>
                      <a:pt x="326286" y="686188"/>
                    </a:lnTo>
                    <a:lnTo>
                      <a:pt x="93684" y="1064177"/>
                    </a:lnTo>
                    <a:lnTo>
                      <a:pt x="57336" y="1064177"/>
                    </a:lnTo>
                    <a:cubicBezTo>
                      <a:pt x="25670" y="1064177"/>
                      <a:pt x="0" y="1038507"/>
                      <a:pt x="0" y="1006841"/>
                    </a:cubicBezTo>
                    <a:lnTo>
                      <a:pt x="0" y="57336"/>
                    </a:lnTo>
                    <a:cubicBezTo>
                      <a:pt x="0" y="25670"/>
                      <a:pt x="25670" y="0"/>
                      <a:pt x="57336" y="0"/>
                    </a:cubicBezTo>
                    <a:close/>
                  </a:path>
                </a:pathLst>
              </a:custGeom>
              <a:solidFill>
                <a:srgbClr val="BF9000"/>
              </a:solidFill>
              <a:ln w="19050"/>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Freeform: Shape 27">
                <a:extLst>
                  <a:ext uri="{FF2B5EF4-FFF2-40B4-BE49-F238E27FC236}">
                    <a16:creationId xmlns:a16="http://schemas.microsoft.com/office/drawing/2014/main" id="{5C4D7E2B-25D1-17AE-DE26-C9609ED4D7D1}"/>
                  </a:ext>
                </a:extLst>
              </p:cNvPr>
              <p:cNvSpPr/>
              <p:nvPr/>
            </p:nvSpPr>
            <p:spPr>
              <a:xfrm rot="14320849">
                <a:off x="5259170" y="1961181"/>
                <a:ext cx="326286" cy="1064177"/>
              </a:xfrm>
              <a:custGeom>
                <a:avLst/>
                <a:gdLst>
                  <a:gd name="connsiteX0" fmla="*/ 57336 w 326286"/>
                  <a:gd name="connsiteY0" fmla="*/ 0 h 1064177"/>
                  <a:gd name="connsiteX1" fmla="*/ 105150 w 326286"/>
                  <a:gd name="connsiteY1" fmla="*/ 0 h 1064177"/>
                  <a:gd name="connsiteX2" fmla="*/ 326286 w 326286"/>
                  <a:gd name="connsiteY2" fmla="*/ 686188 h 1064177"/>
                  <a:gd name="connsiteX3" fmla="*/ 93684 w 326286"/>
                  <a:gd name="connsiteY3" fmla="*/ 1064177 h 1064177"/>
                  <a:gd name="connsiteX4" fmla="*/ 57336 w 326286"/>
                  <a:gd name="connsiteY4" fmla="*/ 1064177 h 1064177"/>
                  <a:gd name="connsiteX5" fmla="*/ 0 w 326286"/>
                  <a:gd name="connsiteY5" fmla="*/ 1006841 h 1064177"/>
                  <a:gd name="connsiteX6" fmla="*/ 0 w 326286"/>
                  <a:gd name="connsiteY6" fmla="*/ 57336 h 1064177"/>
                  <a:gd name="connsiteX7" fmla="*/ 57336 w 326286"/>
                  <a:gd name="connsiteY7" fmla="*/ 0 h 106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286" h="1064177">
                    <a:moveTo>
                      <a:pt x="57336" y="0"/>
                    </a:moveTo>
                    <a:lnTo>
                      <a:pt x="105150" y="0"/>
                    </a:lnTo>
                    <a:lnTo>
                      <a:pt x="326286" y="686188"/>
                    </a:lnTo>
                    <a:lnTo>
                      <a:pt x="93684" y="1064177"/>
                    </a:lnTo>
                    <a:lnTo>
                      <a:pt x="57336" y="1064177"/>
                    </a:lnTo>
                    <a:cubicBezTo>
                      <a:pt x="25670" y="1064177"/>
                      <a:pt x="0" y="1038507"/>
                      <a:pt x="0" y="1006841"/>
                    </a:cubicBezTo>
                    <a:lnTo>
                      <a:pt x="0" y="57336"/>
                    </a:lnTo>
                    <a:cubicBezTo>
                      <a:pt x="0" y="25670"/>
                      <a:pt x="25670" y="0"/>
                      <a:pt x="57336" y="0"/>
                    </a:cubicBezTo>
                    <a:close/>
                  </a:path>
                </a:pathLst>
              </a:custGeom>
              <a:solidFill>
                <a:srgbClr val="BF9000"/>
              </a:solidFill>
              <a:ln w="19050"/>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Freeform: Shape 26">
                <a:extLst>
                  <a:ext uri="{FF2B5EF4-FFF2-40B4-BE49-F238E27FC236}">
                    <a16:creationId xmlns:a16="http://schemas.microsoft.com/office/drawing/2014/main" id="{4942D696-4D3D-AE05-C761-5EDB1DA74BEF}"/>
                  </a:ext>
                </a:extLst>
              </p:cNvPr>
              <p:cNvSpPr/>
              <p:nvPr/>
            </p:nvSpPr>
            <p:spPr>
              <a:xfrm>
                <a:off x="5932857" y="1189724"/>
                <a:ext cx="326286" cy="1064177"/>
              </a:xfrm>
              <a:custGeom>
                <a:avLst/>
                <a:gdLst>
                  <a:gd name="connsiteX0" fmla="*/ 57336 w 326286"/>
                  <a:gd name="connsiteY0" fmla="*/ 0 h 1064177"/>
                  <a:gd name="connsiteX1" fmla="*/ 105150 w 326286"/>
                  <a:gd name="connsiteY1" fmla="*/ 0 h 1064177"/>
                  <a:gd name="connsiteX2" fmla="*/ 326286 w 326286"/>
                  <a:gd name="connsiteY2" fmla="*/ 686188 h 1064177"/>
                  <a:gd name="connsiteX3" fmla="*/ 93684 w 326286"/>
                  <a:gd name="connsiteY3" fmla="*/ 1064177 h 1064177"/>
                  <a:gd name="connsiteX4" fmla="*/ 57336 w 326286"/>
                  <a:gd name="connsiteY4" fmla="*/ 1064177 h 1064177"/>
                  <a:gd name="connsiteX5" fmla="*/ 0 w 326286"/>
                  <a:gd name="connsiteY5" fmla="*/ 1006841 h 1064177"/>
                  <a:gd name="connsiteX6" fmla="*/ 0 w 326286"/>
                  <a:gd name="connsiteY6" fmla="*/ 57336 h 1064177"/>
                  <a:gd name="connsiteX7" fmla="*/ 57336 w 326286"/>
                  <a:gd name="connsiteY7" fmla="*/ 0 h 106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286" h="1064177">
                    <a:moveTo>
                      <a:pt x="57336" y="0"/>
                    </a:moveTo>
                    <a:lnTo>
                      <a:pt x="105150" y="0"/>
                    </a:lnTo>
                    <a:lnTo>
                      <a:pt x="326286" y="686188"/>
                    </a:lnTo>
                    <a:lnTo>
                      <a:pt x="93684" y="1064177"/>
                    </a:lnTo>
                    <a:lnTo>
                      <a:pt x="57336" y="1064177"/>
                    </a:lnTo>
                    <a:cubicBezTo>
                      <a:pt x="25670" y="1064177"/>
                      <a:pt x="0" y="1038507"/>
                      <a:pt x="0" y="1006841"/>
                    </a:cubicBezTo>
                    <a:lnTo>
                      <a:pt x="0" y="57336"/>
                    </a:lnTo>
                    <a:cubicBezTo>
                      <a:pt x="0" y="25670"/>
                      <a:pt x="25670" y="0"/>
                      <a:pt x="57336" y="0"/>
                    </a:cubicBezTo>
                    <a:close/>
                  </a:path>
                </a:pathLst>
              </a:custGeom>
              <a:solidFill>
                <a:srgbClr val="BF9000"/>
              </a:solidFill>
              <a:ln w="19050"/>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154AC4E2-C8F3-1A03-7216-59AC6C8064FD}"/>
                  </a:ext>
                </a:extLst>
              </p:cNvPr>
              <p:cNvSpPr/>
              <p:nvPr/>
            </p:nvSpPr>
            <p:spPr>
              <a:xfrm>
                <a:off x="5850177" y="2379407"/>
                <a:ext cx="245823" cy="1553423"/>
              </a:xfrm>
              <a:custGeom>
                <a:avLst/>
                <a:gdLst>
                  <a:gd name="connsiteX0" fmla="*/ 60252 w 245823"/>
                  <a:gd name="connsiteY0" fmla="*/ 0 h 1553423"/>
                  <a:gd name="connsiteX1" fmla="*/ 160749 w 245823"/>
                  <a:gd name="connsiteY1" fmla="*/ 0 h 1553423"/>
                  <a:gd name="connsiteX2" fmla="*/ 245823 w 245823"/>
                  <a:gd name="connsiteY2" fmla="*/ 1298213 h 1553423"/>
                  <a:gd name="connsiteX3" fmla="*/ 245823 w 245823"/>
                  <a:gd name="connsiteY3" fmla="*/ 1553423 h 1553423"/>
                  <a:gd name="connsiteX4" fmla="*/ 0 w 245823"/>
                  <a:gd name="connsiteY4" fmla="*/ 1553423 h 1553423"/>
                  <a:gd name="connsiteX5" fmla="*/ 0 w 245823"/>
                  <a:gd name="connsiteY5" fmla="*/ 1223550 h 155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823" h="1553423">
                    <a:moveTo>
                      <a:pt x="60252" y="0"/>
                    </a:moveTo>
                    <a:lnTo>
                      <a:pt x="160749" y="0"/>
                    </a:lnTo>
                    <a:lnTo>
                      <a:pt x="245823" y="1298213"/>
                    </a:lnTo>
                    <a:lnTo>
                      <a:pt x="245823" y="1553423"/>
                    </a:lnTo>
                    <a:lnTo>
                      <a:pt x="0" y="1553423"/>
                    </a:lnTo>
                    <a:lnTo>
                      <a:pt x="0" y="1223550"/>
                    </a:lnTo>
                    <a:close/>
                  </a:path>
                </a:pathLst>
              </a:custGeom>
              <a:solidFill>
                <a:srgbClr val="BF9000"/>
              </a:solidFill>
              <a:ln w="19050"/>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Oval 5">
                <a:extLst>
                  <a:ext uri="{FF2B5EF4-FFF2-40B4-BE49-F238E27FC236}">
                    <a16:creationId xmlns:a16="http://schemas.microsoft.com/office/drawing/2014/main" id="{2D01BF54-71D4-7579-E618-1F9CA5D406DB}"/>
                  </a:ext>
                </a:extLst>
              </p:cNvPr>
              <p:cNvSpPr/>
              <p:nvPr/>
            </p:nvSpPr>
            <p:spPr>
              <a:xfrm>
                <a:off x="5817671" y="2128396"/>
                <a:ext cx="288000" cy="288000"/>
              </a:xfrm>
              <a:prstGeom prst="ellipse">
                <a:avLst/>
              </a:prstGeom>
              <a:solidFill>
                <a:srgbClr val="BF9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pic>
          <p:nvPicPr>
            <p:cNvPr id="31" name="Picture 30">
              <a:extLst>
                <a:ext uri="{FF2B5EF4-FFF2-40B4-BE49-F238E27FC236}">
                  <a16:creationId xmlns:a16="http://schemas.microsoft.com/office/drawing/2014/main" id="{44E14438-C47C-6454-FE71-37FD8DD662BA}"/>
                </a:ext>
              </a:extLst>
            </p:cNvPr>
            <p:cNvPicPr>
              <a:picLocks noChangeAspect="1"/>
            </p:cNvPicPr>
            <p:nvPr/>
          </p:nvPicPr>
          <p:blipFill rotWithShape="1">
            <a:blip r:embed="rId2"/>
            <a:srcRect b="77786"/>
            <a:stretch/>
          </p:blipFill>
          <p:spPr>
            <a:xfrm>
              <a:off x="550373" y="2163843"/>
              <a:ext cx="749457" cy="58869"/>
            </a:xfrm>
            <a:prstGeom prst="rect">
              <a:avLst/>
            </a:prstGeom>
          </p:spPr>
        </p:pic>
      </p:grpSp>
      <p:sp>
        <p:nvSpPr>
          <p:cNvPr id="34" name="TextBox 33">
            <a:extLst>
              <a:ext uri="{FF2B5EF4-FFF2-40B4-BE49-F238E27FC236}">
                <a16:creationId xmlns:a16="http://schemas.microsoft.com/office/drawing/2014/main" id="{A05DCB8F-1B8F-1F48-969A-127BCFC940D3}"/>
              </a:ext>
            </a:extLst>
          </p:cNvPr>
          <p:cNvSpPr txBox="1"/>
          <p:nvPr/>
        </p:nvSpPr>
        <p:spPr>
          <a:xfrm>
            <a:off x="216494" y="1697372"/>
            <a:ext cx="181359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FLOW </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turbine scale</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model data</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0" name="TextBox 59">
            <a:extLst>
              <a:ext uri="{FF2B5EF4-FFF2-40B4-BE49-F238E27FC236}">
                <a16:creationId xmlns:a16="http://schemas.microsoft.com/office/drawing/2014/main" id="{58601C61-AD13-4CD1-D64B-12825BBF816F}"/>
              </a:ext>
            </a:extLst>
          </p:cNvPr>
          <p:cNvSpPr txBox="1"/>
          <p:nvPr/>
        </p:nvSpPr>
        <p:spPr>
          <a:xfrm>
            <a:off x="2892001" y="1655632"/>
            <a:ext cx="212391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FLOW </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farm scale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model data</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1221" name="Group 1220">
            <a:extLst>
              <a:ext uri="{FF2B5EF4-FFF2-40B4-BE49-F238E27FC236}">
                <a16:creationId xmlns:a16="http://schemas.microsoft.com/office/drawing/2014/main" id="{AFBD7521-1803-6891-F9A7-911AFC694C96}"/>
              </a:ext>
            </a:extLst>
          </p:cNvPr>
          <p:cNvGrpSpPr/>
          <p:nvPr/>
        </p:nvGrpSpPr>
        <p:grpSpPr>
          <a:xfrm>
            <a:off x="3112439" y="312985"/>
            <a:ext cx="1683041" cy="1364021"/>
            <a:chOff x="4129347" y="306727"/>
            <a:chExt cx="1683041" cy="1364021"/>
          </a:xfrm>
        </p:grpSpPr>
        <p:grpSp>
          <p:nvGrpSpPr>
            <p:cNvPr id="35" name="Group 34">
              <a:extLst>
                <a:ext uri="{FF2B5EF4-FFF2-40B4-BE49-F238E27FC236}">
                  <a16:creationId xmlns:a16="http://schemas.microsoft.com/office/drawing/2014/main" id="{BD7692A1-3101-9A29-B633-681DEE18E342}"/>
                </a:ext>
              </a:extLst>
            </p:cNvPr>
            <p:cNvGrpSpPr/>
            <p:nvPr/>
          </p:nvGrpSpPr>
          <p:grpSpPr>
            <a:xfrm>
              <a:off x="4129347" y="631968"/>
              <a:ext cx="699201" cy="1038780"/>
              <a:chOff x="360557" y="792202"/>
              <a:chExt cx="1078776" cy="1430510"/>
            </a:xfrm>
          </p:grpSpPr>
          <p:grpSp>
            <p:nvGrpSpPr>
              <p:cNvPr id="36" name="Group 35">
                <a:extLst>
                  <a:ext uri="{FF2B5EF4-FFF2-40B4-BE49-F238E27FC236}">
                    <a16:creationId xmlns:a16="http://schemas.microsoft.com/office/drawing/2014/main" id="{F6EC7122-BBB2-FC15-AD42-31FCA4D6FA08}"/>
                  </a:ext>
                </a:extLst>
              </p:cNvPr>
              <p:cNvGrpSpPr/>
              <p:nvPr/>
            </p:nvGrpSpPr>
            <p:grpSpPr>
              <a:xfrm>
                <a:off x="360557" y="792202"/>
                <a:ext cx="1078776" cy="1401076"/>
                <a:chOff x="4890224" y="1189724"/>
                <a:chExt cx="2069220" cy="2743106"/>
              </a:xfrm>
            </p:grpSpPr>
            <p:sp>
              <p:nvSpPr>
                <p:cNvPr id="43" name="Freeform: Shape 42">
                  <a:extLst>
                    <a:ext uri="{FF2B5EF4-FFF2-40B4-BE49-F238E27FC236}">
                      <a16:creationId xmlns:a16="http://schemas.microsoft.com/office/drawing/2014/main" id="{418EFE53-3247-77B4-4B5A-4E229B2531FB}"/>
                    </a:ext>
                  </a:extLst>
                </p:cNvPr>
                <p:cNvSpPr/>
                <p:nvPr/>
              </p:nvSpPr>
              <p:spPr>
                <a:xfrm rot="7029926">
                  <a:off x="6264213" y="2090100"/>
                  <a:ext cx="326286" cy="1064177"/>
                </a:xfrm>
                <a:custGeom>
                  <a:avLst/>
                  <a:gdLst>
                    <a:gd name="connsiteX0" fmla="*/ 57336 w 326286"/>
                    <a:gd name="connsiteY0" fmla="*/ 0 h 1064177"/>
                    <a:gd name="connsiteX1" fmla="*/ 105150 w 326286"/>
                    <a:gd name="connsiteY1" fmla="*/ 0 h 1064177"/>
                    <a:gd name="connsiteX2" fmla="*/ 326286 w 326286"/>
                    <a:gd name="connsiteY2" fmla="*/ 686188 h 1064177"/>
                    <a:gd name="connsiteX3" fmla="*/ 93684 w 326286"/>
                    <a:gd name="connsiteY3" fmla="*/ 1064177 h 1064177"/>
                    <a:gd name="connsiteX4" fmla="*/ 57336 w 326286"/>
                    <a:gd name="connsiteY4" fmla="*/ 1064177 h 1064177"/>
                    <a:gd name="connsiteX5" fmla="*/ 0 w 326286"/>
                    <a:gd name="connsiteY5" fmla="*/ 1006841 h 1064177"/>
                    <a:gd name="connsiteX6" fmla="*/ 0 w 326286"/>
                    <a:gd name="connsiteY6" fmla="*/ 57336 h 1064177"/>
                    <a:gd name="connsiteX7" fmla="*/ 57336 w 326286"/>
                    <a:gd name="connsiteY7" fmla="*/ 0 h 106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286" h="1064177">
                      <a:moveTo>
                        <a:pt x="57336" y="0"/>
                      </a:moveTo>
                      <a:lnTo>
                        <a:pt x="105150" y="0"/>
                      </a:lnTo>
                      <a:lnTo>
                        <a:pt x="326286" y="686188"/>
                      </a:lnTo>
                      <a:lnTo>
                        <a:pt x="93684" y="1064177"/>
                      </a:lnTo>
                      <a:lnTo>
                        <a:pt x="57336" y="1064177"/>
                      </a:lnTo>
                      <a:cubicBezTo>
                        <a:pt x="25670" y="1064177"/>
                        <a:pt x="0" y="1038507"/>
                        <a:pt x="0" y="1006841"/>
                      </a:cubicBezTo>
                      <a:lnTo>
                        <a:pt x="0" y="57336"/>
                      </a:lnTo>
                      <a:cubicBezTo>
                        <a:pt x="0" y="25670"/>
                        <a:pt x="25670" y="0"/>
                        <a:pt x="57336" y="0"/>
                      </a:cubicBezTo>
                      <a:close/>
                    </a:path>
                  </a:pathLst>
                </a:custGeom>
                <a:solidFill>
                  <a:srgbClr val="BF9000"/>
                </a:solidFill>
                <a:ln w="19050"/>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6" name="Freeform: Shape 45">
                  <a:extLst>
                    <a:ext uri="{FF2B5EF4-FFF2-40B4-BE49-F238E27FC236}">
                      <a16:creationId xmlns:a16="http://schemas.microsoft.com/office/drawing/2014/main" id="{60CEAA9B-1828-0272-46CE-9041A0EFF555}"/>
                    </a:ext>
                  </a:extLst>
                </p:cNvPr>
                <p:cNvSpPr/>
                <p:nvPr/>
              </p:nvSpPr>
              <p:spPr>
                <a:xfrm rot="14320849">
                  <a:off x="5259170" y="1961181"/>
                  <a:ext cx="326286" cy="1064177"/>
                </a:xfrm>
                <a:custGeom>
                  <a:avLst/>
                  <a:gdLst>
                    <a:gd name="connsiteX0" fmla="*/ 57336 w 326286"/>
                    <a:gd name="connsiteY0" fmla="*/ 0 h 1064177"/>
                    <a:gd name="connsiteX1" fmla="*/ 105150 w 326286"/>
                    <a:gd name="connsiteY1" fmla="*/ 0 h 1064177"/>
                    <a:gd name="connsiteX2" fmla="*/ 326286 w 326286"/>
                    <a:gd name="connsiteY2" fmla="*/ 686188 h 1064177"/>
                    <a:gd name="connsiteX3" fmla="*/ 93684 w 326286"/>
                    <a:gd name="connsiteY3" fmla="*/ 1064177 h 1064177"/>
                    <a:gd name="connsiteX4" fmla="*/ 57336 w 326286"/>
                    <a:gd name="connsiteY4" fmla="*/ 1064177 h 1064177"/>
                    <a:gd name="connsiteX5" fmla="*/ 0 w 326286"/>
                    <a:gd name="connsiteY5" fmla="*/ 1006841 h 1064177"/>
                    <a:gd name="connsiteX6" fmla="*/ 0 w 326286"/>
                    <a:gd name="connsiteY6" fmla="*/ 57336 h 1064177"/>
                    <a:gd name="connsiteX7" fmla="*/ 57336 w 326286"/>
                    <a:gd name="connsiteY7" fmla="*/ 0 h 106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286" h="1064177">
                      <a:moveTo>
                        <a:pt x="57336" y="0"/>
                      </a:moveTo>
                      <a:lnTo>
                        <a:pt x="105150" y="0"/>
                      </a:lnTo>
                      <a:lnTo>
                        <a:pt x="326286" y="686188"/>
                      </a:lnTo>
                      <a:lnTo>
                        <a:pt x="93684" y="1064177"/>
                      </a:lnTo>
                      <a:lnTo>
                        <a:pt x="57336" y="1064177"/>
                      </a:lnTo>
                      <a:cubicBezTo>
                        <a:pt x="25670" y="1064177"/>
                        <a:pt x="0" y="1038507"/>
                        <a:pt x="0" y="1006841"/>
                      </a:cubicBezTo>
                      <a:lnTo>
                        <a:pt x="0" y="57336"/>
                      </a:lnTo>
                      <a:cubicBezTo>
                        <a:pt x="0" y="25670"/>
                        <a:pt x="25670" y="0"/>
                        <a:pt x="57336" y="0"/>
                      </a:cubicBezTo>
                      <a:close/>
                    </a:path>
                  </a:pathLst>
                </a:custGeom>
                <a:solidFill>
                  <a:srgbClr val="BF9000"/>
                </a:solidFill>
                <a:ln w="19050"/>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7" name="Freeform: Shape 46">
                  <a:extLst>
                    <a:ext uri="{FF2B5EF4-FFF2-40B4-BE49-F238E27FC236}">
                      <a16:creationId xmlns:a16="http://schemas.microsoft.com/office/drawing/2014/main" id="{65129683-5F5D-51CE-716B-640DBBE3A757}"/>
                    </a:ext>
                  </a:extLst>
                </p:cNvPr>
                <p:cNvSpPr/>
                <p:nvPr/>
              </p:nvSpPr>
              <p:spPr>
                <a:xfrm>
                  <a:off x="5932857" y="1189724"/>
                  <a:ext cx="326286" cy="1064177"/>
                </a:xfrm>
                <a:custGeom>
                  <a:avLst/>
                  <a:gdLst>
                    <a:gd name="connsiteX0" fmla="*/ 57336 w 326286"/>
                    <a:gd name="connsiteY0" fmla="*/ 0 h 1064177"/>
                    <a:gd name="connsiteX1" fmla="*/ 105150 w 326286"/>
                    <a:gd name="connsiteY1" fmla="*/ 0 h 1064177"/>
                    <a:gd name="connsiteX2" fmla="*/ 326286 w 326286"/>
                    <a:gd name="connsiteY2" fmla="*/ 686188 h 1064177"/>
                    <a:gd name="connsiteX3" fmla="*/ 93684 w 326286"/>
                    <a:gd name="connsiteY3" fmla="*/ 1064177 h 1064177"/>
                    <a:gd name="connsiteX4" fmla="*/ 57336 w 326286"/>
                    <a:gd name="connsiteY4" fmla="*/ 1064177 h 1064177"/>
                    <a:gd name="connsiteX5" fmla="*/ 0 w 326286"/>
                    <a:gd name="connsiteY5" fmla="*/ 1006841 h 1064177"/>
                    <a:gd name="connsiteX6" fmla="*/ 0 w 326286"/>
                    <a:gd name="connsiteY6" fmla="*/ 57336 h 1064177"/>
                    <a:gd name="connsiteX7" fmla="*/ 57336 w 326286"/>
                    <a:gd name="connsiteY7" fmla="*/ 0 h 106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286" h="1064177">
                      <a:moveTo>
                        <a:pt x="57336" y="0"/>
                      </a:moveTo>
                      <a:lnTo>
                        <a:pt x="105150" y="0"/>
                      </a:lnTo>
                      <a:lnTo>
                        <a:pt x="326286" y="686188"/>
                      </a:lnTo>
                      <a:lnTo>
                        <a:pt x="93684" y="1064177"/>
                      </a:lnTo>
                      <a:lnTo>
                        <a:pt x="57336" y="1064177"/>
                      </a:lnTo>
                      <a:cubicBezTo>
                        <a:pt x="25670" y="1064177"/>
                        <a:pt x="0" y="1038507"/>
                        <a:pt x="0" y="1006841"/>
                      </a:cubicBezTo>
                      <a:lnTo>
                        <a:pt x="0" y="57336"/>
                      </a:lnTo>
                      <a:cubicBezTo>
                        <a:pt x="0" y="25670"/>
                        <a:pt x="25670" y="0"/>
                        <a:pt x="57336" y="0"/>
                      </a:cubicBezTo>
                      <a:close/>
                    </a:path>
                  </a:pathLst>
                </a:custGeom>
                <a:solidFill>
                  <a:srgbClr val="BF9000"/>
                </a:solidFill>
                <a:ln w="19050"/>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8" name="Freeform: Shape 47">
                  <a:extLst>
                    <a:ext uri="{FF2B5EF4-FFF2-40B4-BE49-F238E27FC236}">
                      <a16:creationId xmlns:a16="http://schemas.microsoft.com/office/drawing/2014/main" id="{424B929D-F007-8272-8050-20EE838E1C9A}"/>
                    </a:ext>
                  </a:extLst>
                </p:cNvPr>
                <p:cNvSpPr/>
                <p:nvPr/>
              </p:nvSpPr>
              <p:spPr>
                <a:xfrm>
                  <a:off x="5850177" y="2379407"/>
                  <a:ext cx="245823" cy="1553423"/>
                </a:xfrm>
                <a:custGeom>
                  <a:avLst/>
                  <a:gdLst>
                    <a:gd name="connsiteX0" fmla="*/ 60252 w 245823"/>
                    <a:gd name="connsiteY0" fmla="*/ 0 h 1553423"/>
                    <a:gd name="connsiteX1" fmla="*/ 160749 w 245823"/>
                    <a:gd name="connsiteY1" fmla="*/ 0 h 1553423"/>
                    <a:gd name="connsiteX2" fmla="*/ 245823 w 245823"/>
                    <a:gd name="connsiteY2" fmla="*/ 1298213 h 1553423"/>
                    <a:gd name="connsiteX3" fmla="*/ 245823 w 245823"/>
                    <a:gd name="connsiteY3" fmla="*/ 1553423 h 1553423"/>
                    <a:gd name="connsiteX4" fmla="*/ 0 w 245823"/>
                    <a:gd name="connsiteY4" fmla="*/ 1553423 h 1553423"/>
                    <a:gd name="connsiteX5" fmla="*/ 0 w 245823"/>
                    <a:gd name="connsiteY5" fmla="*/ 1223550 h 155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823" h="1553423">
                      <a:moveTo>
                        <a:pt x="60252" y="0"/>
                      </a:moveTo>
                      <a:lnTo>
                        <a:pt x="160749" y="0"/>
                      </a:lnTo>
                      <a:lnTo>
                        <a:pt x="245823" y="1298213"/>
                      </a:lnTo>
                      <a:lnTo>
                        <a:pt x="245823" y="1553423"/>
                      </a:lnTo>
                      <a:lnTo>
                        <a:pt x="0" y="1553423"/>
                      </a:lnTo>
                      <a:lnTo>
                        <a:pt x="0" y="1223550"/>
                      </a:lnTo>
                      <a:close/>
                    </a:path>
                  </a:pathLst>
                </a:custGeom>
                <a:solidFill>
                  <a:srgbClr val="BF9000"/>
                </a:solidFill>
                <a:ln w="19050"/>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1" name="Oval 50">
                  <a:extLst>
                    <a:ext uri="{FF2B5EF4-FFF2-40B4-BE49-F238E27FC236}">
                      <a16:creationId xmlns:a16="http://schemas.microsoft.com/office/drawing/2014/main" id="{0C7352C2-5D8C-2450-4899-A1BC7ADDE736}"/>
                    </a:ext>
                  </a:extLst>
                </p:cNvPr>
                <p:cNvSpPr/>
                <p:nvPr/>
              </p:nvSpPr>
              <p:spPr>
                <a:xfrm>
                  <a:off x="5817671" y="2128396"/>
                  <a:ext cx="288000" cy="288000"/>
                </a:xfrm>
                <a:prstGeom prst="ellipse">
                  <a:avLst/>
                </a:prstGeom>
                <a:solidFill>
                  <a:srgbClr val="BF9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pic>
            <p:nvPicPr>
              <p:cNvPr id="37" name="Picture 36">
                <a:extLst>
                  <a:ext uri="{FF2B5EF4-FFF2-40B4-BE49-F238E27FC236}">
                    <a16:creationId xmlns:a16="http://schemas.microsoft.com/office/drawing/2014/main" id="{07C37A40-B67F-D5DC-8BC0-7EDCA7F5497B}"/>
                  </a:ext>
                </a:extLst>
              </p:cNvPr>
              <p:cNvPicPr>
                <a:picLocks noChangeAspect="1"/>
              </p:cNvPicPr>
              <p:nvPr/>
            </p:nvPicPr>
            <p:blipFill rotWithShape="1">
              <a:blip r:embed="rId2"/>
              <a:srcRect b="77786"/>
              <a:stretch/>
            </p:blipFill>
            <p:spPr>
              <a:xfrm>
                <a:off x="550373" y="2163843"/>
                <a:ext cx="749457" cy="58869"/>
              </a:xfrm>
              <a:prstGeom prst="rect">
                <a:avLst/>
              </a:prstGeom>
            </p:spPr>
          </p:pic>
        </p:grpSp>
        <p:grpSp>
          <p:nvGrpSpPr>
            <p:cNvPr id="62" name="Group 61">
              <a:extLst>
                <a:ext uri="{FF2B5EF4-FFF2-40B4-BE49-F238E27FC236}">
                  <a16:creationId xmlns:a16="http://schemas.microsoft.com/office/drawing/2014/main" id="{798D3CB6-0569-1F1C-77CA-F8A0D81A6C0E}"/>
                </a:ext>
              </a:extLst>
            </p:cNvPr>
            <p:cNvGrpSpPr/>
            <p:nvPr/>
          </p:nvGrpSpPr>
          <p:grpSpPr>
            <a:xfrm>
              <a:off x="4640029" y="306727"/>
              <a:ext cx="699201" cy="1038780"/>
              <a:chOff x="360557" y="792202"/>
              <a:chExt cx="1078776" cy="1430510"/>
            </a:xfrm>
          </p:grpSpPr>
          <p:grpSp>
            <p:nvGrpSpPr>
              <p:cNvPr id="1024" name="Group 1023">
                <a:extLst>
                  <a:ext uri="{FF2B5EF4-FFF2-40B4-BE49-F238E27FC236}">
                    <a16:creationId xmlns:a16="http://schemas.microsoft.com/office/drawing/2014/main" id="{455AD24B-766A-0B7B-D7A7-BA127F5E0A9C}"/>
                  </a:ext>
                </a:extLst>
              </p:cNvPr>
              <p:cNvGrpSpPr/>
              <p:nvPr/>
            </p:nvGrpSpPr>
            <p:grpSpPr>
              <a:xfrm>
                <a:off x="360557" y="792202"/>
                <a:ext cx="1078776" cy="1401076"/>
                <a:chOff x="4890224" y="1189724"/>
                <a:chExt cx="2069220" cy="2743106"/>
              </a:xfrm>
            </p:grpSpPr>
            <p:sp>
              <p:nvSpPr>
                <p:cNvPr id="1028" name="Freeform: Shape 1027">
                  <a:extLst>
                    <a:ext uri="{FF2B5EF4-FFF2-40B4-BE49-F238E27FC236}">
                      <a16:creationId xmlns:a16="http://schemas.microsoft.com/office/drawing/2014/main" id="{1AA11D64-8667-2A29-B4CB-52BE09BFC6F9}"/>
                    </a:ext>
                  </a:extLst>
                </p:cNvPr>
                <p:cNvSpPr/>
                <p:nvPr/>
              </p:nvSpPr>
              <p:spPr>
                <a:xfrm rot="7029926">
                  <a:off x="6264213" y="2090100"/>
                  <a:ext cx="326286" cy="1064177"/>
                </a:xfrm>
                <a:custGeom>
                  <a:avLst/>
                  <a:gdLst>
                    <a:gd name="connsiteX0" fmla="*/ 57336 w 326286"/>
                    <a:gd name="connsiteY0" fmla="*/ 0 h 1064177"/>
                    <a:gd name="connsiteX1" fmla="*/ 105150 w 326286"/>
                    <a:gd name="connsiteY1" fmla="*/ 0 h 1064177"/>
                    <a:gd name="connsiteX2" fmla="*/ 326286 w 326286"/>
                    <a:gd name="connsiteY2" fmla="*/ 686188 h 1064177"/>
                    <a:gd name="connsiteX3" fmla="*/ 93684 w 326286"/>
                    <a:gd name="connsiteY3" fmla="*/ 1064177 h 1064177"/>
                    <a:gd name="connsiteX4" fmla="*/ 57336 w 326286"/>
                    <a:gd name="connsiteY4" fmla="*/ 1064177 h 1064177"/>
                    <a:gd name="connsiteX5" fmla="*/ 0 w 326286"/>
                    <a:gd name="connsiteY5" fmla="*/ 1006841 h 1064177"/>
                    <a:gd name="connsiteX6" fmla="*/ 0 w 326286"/>
                    <a:gd name="connsiteY6" fmla="*/ 57336 h 1064177"/>
                    <a:gd name="connsiteX7" fmla="*/ 57336 w 326286"/>
                    <a:gd name="connsiteY7" fmla="*/ 0 h 106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286" h="1064177">
                      <a:moveTo>
                        <a:pt x="57336" y="0"/>
                      </a:moveTo>
                      <a:lnTo>
                        <a:pt x="105150" y="0"/>
                      </a:lnTo>
                      <a:lnTo>
                        <a:pt x="326286" y="686188"/>
                      </a:lnTo>
                      <a:lnTo>
                        <a:pt x="93684" y="1064177"/>
                      </a:lnTo>
                      <a:lnTo>
                        <a:pt x="57336" y="1064177"/>
                      </a:lnTo>
                      <a:cubicBezTo>
                        <a:pt x="25670" y="1064177"/>
                        <a:pt x="0" y="1038507"/>
                        <a:pt x="0" y="1006841"/>
                      </a:cubicBezTo>
                      <a:lnTo>
                        <a:pt x="0" y="57336"/>
                      </a:lnTo>
                      <a:cubicBezTo>
                        <a:pt x="0" y="25670"/>
                        <a:pt x="25670" y="0"/>
                        <a:pt x="57336" y="0"/>
                      </a:cubicBezTo>
                      <a:close/>
                    </a:path>
                  </a:pathLst>
                </a:custGeom>
                <a:solidFill>
                  <a:srgbClr val="BF9000"/>
                </a:solidFill>
                <a:ln w="19050"/>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31" name="Freeform: Shape 1030">
                  <a:extLst>
                    <a:ext uri="{FF2B5EF4-FFF2-40B4-BE49-F238E27FC236}">
                      <a16:creationId xmlns:a16="http://schemas.microsoft.com/office/drawing/2014/main" id="{E2616858-309B-F802-5F1B-17D0DA6A5CA9}"/>
                    </a:ext>
                  </a:extLst>
                </p:cNvPr>
                <p:cNvSpPr/>
                <p:nvPr/>
              </p:nvSpPr>
              <p:spPr>
                <a:xfrm rot="14320849">
                  <a:off x="5259170" y="1961181"/>
                  <a:ext cx="326286" cy="1064177"/>
                </a:xfrm>
                <a:custGeom>
                  <a:avLst/>
                  <a:gdLst>
                    <a:gd name="connsiteX0" fmla="*/ 57336 w 326286"/>
                    <a:gd name="connsiteY0" fmla="*/ 0 h 1064177"/>
                    <a:gd name="connsiteX1" fmla="*/ 105150 w 326286"/>
                    <a:gd name="connsiteY1" fmla="*/ 0 h 1064177"/>
                    <a:gd name="connsiteX2" fmla="*/ 326286 w 326286"/>
                    <a:gd name="connsiteY2" fmla="*/ 686188 h 1064177"/>
                    <a:gd name="connsiteX3" fmla="*/ 93684 w 326286"/>
                    <a:gd name="connsiteY3" fmla="*/ 1064177 h 1064177"/>
                    <a:gd name="connsiteX4" fmla="*/ 57336 w 326286"/>
                    <a:gd name="connsiteY4" fmla="*/ 1064177 h 1064177"/>
                    <a:gd name="connsiteX5" fmla="*/ 0 w 326286"/>
                    <a:gd name="connsiteY5" fmla="*/ 1006841 h 1064177"/>
                    <a:gd name="connsiteX6" fmla="*/ 0 w 326286"/>
                    <a:gd name="connsiteY6" fmla="*/ 57336 h 1064177"/>
                    <a:gd name="connsiteX7" fmla="*/ 57336 w 326286"/>
                    <a:gd name="connsiteY7" fmla="*/ 0 h 106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286" h="1064177">
                      <a:moveTo>
                        <a:pt x="57336" y="0"/>
                      </a:moveTo>
                      <a:lnTo>
                        <a:pt x="105150" y="0"/>
                      </a:lnTo>
                      <a:lnTo>
                        <a:pt x="326286" y="686188"/>
                      </a:lnTo>
                      <a:lnTo>
                        <a:pt x="93684" y="1064177"/>
                      </a:lnTo>
                      <a:lnTo>
                        <a:pt x="57336" y="1064177"/>
                      </a:lnTo>
                      <a:cubicBezTo>
                        <a:pt x="25670" y="1064177"/>
                        <a:pt x="0" y="1038507"/>
                        <a:pt x="0" y="1006841"/>
                      </a:cubicBezTo>
                      <a:lnTo>
                        <a:pt x="0" y="57336"/>
                      </a:lnTo>
                      <a:cubicBezTo>
                        <a:pt x="0" y="25670"/>
                        <a:pt x="25670" y="0"/>
                        <a:pt x="57336" y="0"/>
                      </a:cubicBezTo>
                      <a:close/>
                    </a:path>
                  </a:pathLst>
                </a:custGeom>
                <a:solidFill>
                  <a:srgbClr val="BF9000"/>
                </a:solidFill>
                <a:ln w="19050"/>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34" name="Freeform: Shape 1033">
                  <a:extLst>
                    <a:ext uri="{FF2B5EF4-FFF2-40B4-BE49-F238E27FC236}">
                      <a16:creationId xmlns:a16="http://schemas.microsoft.com/office/drawing/2014/main" id="{91CFAB40-431B-B738-8BD7-723CDAD261E4}"/>
                    </a:ext>
                  </a:extLst>
                </p:cNvPr>
                <p:cNvSpPr/>
                <p:nvPr/>
              </p:nvSpPr>
              <p:spPr>
                <a:xfrm>
                  <a:off x="5932857" y="1189724"/>
                  <a:ext cx="326286" cy="1064177"/>
                </a:xfrm>
                <a:custGeom>
                  <a:avLst/>
                  <a:gdLst>
                    <a:gd name="connsiteX0" fmla="*/ 57336 w 326286"/>
                    <a:gd name="connsiteY0" fmla="*/ 0 h 1064177"/>
                    <a:gd name="connsiteX1" fmla="*/ 105150 w 326286"/>
                    <a:gd name="connsiteY1" fmla="*/ 0 h 1064177"/>
                    <a:gd name="connsiteX2" fmla="*/ 326286 w 326286"/>
                    <a:gd name="connsiteY2" fmla="*/ 686188 h 1064177"/>
                    <a:gd name="connsiteX3" fmla="*/ 93684 w 326286"/>
                    <a:gd name="connsiteY3" fmla="*/ 1064177 h 1064177"/>
                    <a:gd name="connsiteX4" fmla="*/ 57336 w 326286"/>
                    <a:gd name="connsiteY4" fmla="*/ 1064177 h 1064177"/>
                    <a:gd name="connsiteX5" fmla="*/ 0 w 326286"/>
                    <a:gd name="connsiteY5" fmla="*/ 1006841 h 1064177"/>
                    <a:gd name="connsiteX6" fmla="*/ 0 w 326286"/>
                    <a:gd name="connsiteY6" fmla="*/ 57336 h 1064177"/>
                    <a:gd name="connsiteX7" fmla="*/ 57336 w 326286"/>
                    <a:gd name="connsiteY7" fmla="*/ 0 h 106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286" h="1064177">
                      <a:moveTo>
                        <a:pt x="57336" y="0"/>
                      </a:moveTo>
                      <a:lnTo>
                        <a:pt x="105150" y="0"/>
                      </a:lnTo>
                      <a:lnTo>
                        <a:pt x="326286" y="686188"/>
                      </a:lnTo>
                      <a:lnTo>
                        <a:pt x="93684" y="1064177"/>
                      </a:lnTo>
                      <a:lnTo>
                        <a:pt x="57336" y="1064177"/>
                      </a:lnTo>
                      <a:cubicBezTo>
                        <a:pt x="25670" y="1064177"/>
                        <a:pt x="0" y="1038507"/>
                        <a:pt x="0" y="1006841"/>
                      </a:cubicBezTo>
                      <a:lnTo>
                        <a:pt x="0" y="57336"/>
                      </a:lnTo>
                      <a:cubicBezTo>
                        <a:pt x="0" y="25670"/>
                        <a:pt x="25670" y="0"/>
                        <a:pt x="57336" y="0"/>
                      </a:cubicBezTo>
                      <a:close/>
                    </a:path>
                  </a:pathLst>
                </a:custGeom>
                <a:solidFill>
                  <a:srgbClr val="BF9000"/>
                </a:solidFill>
                <a:ln w="19050"/>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36" name="Freeform: Shape 1035">
                  <a:extLst>
                    <a:ext uri="{FF2B5EF4-FFF2-40B4-BE49-F238E27FC236}">
                      <a16:creationId xmlns:a16="http://schemas.microsoft.com/office/drawing/2014/main" id="{D7B65109-5BB7-F52A-771D-AD9EA518E077}"/>
                    </a:ext>
                  </a:extLst>
                </p:cNvPr>
                <p:cNvSpPr/>
                <p:nvPr/>
              </p:nvSpPr>
              <p:spPr>
                <a:xfrm>
                  <a:off x="5850177" y="2379407"/>
                  <a:ext cx="245823" cy="1553423"/>
                </a:xfrm>
                <a:custGeom>
                  <a:avLst/>
                  <a:gdLst>
                    <a:gd name="connsiteX0" fmla="*/ 60252 w 245823"/>
                    <a:gd name="connsiteY0" fmla="*/ 0 h 1553423"/>
                    <a:gd name="connsiteX1" fmla="*/ 160749 w 245823"/>
                    <a:gd name="connsiteY1" fmla="*/ 0 h 1553423"/>
                    <a:gd name="connsiteX2" fmla="*/ 245823 w 245823"/>
                    <a:gd name="connsiteY2" fmla="*/ 1298213 h 1553423"/>
                    <a:gd name="connsiteX3" fmla="*/ 245823 w 245823"/>
                    <a:gd name="connsiteY3" fmla="*/ 1553423 h 1553423"/>
                    <a:gd name="connsiteX4" fmla="*/ 0 w 245823"/>
                    <a:gd name="connsiteY4" fmla="*/ 1553423 h 1553423"/>
                    <a:gd name="connsiteX5" fmla="*/ 0 w 245823"/>
                    <a:gd name="connsiteY5" fmla="*/ 1223550 h 155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823" h="1553423">
                      <a:moveTo>
                        <a:pt x="60252" y="0"/>
                      </a:moveTo>
                      <a:lnTo>
                        <a:pt x="160749" y="0"/>
                      </a:lnTo>
                      <a:lnTo>
                        <a:pt x="245823" y="1298213"/>
                      </a:lnTo>
                      <a:lnTo>
                        <a:pt x="245823" y="1553423"/>
                      </a:lnTo>
                      <a:lnTo>
                        <a:pt x="0" y="1553423"/>
                      </a:lnTo>
                      <a:lnTo>
                        <a:pt x="0" y="1223550"/>
                      </a:lnTo>
                      <a:close/>
                    </a:path>
                  </a:pathLst>
                </a:custGeom>
                <a:solidFill>
                  <a:srgbClr val="BF9000"/>
                </a:solidFill>
                <a:ln w="19050"/>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39" name="Oval 1038">
                  <a:extLst>
                    <a:ext uri="{FF2B5EF4-FFF2-40B4-BE49-F238E27FC236}">
                      <a16:creationId xmlns:a16="http://schemas.microsoft.com/office/drawing/2014/main" id="{7E606AD5-299E-AF50-F7DE-48C6B16AC97C}"/>
                    </a:ext>
                  </a:extLst>
                </p:cNvPr>
                <p:cNvSpPr/>
                <p:nvPr/>
              </p:nvSpPr>
              <p:spPr>
                <a:xfrm>
                  <a:off x="5817671" y="2128396"/>
                  <a:ext cx="288000" cy="288000"/>
                </a:xfrm>
                <a:prstGeom prst="ellipse">
                  <a:avLst/>
                </a:prstGeom>
                <a:solidFill>
                  <a:srgbClr val="BF9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pic>
            <p:nvPicPr>
              <p:cNvPr id="1026" name="Picture 1025">
                <a:extLst>
                  <a:ext uri="{FF2B5EF4-FFF2-40B4-BE49-F238E27FC236}">
                    <a16:creationId xmlns:a16="http://schemas.microsoft.com/office/drawing/2014/main" id="{285DBBC4-979C-9BFC-550A-9B1C24034C40}"/>
                  </a:ext>
                </a:extLst>
              </p:cNvPr>
              <p:cNvPicPr>
                <a:picLocks noChangeAspect="1"/>
              </p:cNvPicPr>
              <p:nvPr/>
            </p:nvPicPr>
            <p:blipFill rotWithShape="1">
              <a:blip r:embed="rId2"/>
              <a:srcRect b="77786"/>
              <a:stretch/>
            </p:blipFill>
            <p:spPr>
              <a:xfrm>
                <a:off x="550373" y="2163843"/>
                <a:ext cx="749457" cy="58869"/>
              </a:xfrm>
              <a:prstGeom prst="rect">
                <a:avLst/>
              </a:prstGeom>
            </p:spPr>
          </p:pic>
        </p:grpSp>
        <p:grpSp>
          <p:nvGrpSpPr>
            <p:cNvPr id="1040" name="Group 1039">
              <a:extLst>
                <a:ext uri="{FF2B5EF4-FFF2-40B4-BE49-F238E27FC236}">
                  <a16:creationId xmlns:a16="http://schemas.microsoft.com/office/drawing/2014/main" id="{F41C1C9C-4A32-F7A0-7744-D4435FFCDCA3}"/>
                </a:ext>
              </a:extLst>
            </p:cNvPr>
            <p:cNvGrpSpPr/>
            <p:nvPr/>
          </p:nvGrpSpPr>
          <p:grpSpPr>
            <a:xfrm>
              <a:off x="5113187" y="621869"/>
              <a:ext cx="699201" cy="1038780"/>
              <a:chOff x="360557" y="792202"/>
              <a:chExt cx="1078776" cy="1430510"/>
            </a:xfrm>
          </p:grpSpPr>
          <p:grpSp>
            <p:nvGrpSpPr>
              <p:cNvPr id="1041" name="Group 1040">
                <a:extLst>
                  <a:ext uri="{FF2B5EF4-FFF2-40B4-BE49-F238E27FC236}">
                    <a16:creationId xmlns:a16="http://schemas.microsoft.com/office/drawing/2014/main" id="{E5BCC071-6755-EA47-59D9-265C1D4AD2BC}"/>
                  </a:ext>
                </a:extLst>
              </p:cNvPr>
              <p:cNvGrpSpPr/>
              <p:nvPr/>
            </p:nvGrpSpPr>
            <p:grpSpPr>
              <a:xfrm>
                <a:off x="360557" y="792202"/>
                <a:ext cx="1078776" cy="1401076"/>
                <a:chOff x="4890224" y="1189724"/>
                <a:chExt cx="2069220" cy="2743106"/>
              </a:xfrm>
            </p:grpSpPr>
            <p:sp>
              <p:nvSpPr>
                <p:cNvPr id="1043" name="Freeform: Shape 1042">
                  <a:extLst>
                    <a:ext uri="{FF2B5EF4-FFF2-40B4-BE49-F238E27FC236}">
                      <a16:creationId xmlns:a16="http://schemas.microsoft.com/office/drawing/2014/main" id="{EACED511-5B33-58E9-CBDF-22345AFC6167}"/>
                    </a:ext>
                  </a:extLst>
                </p:cNvPr>
                <p:cNvSpPr/>
                <p:nvPr/>
              </p:nvSpPr>
              <p:spPr>
                <a:xfrm rot="7029926">
                  <a:off x="6264213" y="2090100"/>
                  <a:ext cx="326286" cy="1064177"/>
                </a:xfrm>
                <a:custGeom>
                  <a:avLst/>
                  <a:gdLst>
                    <a:gd name="connsiteX0" fmla="*/ 57336 w 326286"/>
                    <a:gd name="connsiteY0" fmla="*/ 0 h 1064177"/>
                    <a:gd name="connsiteX1" fmla="*/ 105150 w 326286"/>
                    <a:gd name="connsiteY1" fmla="*/ 0 h 1064177"/>
                    <a:gd name="connsiteX2" fmla="*/ 326286 w 326286"/>
                    <a:gd name="connsiteY2" fmla="*/ 686188 h 1064177"/>
                    <a:gd name="connsiteX3" fmla="*/ 93684 w 326286"/>
                    <a:gd name="connsiteY3" fmla="*/ 1064177 h 1064177"/>
                    <a:gd name="connsiteX4" fmla="*/ 57336 w 326286"/>
                    <a:gd name="connsiteY4" fmla="*/ 1064177 h 1064177"/>
                    <a:gd name="connsiteX5" fmla="*/ 0 w 326286"/>
                    <a:gd name="connsiteY5" fmla="*/ 1006841 h 1064177"/>
                    <a:gd name="connsiteX6" fmla="*/ 0 w 326286"/>
                    <a:gd name="connsiteY6" fmla="*/ 57336 h 1064177"/>
                    <a:gd name="connsiteX7" fmla="*/ 57336 w 326286"/>
                    <a:gd name="connsiteY7" fmla="*/ 0 h 106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286" h="1064177">
                      <a:moveTo>
                        <a:pt x="57336" y="0"/>
                      </a:moveTo>
                      <a:lnTo>
                        <a:pt x="105150" y="0"/>
                      </a:lnTo>
                      <a:lnTo>
                        <a:pt x="326286" y="686188"/>
                      </a:lnTo>
                      <a:lnTo>
                        <a:pt x="93684" y="1064177"/>
                      </a:lnTo>
                      <a:lnTo>
                        <a:pt x="57336" y="1064177"/>
                      </a:lnTo>
                      <a:cubicBezTo>
                        <a:pt x="25670" y="1064177"/>
                        <a:pt x="0" y="1038507"/>
                        <a:pt x="0" y="1006841"/>
                      </a:cubicBezTo>
                      <a:lnTo>
                        <a:pt x="0" y="57336"/>
                      </a:lnTo>
                      <a:cubicBezTo>
                        <a:pt x="0" y="25670"/>
                        <a:pt x="25670" y="0"/>
                        <a:pt x="57336" y="0"/>
                      </a:cubicBezTo>
                      <a:close/>
                    </a:path>
                  </a:pathLst>
                </a:custGeom>
                <a:solidFill>
                  <a:srgbClr val="BF9000"/>
                </a:solidFill>
                <a:ln w="19050"/>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44" name="Freeform: Shape 1043">
                  <a:extLst>
                    <a:ext uri="{FF2B5EF4-FFF2-40B4-BE49-F238E27FC236}">
                      <a16:creationId xmlns:a16="http://schemas.microsoft.com/office/drawing/2014/main" id="{634395B6-1F09-9F96-EBD5-AFE514CEA47A}"/>
                    </a:ext>
                  </a:extLst>
                </p:cNvPr>
                <p:cNvSpPr/>
                <p:nvPr/>
              </p:nvSpPr>
              <p:spPr>
                <a:xfrm rot="14320849">
                  <a:off x="5259170" y="1961181"/>
                  <a:ext cx="326286" cy="1064177"/>
                </a:xfrm>
                <a:custGeom>
                  <a:avLst/>
                  <a:gdLst>
                    <a:gd name="connsiteX0" fmla="*/ 57336 w 326286"/>
                    <a:gd name="connsiteY0" fmla="*/ 0 h 1064177"/>
                    <a:gd name="connsiteX1" fmla="*/ 105150 w 326286"/>
                    <a:gd name="connsiteY1" fmla="*/ 0 h 1064177"/>
                    <a:gd name="connsiteX2" fmla="*/ 326286 w 326286"/>
                    <a:gd name="connsiteY2" fmla="*/ 686188 h 1064177"/>
                    <a:gd name="connsiteX3" fmla="*/ 93684 w 326286"/>
                    <a:gd name="connsiteY3" fmla="*/ 1064177 h 1064177"/>
                    <a:gd name="connsiteX4" fmla="*/ 57336 w 326286"/>
                    <a:gd name="connsiteY4" fmla="*/ 1064177 h 1064177"/>
                    <a:gd name="connsiteX5" fmla="*/ 0 w 326286"/>
                    <a:gd name="connsiteY5" fmla="*/ 1006841 h 1064177"/>
                    <a:gd name="connsiteX6" fmla="*/ 0 w 326286"/>
                    <a:gd name="connsiteY6" fmla="*/ 57336 h 1064177"/>
                    <a:gd name="connsiteX7" fmla="*/ 57336 w 326286"/>
                    <a:gd name="connsiteY7" fmla="*/ 0 h 106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286" h="1064177">
                      <a:moveTo>
                        <a:pt x="57336" y="0"/>
                      </a:moveTo>
                      <a:lnTo>
                        <a:pt x="105150" y="0"/>
                      </a:lnTo>
                      <a:lnTo>
                        <a:pt x="326286" y="686188"/>
                      </a:lnTo>
                      <a:lnTo>
                        <a:pt x="93684" y="1064177"/>
                      </a:lnTo>
                      <a:lnTo>
                        <a:pt x="57336" y="1064177"/>
                      </a:lnTo>
                      <a:cubicBezTo>
                        <a:pt x="25670" y="1064177"/>
                        <a:pt x="0" y="1038507"/>
                        <a:pt x="0" y="1006841"/>
                      </a:cubicBezTo>
                      <a:lnTo>
                        <a:pt x="0" y="57336"/>
                      </a:lnTo>
                      <a:cubicBezTo>
                        <a:pt x="0" y="25670"/>
                        <a:pt x="25670" y="0"/>
                        <a:pt x="57336" y="0"/>
                      </a:cubicBezTo>
                      <a:close/>
                    </a:path>
                  </a:pathLst>
                </a:custGeom>
                <a:solidFill>
                  <a:srgbClr val="BF9000"/>
                </a:solidFill>
                <a:ln w="19050"/>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45" name="Freeform: Shape 1044">
                  <a:extLst>
                    <a:ext uri="{FF2B5EF4-FFF2-40B4-BE49-F238E27FC236}">
                      <a16:creationId xmlns:a16="http://schemas.microsoft.com/office/drawing/2014/main" id="{E6555AA7-CCDD-D084-C241-85721D673206}"/>
                    </a:ext>
                  </a:extLst>
                </p:cNvPr>
                <p:cNvSpPr/>
                <p:nvPr/>
              </p:nvSpPr>
              <p:spPr>
                <a:xfrm>
                  <a:off x="5932857" y="1189724"/>
                  <a:ext cx="326286" cy="1064177"/>
                </a:xfrm>
                <a:custGeom>
                  <a:avLst/>
                  <a:gdLst>
                    <a:gd name="connsiteX0" fmla="*/ 57336 w 326286"/>
                    <a:gd name="connsiteY0" fmla="*/ 0 h 1064177"/>
                    <a:gd name="connsiteX1" fmla="*/ 105150 w 326286"/>
                    <a:gd name="connsiteY1" fmla="*/ 0 h 1064177"/>
                    <a:gd name="connsiteX2" fmla="*/ 326286 w 326286"/>
                    <a:gd name="connsiteY2" fmla="*/ 686188 h 1064177"/>
                    <a:gd name="connsiteX3" fmla="*/ 93684 w 326286"/>
                    <a:gd name="connsiteY3" fmla="*/ 1064177 h 1064177"/>
                    <a:gd name="connsiteX4" fmla="*/ 57336 w 326286"/>
                    <a:gd name="connsiteY4" fmla="*/ 1064177 h 1064177"/>
                    <a:gd name="connsiteX5" fmla="*/ 0 w 326286"/>
                    <a:gd name="connsiteY5" fmla="*/ 1006841 h 1064177"/>
                    <a:gd name="connsiteX6" fmla="*/ 0 w 326286"/>
                    <a:gd name="connsiteY6" fmla="*/ 57336 h 1064177"/>
                    <a:gd name="connsiteX7" fmla="*/ 57336 w 326286"/>
                    <a:gd name="connsiteY7" fmla="*/ 0 h 106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286" h="1064177">
                      <a:moveTo>
                        <a:pt x="57336" y="0"/>
                      </a:moveTo>
                      <a:lnTo>
                        <a:pt x="105150" y="0"/>
                      </a:lnTo>
                      <a:lnTo>
                        <a:pt x="326286" y="686188"/>
                      </a:lnTo>
                      <a:lnTo>
                        <a:pt x="93684" y="1064177"/>
                      </a:lnTo>
                      <a:lnTo>
                        <a:pt x="57336" y="1064177"/>
                      </a:lnTo>
                      <a:cubicBezTo>
                        <a:pt x="25670" y="1064177"/>
                        <a:pt x="0" y="1038507"/>
                        <a:pt x="0" y="1006841"/>
                      </a:cubicBezTo>
                      <a:lnTo>
                        <a:pt x="0" y="57336"/>
                      </a:lnTo>
                      <a:cubicBezTo>
                        <a:pt x="0" y="25670"/>
                        <a:pt x="25670" y="0"/>
                        <a:pt x="57336" y="0"/>
                      </a:cubicBezTo>
                      <a:close/>
                    </a:path>
                  </a:pathLst>
                </a:custGeom>
                <a:solidFill>
                  <a:srgbClr val="BF9000"/>
                </a:solidFill>
                <a:ln w="19050"/>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46" name="Freeform: Shape 1045">
                  <a:extLst>
                    <a:ext uri="{FF2B5EF4-FFF2-40B4-BE49-F238E27FC236}">
                      <a16:creationId xmlns:a16="http://schemas.microsoft.com/office/drawing/2014/main" id="{76DD7FF3-ABB9-B269-15ED-C7EBD380CA14}"/>
                    </a:ext>
                  </a:extLst>
                </p:cNvPr>
                <p:cNvSpPr/>
                <p:nvPr/>
              </p:nvSpPr>
              <p:spPr>
                <a:xfrm>
                  <a:off x="5850177" y="2379407"/>
                  <a:ext cx="245823" cy="1553423"/>
                </a:xfrm>
                <a:custGeom>
                  <a:avLst/>
                  <a:gdLst>
                    <a:gd name="connsiteX0" fmla="*/ 60252 w 245823"/>
                    <a:gd name="connsiteY0" fmla="*/ 0 h 1553423"/>
                    <a:gd name="connsiteX1" fmla="*/ 160749 w 245823"/>
                    <a:gd name="connsiteY1" fmla="*/ 0 h 1553423"/>
                    <a:gd name="connsiteX2" fmla="*/ 245823 w 245823"/>
                    <a:gd name="connsiteY2" fmla="*/ 1298213 h 1553423"/>
                    <a:gd name="connsiteX3" fmla="*/ 245823 w 245823"/>
                    <a:gd name="connsiteY3" fmla="*/ 1553423 h 1553423"/>
                    <a:gd name="connsiteX4" fmla="*/ 0 w 245823"/>
                    <a:gd name="connsiteY4" fmla="*/ 1553423 h 1553423"/>
                    <a:gd name="connsiteX5" fmla="*/ 0 w 245823"/>
                    <a:gd name="connsiteY5" fmla="*/ 1223550 h 155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823" h="1553423">
                      <a:moveTo>
                        <a:pt x="60252" y="0"/>
                      </a:moveTo>
                      <a:lnTo>
                        <a:pt x="160749" y="0"/>
                      </a:lnTo>
                      <a:lnTo>
                        <a:pt x="245823" y="1298213"/>
                      </a:lnTo>
                      <a:lnTo>
                        <a:pt x="245823" y="1553423"/>
                      </a:lnTo>
                      <a:lnTo>
                        <a:pt x="0" y="1553423"/>
                      </a:lnTo>
                      <a:lnTo>
                        <a:pt x="0" y="1223550"/>
                      </a:lnTo>
                      <a:close/>
                    </a:path>
                  </a:pathLst>
                </a:custGeom>
                <a:solidFill>
                  <a:srgbClr val="BF9000"/>
                </a:solidFill>
                <a:ln w="19050"/>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47" name="Oval 1046">
                  <a:extLst>
                    <a:ext uri="{FF2B5EF4-FFF2-40B4-BE49-F238E27FC236}">
                      <a16:creationId xmlns:a16="http://schemas.microsoft.com/office/drawing/2014/main" id="{135E5F66-182E-1B9B-561B-DE1D91C47D8A}"/>
                    </a:ext>
                  </a:extLst>
                </p:cNvPr>
                <p:cNvSpPr/>
                <p:nvPr/>
              </p:nvSpPr>
              <p:spPr>
                <a:xfrm>
                  <a:off x="5817671" y="2128396"/>
                  <a:ext cx="288000" cy="288000"/>
                </a:xfrm>
                <a:prstGeom prst="ellipse">
                  <a:avLst/>
                </a:prstGeom>
                <a:solidFill>
                  <a:srgbClr val="BF9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pic>
            <p:nvPicPr>
              <p:cNvPr id="1042" name="Picture 1041">
                <a:extLst>
                  <a:ext uri="{FF2B5EF4-FFF2-40B4-BE49-F238E27FC236}">
                    <a16:creationId xmlns:a16="http://schemas.microsoft.com/office/drawing/2014/main" id="{A991ACB2-1E10-A13C-0ABF-1C384355D48B}"/>
                  </a:ext>
                </a:extLst>
              </p:cNvPr>
              <p:cNvPicPr>
                <a:picLocks noChangeAspect="1"/>
              </p:cNvPicPr>
              <p:nvPr/>
            </p:nvPicPr>
            <p:blipFill rotWithShape="1">
              <a:blip r:embed="rId2"/>
              <a:srcRect b="77786"/>
              <a:stretch/>
            </p:blipFill>
            <p:spPr>
              <a:xfrm>
                <a:off x="550373" y="2163843"/>
                <a:ext cx="749457" cy="58869"/>
              </a:xfrm>
              <a:prstGeom prst="rect">
                <a:avLst/>
              </a:prstGeom>
            </p:spPr>
          </p:pic>
        </p:grpSp>
      </p:grpSp>
      <p:sp>
        <p:nvSpPr>
          <p:cNvPr id="1057" name="TextBox 1056">
            <a:extLst>
              <a:ext uri="{FF2B5EF4-FFF2-40B4-BE49-F238E27FC236}">
                <a16:creationId xmlns:a16="http://schemas.microsoft.com/office/drawing/2014/main" id="{24C3F514-C217-6B07-430F-24A97B3A2438}"/>
              </a:ext>
            </a:extLst>
          </p:cNvPr>
          <p:cNvSpPr txBox="1"/>
          <p:nvPr/>
        </p:nvSpPr>
        <p:spPr>
          <a:xfrm>
            <a:off x="6066641" y="1657835"/>
            <a:ext cx="212391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FLOW </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regional scale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model data</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1219" name="Group 1218">
            <a:extLst>
              <a:ext uri="{FF2B5EF4-FFF2-40B4-BE49-F238E27FC236}">
                <a16:creationId xmlns:a16="http://schemas.microsoft.com/office/drawing/2014/main" id="{3204A0A4-1AF6-760B-9123-2A7C1ADB74BF}"/>
              </a:ext>
            </a:extLst>
          </p:cNvPr>
          <p:cNvGrpSpPr/>
          <p:nvPr/>
        </p:nvGrpSpPr>
        <p:grpSpPr>
          <a:xfrm>
            <a:off x="6217497" y="45496"/>
            <a:ext cx="1822205" cy="1631726"/>
            <a:chOff x="6058508" y="173550"/>
            <a:chExt cx="1822205" cy="1631726"/>
          </a:xfrm>
        </p:grpSpPr>
        <p:pic>
          <p:nvPicPr>
            <p:cNvPr id="1074" name="Picture 1073">
              <a:extLst>
                <a:ext uri="{FF2B5EF4-FFF2-40B4-BE49-F238E27FC236}">
                  <a16:creationId xmlns:a16="http://schemas.microsoft.com/office/drawing/2014/main" id="{FD5B1BB5-B16B-E8C6-2447-7E0C9E2189F3}"/>
                </a:ext>
              </a:extLst>
            </p:cNvPr>
            <p:cNvPicPr>
              <a:picLocks noChangeAspect="1"/>
            </p:cNvPicPr>
            <p:nvPr/>
          </p:nvPicPr>
          <p:blipFill rotWithShape="1">
            <a:blip r:embed="rId3"/>
            <a:srcRect l="28598" t="12479" r="4452" b="19752"/>
            <a:stretch/>
          </p:blipFill>
          <p:spPr>
            <a:xfrm>
              <a:off x="6337460" y="454117"/>
              <a:ext cx="1431484" cy="1252549"/>
            </a:xfrm>
            <a:prstGeom prst="rect">
              <a:avLst/>
            </a:prstGeom>
          </p:spPr>
        </p:pic>
        <p:grpSp>
          <p:nvGrpSpPr>
            <p:cNvPr id="1076" name="Group 1075">
              <a:extLst>
                <a:ext uri="{FF2B5EF4-FFF2-40B4-BE49-F238E27FC236}">
                  <a16:creationId xmlns:a16="http://schemas.microsoft.com/office/drawing/2014/main" id="{67CA14D9-43E7-FE40-1C77-3244EA0F8B04}"/>
                </a:ext>
              </a:extLst>
            </p:cNvPr>
            <p:cNvGrpSpPr/>
            <p:nvPr/>
          </p:nvGrpSpPr>
          <p:grpSpPr>
            <a:xfrm>
              <a:off x="6058508" y="768039"/>
              <a:ext cx="728577" cy="568237"/>
              <a:chOff x="5985920" y="370367"/>
              <a:chExt cx="2453235" cy="1764042"/>
            </a:xfrm>
          </p:grpSpPr>
          <p:grpSp>
            <p:nvGrpSpPr>
              <p:cNvPr id="1058" name="Group 1057">
                <a:extLst>
                  <a:ext uri="{FF2B5EF4-FFF2-40B4-BE49-F238E27FC236}">
                    <a16:creationId xmlns:a16="http://schemas.microsoft.com/office/drawing/2014/main" id="{80EFD502-829A-7A13-CBD1-31D1D0A808AB}"/>
                  </a:ext>
                </a:extLst>
              </p:cNvPr>
              <p:cNvGrpSpPr/>
              <p:nvPr/>
            </p:nvGrpSpPr>
            <p:grpSpPr>
              <a:xfrm>
                <a:off x="6674596" y="370367"/>
                <a:ext cx="1078776" cy="1430510"/>
                <a:chOff x="360557" y="792202"/>
                <a:chExt cx="1078776" cy="1430510"/>
              </a:xfrm>
            </p:grpSpPr>
            <p:grpSp>
              <p:nvGrpSpPr>
                <p:cNvPr id="1059" name="Group 1058">
                  <a:extLst>
                    <a:ext uri="{FF2B5EF4-FFF2-40B4-BE49-F238E27FC236}">
                      <a16:creationId xmlns:a16="http://schemas.microsoft.com/office/drawing/2014/main" id="{0B697D6C-5B43-043D-03DD-4FE3BAA3CA0D}"/>
                    </a:ext>
                  </a:extLst>
                </p:cNvPr>
                <p:cNvGrpSpPr/>
                <p:nvPr/>
              </p:nvGrpSpPr>
              <p:grpSpPr>
                <a:xfrm>
                  <a:off x="360557" y="792202"/>
                  <a:ext cx="1078776" cy="1401076"/>
                  <a:chOff x="4890224" y="1189724"/>
                  <a:chExt cx="2069220" cy="2743106"/>
                </a:xfrm>
              </p:grpSpPr>
              <p:sp>
                <p:nvSpPr>
                  <p:cNvPr id="1061" name="Freeform: Shape 1060">
                    <a:extLst>
                      <a:ext uri="{FF2B5EF4-FFF2-40B4-BE49-F238E27FC236}">
                        <a16:creationId xmlns:a16="http://schemas.microsoft.com/office/drawing/2014/main" id="{1F541337-38BC-C4F0-A60F-E620B6038A8D}"/>
                      </a:ext>
                    </a:extLst>
                  </p:cNvPr>
                  <p:cNvSpPr/>
                  <p:nvPr/>
                </p:nvSpPr>
                <p:spPr>
                  <a:xfrm rot="7029926">
                    <a:off x="6264213" y="2090100"/>
                    <a:ext cx="326286" cy="1064177"/>
                  </a:xfrm>
                  <a:custGeom>
                    <a:avLst/>
                    <a:gdLst>
                      <a:gd name="connsiteX0" fmla="*/ 57336 w 326286"/>
                      <a:gd name="connsiteY0" fmla="*/ 0 h 1064177"/>
                      <a:gd name="connsiteX1" fmla="*/ 105150 w 326286"/>
                      <a:gd name="connsiteY1" fmla="*/ 0 h 1064177"/>
                      <a:gd name="connsiteX2" fmla="*/ 326286 w 326286"/>
                      <a:gd name="connsiteY2" fmla="*/ 686188 h 1064177"/>
                      <a:gd name="connsiteX3" fmla="*/ 93684 w 326286"/>
                      <a:gd name="connsiteY3" fmla="*/ 1064177 h 1064177"/>
                      <a:gd name="connsiteX4" fmla="*/ 57336 w 326286"/>
                      <a:gd name="connsiteY4" fmla="*/ 1064177 h 1064177"/>
                      <a:gd name="connsiteX5" fmla="*/ 0 w 326286"/>
                      <a:gd name="connsiteY5" fmla="*/ 1006841 h 1064177"/>
                      <a:gd name="connsiteX6" fmla="*/ 0 w 326286"/>
                      <a:gd name="connsiteY6" fmla="*/ 57336 h 1064177"/>
                      <a:gd name="connsiteX7" fmla="*/ 57336 w 326286"/>
                      <a:gd name="connsiteY7" fmla="*/ 0 h 106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286" h="1064177">
                        <a:moveTo>
                          <a:pt x="57336" y="0"/>
                        </a:moveTo>
                        <a:lnTo>
                          <a:pt x="105150" y="0"/>
                        </a:lnTo>
                        <a:lnTo>
                          <a:pt x="326286" y="686188"/>
                        </a:lnTo>
                        <a:lnTo>
                          <a:pt x="93684" y="1064177"/>
                        </a:lnTo>
                        <a:lnTo>
                          <a:pt x="57336" y="1064177"/>
                        </a:lnTo>
                        <a:cubicBezTo>
                          <a:pt x="25670" y="1064177"/>
                          <a:pt x="0" y="1038507"/>
                          <a:pt x="0" y="1006841"/>
                        </a:cubicBezTo>
                        <a:lnTo>
                          <a:pt x="0" y="57336"/>
                        </a:lnTo>
                        <a:cubicBezTo>
                          <a:pt x="0" y="25670"/>
                          <a:pt x="25670" y="0"/>
                          <a:pt x="57336" y="0"/>
                        </a:cubicBezTo>
                        <a:close/>
                      </a:path>
                    </a:pathLst>
                  </a:custGeom>
                  <a:solidFill>
                    <a:srgbClr val="BF9000"/>
                  </a:solidFill>
                  <a:ln w="19050"/>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62" name="Freeform: Shape 1061">
                    <a:extLst>
                      <a:ext uri="{FF2B5EF4-FFF2-40B4-BE49-F238E27FC236}">
                        <a16:creationId xmlns:a16="http://schemas.microsoft.com/office/drawing/2014/main" id="{9A9720A4-B3B1-0B3F-6CDB-794FD747FF18}"/>
                      </a:ext>
                    </a:extLst>
                  </p:cNvPr>
                  <p:cNvSpPr/>
                  <p:nvPr/>
                </p:nvSpPr>
                <p:spPr>
                  <a:xfrm rot="14320849">
                    <a:off x="5259170" y="1961181"/>
                    <a:ext cx="326286" cy="1064177"/>
                  </a:xfrm>
                  <a:custGeom>
                    <a:avLst/>
                    <a:gdLst>
                      <a:gd name="connsiteX0" fmla="*/ 57336 w 326286"/>
                      <a:gd name="connsiteY0" fmla="*/ 0 h 1064177"/>
                      <a:gd name="connsiteX1" fmla="*/ 105150 w 326286"/>
                      <a:gd name="connsiteY1" fmla="*/ 0 h 1064177"/>
                      <a:gd name="connsiteX2" fmla="*/ 326286 w 326286"/>
                      <a:gd name="connsiteY2" fmla="*/ 686188 h 1064177"/>
                      <a:gd name="connsiteX3" fmla="*/ 93684 w 326286"/>
                      <a:gd name="connsiteY3" fmla="*/ 1064177 h 1064177"/>
                      <a:gd name="connsiteX4" fmla="*/ 57336 w 326286"/>
                      <a:gd name="connsiteY4" fmla="*/ 1064177 h 1064177"/>
                      <a:gd name="connsiteX5" fmla="*/ 0 w 326286"/>
                      <a:gd name="connsiteY5" fmla="*/ 1006841 h 1064177"/>
                      <a:gd name="connsiteX6" fmla="*/ 0 w 326286"/>
                      <a:gd name="connsiteY6" fmla="*/ 57336 h 1064177"/>
                      <a:gd name="connsiteX7" fmla="*/ 57336 w 326286"/>
                      <a:gd name="connsiteY7" fmla="*/ 0 h 106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286" h="1064177">
                        <a:moveTo>
                          <a:pt x="57336" y="0"/>
                        </a:moveTo>
                        <a:lnTo>
                          <a:pt x="105150" y="0"/>
                        </a:lnTo>
                        <a:lnTo>
                          <a:pt x="326286" y="686188"/>
                        </a:lnTo>
                        <a:lnTo>
                          <a:pt x="93684" y="1064177"/>
                        </a:lnTo>
                        <a:lnTo>
                          <a:pt x="57336" y="1064177"/>
                        </a:lnTo>
                        <a:cubicBezTo>
                          <a:pt x="25670" y="1064177"/>
                          <a:pt x="0" y="1038507"/>
                          <a:pt x="0" y="1006841"/>
                        </a:cubicBezTo>
                        <a:lnTo>
                          <a:pt x="0" y="57336"/>
                        </a:lnTo>
                        <a:cubicBezTo>
                          <a:pt x="0" y="25670"/>
                          <a:pt x="25670" y="0"/>
                          <a:pt x="57336" y="0"/>
                        </a:cubicBezTo>
                        <a:close/>
                      </a:path>
                    </a:pathLst>
                  </a:custGeom>
                  <a:solidFill>
                    <a:srgbClr val="BF9000"/>
                  </a:solidFill>
                  <a:ln w="19050"/>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63" name="Freeform: Shape 1062">
                    <a:extLst>
                      <a:ext uri="{FF2B5EF4-FFF2-40B4-BE49-F238E27FC236}">
                        <a16:creationId xmlns:a16="http://schemas.microsoft.com/office/drawing/2014/main" id="{89F871A5-3CAC-8817-538D-50AD04822DD9}"/>
                      </a:ext>
                    </a:extLst>
                  </p:cNvPr>
                  <p:cNvSpPr/>
                  <p:nvPr/>
                </p:nvSpPr>
                <p:spPr>
                  <a:xfrm>
                    <a:off x="5932857" y="1189724"/>
                    <a:ext cx="326286" cy="1064177"/>
                  </a:xfrm>
                  <a:custGeom>
                    <a:avLst/>
                    <a:gdLst>
                      <a:gd name="connsiteX0" fmla="*/ 57336 w 326286"/>
                      <a:gd name="connsiteY0" fmla="*/ 0 h 1064177"/>
                      <a:gd name="connsiteX1" fmla="*/ 105150 w 326286"/>
                      <a:gd name="connsiteY1" fmla="*/ 0 h 1064177"/>
                      <a:gd name="connsiteX2" fmla="*/ 326286 w 326286"/>
                      <a:gd name="connsiteY2" fmla="*/ 686188 h 1064177"/>
                      <a:gd name="connsiteX3" fmla="*/ 93684 w 326286"/>
                      <a:gd name="connsiteY3" fmla="*/ 1064177 h 1064177"/>
                      <a:gd name="connsiteX4" fmla="*/ 57336 w 326286"/>
                      <a:gd name="connsiteY4" fmla="*/ 1064177 h 1064177"/>
                      <a:gd name="connsiteX5" fmla="*/ 0 w 326286"/>
                      <a:gd name="connsiteY5" fmla="*/ 1006841 h 1064177"/>
                      <a:gd name="connsiteX6" fmla="*/ 0 w 326286"/>
                      <a:gd name="connsiteY6" fmla="*/ 57336 h 1064177"/>
                      <a:gd name="connsiteX7" fmla="*/ 57336 w 326286"/>
                      <a:gd name="connsiteY7" fmla="*/ 0 h 106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286" h="1064177">
                        <a:moveTo>
                          <a:pt x="57336" y="0"/>
                        </a:moveTo>
                        <a:lnTo>
                          <a:pt x="105150" y="0"/>
                        </a:lnTo>
                        <a:lnTo>
                          <a:pt x="326286" y="686188"/>
                        </a:lnTo>
                        <a:lnTo>
                          <a:pt x="93684" y="1064177"/>
                        </a:lnTo>
                        <a:lnTo>
                          <a:pt x="57336" y="1064177"/>
                        </a:lnTo>
                        <a:cubicBezTo>
                          <a:pt x="25670" y="1064177"/>
                          <a:pt x="0" y="1038507"/>
                          <a:pt x="0" y="1006841"/>
                        </a:cubicBezTo>
                        <a:lnTo>
                          <a:pt x="0" y="57336"/>
                        </a:lnTo>
                        <a:cubicBezTo>
                          <a:pt x="0" y="25670"/>
                          <a:pt x="25670" y="0"/>
                          <a:pt x="57336" y="0"/>
                        </a:cubicBezTo>
                        <a:close/>
                      </a:path>
                    </a:pathLst>
                  </a:custGeom>
                  <a:solidFill>
                    <a:srgbClr val="BF9000"/>
                  </a:solidFill>
                  <a:ln w="19050"/>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64" name="Freeform: Shape 1063">
                    <a:extLst>
                      <a:ext uri="{FF2B5EF4-FFF2-40B4-BE49-F238E27FC236}">
                        <a16:creationId xmlns:a16="http://schemas.microsoft.com/office/drawing/2014/main" id="{3BD35B0D-210E-3DD9-61AF-94BB900253F6}"/>
                      </a:ext>
                    </a:extLst>
                  </p:cNvPr>
                  <p:cNvSpPr/>
                  <p:nvPr/>
                </p:nvSpPr>
                <p:spPr>
                  <a:xfrm>
                    <a:off x="5850177" y="2379407"/>
                    <a:ext cx="245823" cy="1553423"/>
                  </a:xfrm>
                  <a:custGeom>
                    <a:avLst/>
                    <a:gdLst>
                      <a:gd name="connsiteX0" fmla="*/ 60252 w 245823"/>
                      <a:gd name="connsiteY0" fmla="*/ 0 h 1553423"/>
                      <a:gd name="connsiteX1" fmla="*/ 160749 w 245823"/>
                      <a:gd name="connsiteY1" fmla="*/ 0 h 1553423"/>
                      <a:gd name="connsiteX2" fmla="*/ 245823 w 245823"/>
                      <a:gd name="connsiteY2" fmla="*/ 1298213 h 1553423"/>
                      <a:gd name="connsiteX3" fmla="*/ 245823 w 245823"/>
                      <a:gd name="connsiteY3" fmla="*/ 1553423 h 1553423"/>
                      <a:gd name="connsiteX4" fmla="*/ 0 w 245823"/>
                      <a:gd name="connsiteY4" fmla="*/ 1553423 h 1553423"/>
                      <a:gd name="connsiteX5" fmla="*/ 0 w 245823"/>
                      <a:gd name="connsiteY5" fmla="*/ 1223550 h 155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823" h="1553423">
                        <a:moveTo>
                          <a:pt x="60252" y="0"/>
                        </a:moveTo>
                        <a:lnTo>
                          <a:pt x="160749" y="0"/>
                        </a:lnTo>
                        <a:lnTo>
                          <a:pt x="245823" y="1298213"/>
                        </a:lnTo>
                        <a:lnTo>
                          <a:pt x="245823" y="1553423"/>
                        </a:lnTo>
                        <a:lnTo>
                          <a:pt x="0" y="1553423"/>
                        </a:lnTo>
                        <a:lnTo>
                          <a:pt x="0" y="1223550"/>
                        </a:lnTo>
                        <a:close/>
                      </a:path>
                    </a:pathLst>
                  </a:custGeom>
                  <a:solidFill>
                    <a:srgbClr val="BF9000"/>
                  </a:solidFill>
                  <a:ln w="19050"/>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65" name="Oval 1064">
                    <a:extLst>
                      <a:ext uri="{FF2B5EF4-FFF2-40B4-BE49-F238E27FC236}">
                        <a16:creationId xmlns:a16="http://schemas.microsoft.com/office/drawing/2014/main" id="{A44011BE-949C-7DF7-C56B-2FFD15DFC944}"/>
                      </a:ext>
                    </a:extLst>
                  </p:cNvPr>
                  <p:cNvSpPr/>
                  <p:nvPr/>
                </p:nvSpPr>
                <p:spPr>
                  <a:xfrm>
                    <a:off x="5817671" y="2128396"/>
                    <a:ext cx="288000" cy="288000"/>
                  </a:xfrm>
                  <a:prstGeom prst="ellipse">
                    <a:avLst/>
                  </a:prstGeom>
                  <a:solidFill>
                    <a:srgbClr val="BF9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pic>
              <p:nvPicPr>
                <p:cNvPr id="1060" name="Picture 1059">
                  <a:extLst>
                    <a:ext uri="{FF2B5EF4-FFF2-40B4-BE49-F238E27FC236}">
                      <a16:creationId xmlns:a16="http://schemas.microsoft.com/office/drawing/2014/main" id="{EDC6677D-38E5-AF99-3349-FAD467C4A1E8}"/>
                    </a:ext>
                  </a:extLst>
                </p:cNvPr>
                <p:cNvPicPr>
                  <a:picLocks noChangeAspect="1"/>
                </p:cNvPicPr>
                <p:nvPr/>
              </p:nvPicPr>
              <p:blipFill rotWithShape="1">
                <a:blip r:embed="rId2"/>
                <a:srcRect b="77786"/>
                <a:stretch/>
              </p:blipFill>
              <p:spPr>
                <a:xfrm>
                  <a:off x="550373" y="2163843"/>
                  <a:ext cx="749457" cy="58869"/>
                </a:xfrm>
                <a:prstGeom prst="rect">
                  <a:avLst/>
                </a:prstGeom>
              </p:spPr>
            </p:pic>
          </p:grpSp>
          <p:grpSp>
            <p:nvGrpSpPr>
              <p:cNvPr id="1075" name="Group 1074">
                <a:extLst>
                  <a:ext uri="{FF2B5EF4-FFF2-40B4-BE49-F238E27FC236}">
                    <a16:creationId xmlns:a16="http://schemas.microsoft.com/office/drawing/2014/main" id="{5A57E68E-2938-F323-0854-02B72C12DBBC}"/>
                  </a:ext>
                </a:extLst>
              </p:cNvPr>
              <p:cNvGrpSpPr/>
              <p:nvPr/>
            </p:nvGrpSpPr>
            <p:grpSpPr>
              <a:xfrm>
                <a:off x="5985920" y="703229"/>
                <a:ext cx="2453235" cy="1431180"/>
                <a:chOff x="5985920" y="703229"/>
                <a:chExt cx="2453235" cy="1431180"/>
              </a:xfrm>
            </p:grpSpPr>
            <p:grpSp>
              <p:nvGrpSpPr>
                <p:cNvPr id="1048" name="Group 1047">
                  <a:extLst>
                    <a:ext uri="{FF2B5EF4-FFF2-40B4-BE49-F238E27FC236}">
                      <a16:creationId xmlns:a16="http://schemas.microsoft.com/office/drawing/2014/main" id="{97C6F323-09D2-9676-084C-D20E97377086}"/>
                    </a:ext>
                  </a:extLst>
                </p:cNvPr>
                <p:cNvGrpSpPr/>
                <p:nvPr/>
              </p:nvGrpSpPr>
              <p:grpSpPr>
                <a:xfrm>
                  <a:off x="5985920" y="703899"/>
                  <a:ext cx="1078776" cy="1430510"/>
                  <a:chOff x="360557" y="792202"/>
                  <a:chExt cx="1078776" cy="1430510"/>
                </a:xfrm>
              </p:grpSpPr>
              <p:grpSp>
                <p:nvGrpSpPr>
                  <p:cNvPr id="1049" name="Group 1048">
                    <a:extLst>
                      <a:ext uri="{FF2B5EF4-FFF2-40B4-BE49-F238E27FC236}">
                        <a16:creationId xmlns:a16="http://schemas.microsoft.com/office/drawing/2014/main" id="{F049F37B-B8C2-A382-C8D9-9F7787020622}"/>
                      </a:ext>
                    </a:extLst>
                  </p:cNvPr>
                  <p:cNvGrpSpPr/>
                  <p:nvPr/>
                </p:nvGrpSpPr>
                <p:grpSpPr>
                  <a:xfrm>
                    <a:off x="360557" y="792202"/>
                    <a:ext cx="1078776" cy="1401076"/>
                    <a:chOff x="4890224" y="1189724"/>
                    <a:chExt cx="2069220" cy="2743106"/>
                  </a:xfrm>
                </p:grpSpPr>
                <p:sp>
                  <p:nvSpPr>
                    <p:cNvPr id="1051" name="Freeform: Shape 1050">
                      <a:extLst>
                        <a:ext uri="{FF2B5EF4-FFF2-40B4-BE49-F238E27FC236}">
                          <a16:creationId xmlns:a16="http://schemas.microsoft.com/office/drawing/2014/main" id="{B2BDF5AD-B4A2-DE6C-BC06-8D680E644B89}"/>
                        </a:ext>
                      </a:extLst>
                    </p:cNvPr>
                    <p:cNvSpPr/>
                    <p:nvPr/>
                  </p:nvSpPr>
                  <p:spPr>
                    <a:xfrm rot="7029926">
                      <a:off x="6264213" y="2090100"/>
                      <a:ext cx="326286" cy="1064177"/>
                    </a:xfrm>
                    <a:custGeom>
                      <a:avLst/>
                      <a:gdLst>
                        <a:gd name="connsiteX0" fmla="*/ 57336 w 326286"/>
                        <a:gd name="connsiteY0" fmla="*/ 0 h 1064177"/>
                        <a:gd name="connsiteX1" fmla="*/ 105150 w 326286"/>
                        <a:gd name="connsiteY1" fmla="*/ 0 h 1064177"/>
                        <a:gd name="connsiteX2" fmla="*/ 326286 w 326286"/>
                        <a:gd name="connsiteY2" fmla="*/ 686188 h 1064177"/>
                        <a:gd name="connsiteX3" fmla="*/ 93684 w 326286"/>
                        <a:gd name="connsiteY3" fmla="*/ 1064177 h 1064177"/>
                        <a:gd name="connsiteX4" fmla="*/ 57336 w 326286"/>
                        <a:gd name="connsiteY4" fmla="*/ 1064177 h 1064177"/>
                        <a:gd name="connsiteX5" fmla="*/ 0 w 326286"/>
                        <a:gd name="connsiteY5" fmla="*/ 1006841 h 1064177"/>
                        <a:gd name="connsiteX6" fmla="*/ 0 w 326286"/>
                        <a:gd name="connsiteY6" fmla="*/ 57336 h 1064177"/>
                        <a:gd name="connsiteX7" fmla="*/ 57336 w 326286"/>
                        <a:gd name="connsiteY7" fmla="*/ 0 h 106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286" h="1064177">
                          <a:moveTo>
                            <a:pt x="57336" y="0"/>
                          </a:moveTo>
                          <a:lnTo>
                            <a:pt x="105150" y="0"/>
                          </a:lnTo>
                          <a:lnTo>
                            <a:pt x="326286" y="686188"/>
                          </a:lnTo>
                          <a:lnTo>
                            <a:pt x="93684" y="1064177"/>
                          </a:lnTo>
                          <a:lnTo>
                            <a:pt x="57336" y="1064177"/>
                          </a:lnTo>
                          <a:cubicBezTo>
                            <a:pt x="25670" y="1064177"/>
                            <a:pt x="0" y="1038507"/>
                            <a:pt x="0" y="1006841"/>
                          </a:cubicBezTo>
                          <a:lnTo>
                            <a:pt x="0" y="57336"/>
                          </a:lnTo>
                          <a:cubicBezTo>
                            <a:pt x="0" y="25670"/>
                            <a:pt x="25670" y="0"/>
                            <a:pt x="57336" y="0"/>
                          </a:cubicBezTo>
                          <a:close/>
                        </a:path>
                      </a:pathLst>
                    </a:custGeom>
                    <a:solidFill>
                      <a:srgbClr val="BF9000"/>
                    </a:solidFill>
                    <a:ln w="19050"/>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52" name="Freeform: Shape 1051">
                      <a:extLst>
                        <a:ext uri="{FF2B5EF4-FFF2-40B4-BE49-F238E27FC236}">
                          <a16:creationId xmlns:a16="http://schemas.microsoft.com/office/drawing/2014/main" id="{A0B715DE-2629-A5CA-A93E-AAF3F412EEC2}"/>
                        </a:ext>
                      </a:extLst>
                    </p:cNvPr>
                    <p:cNvSpPr/>
                    <p:nvPr/>
                  </p:nvSpPr>
                  <p:spPr>
                    <a:xfrm rot="14320849">
                      <a:off x="5259170" y="1961181"/>
                      <a:ext cx="326286" cy="1064177"/>
                    </a:xfrm>
                    <a:custGeom>
                      <a:avLst/>
                      <a:gdLst>
                        <a:gd name="connsiteX0" fmla="*/ 57336 w 326286"/>
                        <a:gd name="connsiteY0" fmla="*/ 0 h 1064177"/>
                        <a:gd name="connsiteX1" fmla="*/ 105150 w 326286"/>
                        <a:gd name="connsiteY1" fmla="*/ 0 h 1064177"/>
                        <a:gd name="connsiteX2" fmla="*/ 326286 w 326286"/>
                        <a:gd name="connsiteY2" fmla="*/ 686188 h 1064177"/>
                        <a:gd name="connsiteX3" fmla="*/ 93684 w 326286"/>
                        <a:gd name="connsiteY3" fmla="*/ 1064177 h 1064177"/>
                        <a:gd name="connsiteX4" fmla="*/ 57336 w 326286"/>
                        <a:gd name="connsiteY4" fmla="*/ 1064177 h 1064177"/>
                        <a:gd name="connsiteX5" fmla="*/ 0 w 326286"/>
                        <a:gd name="connsiteY5" fmla="*/ 1006841 h 1064177"/>
                        <a:gd name="connsiteX6" fmla="*/ 0 w 326286"/>
                        <a:gd name="connsiteY6" fmla="*/ 57336 h 1064177"/>
                        <a:gd name="connsiteX7" fmla="*/ 57336 w 326286"/>
                        <a:gd name="connsiteY7" fmla="*/ 0 h 106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286" h="1064177">
                          <a:moveTo>
                            <a:pt x="57336" y="0"/>
                          </a:moveTo>
                          <a:lnTo>
                            <a:pt x="105150" y="0"/>
                          </a:lnTo>
                          <a:lnTo>
                            <a:pt x="326286" y="686188"/>
                          </a:lnTo>
                          <a:lnTo>
                            <a:pt x="93684" y="1064177"/>
                          </a:lnTo>
                          <a:lnTo>
                            <a:pt x="57336" y="1064177"/>
                          </a:lnTo>
                          <a:cubicBezTo>
                            <a:pt x="25670" y="1064177"/>
                            <a:pt x="0" y="1038507"/>
                            <a:pt x="0" y="1006841"/>
                          </a:cubicBezTo>
                          <a:lnTo>
                            <a:pt x="0" y="57336"/>
                          </a:lnTo>
                          <a:cubicBezTo>
                            <a:pt x="0" y="25670"/>
                            <a:pt x="25670" y="0"/>
                            <a:pt x="57336" y="0"/>
                          </a:cubicBezTo>
                          <a:close/>
                        </a:path>
                      </a:pathLst>
                    </a:custGeom>
                    <a:solidFill>
                      <a:srgbClr val="BF9000"/>
                    </a:solidFill>
                    <a:ln w="19050"/>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54" name="Freeform: Shape 1053">
                      <a:extLst>
                        <a:ext uri="{FF2B5EF4-FFF2-40B4-BE49-F238E27FC236}">
                          <a16:creationId xmlns:a16="http://schemas.microsoft.com/office/drawing/2014/main" id="{6BEE6487-4ED2-A258-6E43-F21CD50E76F3}"/>
                        </a:ext>
                      </a:extLst>
                    </p:cNvPr>
                    <p:cNvSpPr/>
                    <p:nvPr/>
                  </p:nvSpPr>
                  <p:spPr>
                    <a:xfrm>
                      <a:off x="5932857" y="1189724"/>
                      <a:ext cx="326286" cy="1064177"/>
                    </a:xfrm>
                    <a:custGeom>
                      <a:avLst/>
                      <a:gdLst>
                        <a:gd name="connsiteX0" fmla="*/ 57336 w 326286"/>
                        <a:gd name="connsiteY0" fmla="*/ 0 h 1064177"/>
                        <a:gd name="connsiteX1" fmla="*/ 105150 w 326286"/>
                        <a:gd name="connsiteY1" fmla="*/ 0 h 1064177"/>
                        <a:gd name="connsiteX2" fmla="*/ 326286 w 326286"/>
                        <a:gd name="connsiteY2" fmla="*/ 686188 h 1064177"/>
                        <a:gd name="connsiteX3" fmla="*/ 93684 w 326286"/>
                        <a:gd name="connsiteY3" fmla="*/ 1064177 h 1064177"/>
                        <a:gd name="connsiteX4" fmla="*/ 57336 w 326286"/>
                        <a:gd name="connsiteY4" fmla="*/ 1064177 h 1064177"/>
                        <a:gd name="connsiteX5" fmla="*/ 0 w 326286"/>
                        <a:gd name="connsiteY5" fmla="*/ 1006841 h 1064177"/>
                        <a:gd name="connsiteX6" fmla="*/ 0 w 326286"/>
                        <a:gd name="connsiteY6" fmla="*/ 57336 h 1064177"/>
                        <a:gd name="connsiteX7" fmla="*/ 57336 w 326286"/>
                        <a:gd name="connsiteY7" fmla="*/ 0 h 106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286" h="1064177">
                          <a:moveTo>
                            <a:pt x="57336" y="0"/>
                          </a:moveTo>
                          <a:lnTo>
                            <a:pt x="105150" y="0"/>
                          </a:lnTo>
                          <a:lnTo>
                            <a:pt x="326286" y="686188"/>
                          </a:lnTo>
                          <a:lnTo>
                            <a:pt x="93684" y="1064177"/>
                          </a:lnTo>
                          <a:lnTo>
                            <a:pt x="57336" y="1064177"/>
                          </a:lnTo>
                          <a:cubicBezTo>
                            <a:pt x="25670" y="1064177"/>
                            <a:pt x="0" y="1038507"/>
                            <a:pt x="0" y="1006841"/>
                          </a:cubicBezTo>
                          <a:lnTo>
                            <a:pt x="0" y="57336"/>
                          </a:lnTo>
                          <a:cubicBezTo>
                            <a:pt x="0" y="25670"/>
                            <a:pt x="25670" y="0"/>
                            <a:pt x="57336" y="0"/>
                          </a:cubicBezTo>
                          <a:close/>
                        </a:path>
                      </a:pathLst>
                    </a:custGeom>
                    <a:solidFill>
                      <a:srgbClr val="BF9000"/>
                    </a:solidFill>
                    <a:ln w="19050"/>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55" name="Freeform: Shape 1054">
                      <a:extLst>
                        <a:ext uri="{FF2B5EF4-FFF2-40B4-BE49-F238E27FC236}">
                          <a16:creationId xmlns:a16="http://schemas.microsoft.com/office/drawing/2014/main" id="{5C62CBED-1E93-F093-A6F5-A7BF798AB6FA}"/>
                        </a:ext>
                      </a:extLst>
                    </p:cNvPr>
                    <p:cNvSpPr/>
                    <p:nvPr/>
                  </p:nvSpPr>
                  <p:spPr>
                    <a:xfrm>
                      <a:off x="5850177" y="2379407"/>
                      <a:ext cx="245823" cy="1553423"/>
                    </a:xfrm>
                    <a:custGeom>
                      <a:avLst/>
                      <a:gdLst>
                        <a:gd name="connsiteX0" fmla="*/ 60252 w 245823"/>
                        <a:gd name="connsiteY0" fmla="*/ 0 h 1553423"/>
                        <a:gd name="connsiteX1" fmla="*/ 160749 w 245823"/>
                        <a:gd name="connsiteY1" fmla="*/ 0 h 1553423"/>
                        <a:gd name="connsiteX2" fmla="*/ 245823 w 245823"/>
                        <a:gd name="connsiteY2" fmla="*/ 1298213 h 1553423"/>
                        <a:gd name="connsiteX3" fmla="*/ 245823 w 245823"/>
                        <a:gd name="connsiteY3" fmla="*/ 1553423 h 1553423"/>
                        <a:gd name="connsiteX4" fmla="*/ 0 w 245823"/>
                        <a:gd name="connsiteY4" fmla="*/ 1553423 h 1553423"/>
                        <a:gd name="connsiteX5" fmla="*/ 0 w 245823"/>
                        <a:gd name="connsiteY5" fmla="*/ 1223550 h 155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823" h="1553423">
                          <a:moveTo>
                            <a:pt x="60252" y="0"/>
                          </a:moveTo>
                          <a:lnTo>
                            <a:pt x="160749" y="0"/>
                          </a:lnTo>
                          <a:lnTo>
                            <a:pt x="245823" y="1298213"/>
                          </a:lnTo>
                          <a:lnTo>
                            <a:pt x="245823" y="1553423"/>
                          </a:lnTo>
                          <a:lnTo>
                            <a:pt x="0" y="1553423"/>
                          </a:lnTo>
                          <a:lnTo>
                            <a:pt x="0" y="1223550"/>
                          </a:lnTo>
                          <a:close/>
                        </a:path>
                      </a:pathLst>
                    </a:custGeom>
                    <a:solidFill>
                      <a:srgbClr val="BF9000"/>
                    </a:solidFill>
                    <a:ln w="19050"/>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56" name="Oval 1055">
                      <a:extLst>
                        <a:ext uri="{FF2B5EF4-FFF2-40B4-BE49-F238E27FC236}">
                          <a16:creationId xmlns:a16="http://schemas.microsoft.com/office/drawing/2014/main" id="{3237A326-4451-5B87-9A67-64B552501E76}"/>
                        </a:ext>
                      </a:extLst>
                    </p:cNvPr>
                    <p:cNvSpPr/>
                    <p:nvPr/>
                  </p:nvSpPr>
                  <p:spPr>
                    <a:xfrm>
                      <a:off x="5817671" y="2128396"/>
                      <a:ext cx="288000" cy="288000"/>
                    </a:xfrm>
                    <a:prstGeom prst="ellipse">
                      <a:avLst/>
                    </a:prstGeom>
                    <a:solidFill>
                      <a:srgbClr val="BF9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pic>
                <p:nvPicPr>
                  <p:cNvPr id="1050" name="Picture 1049">
                    <a:extLst>
                      <a:ext uri="{FF2B5EF4-FFF2-40B4-BE49-F238E27FC236}">
                        <a16:creationId xmlns:a16="http://schemas.microsoft.com/office/drawing/2014/main" id="{8427B671-0C40-FCE2-A527-11B4044DB5B3}"/>
                      </a:ext>
                    </a:extLst>
                  </p:cNvPr>
                  <p:cNvPicPr>
                    <a:picLocks noChangeAspect="1"/>
                  </p:cNvPicPr>
                  <p:nvPr/>
                </p:nvPicPr>
                <p:blipFill rotWithShape="1">
                  <a:blip r:embed="rId2"/>
                  <a:srcRect b="77786"/>
                  <a:stretch/>
                </p:blipFill>
                <p:spPr>
                  <a:xfrm>
                    <a:off x="550373" y="2163843"/>
                    <a:ext cx="749457" cy="58869"/>
                  </a:xfrm>
                  <a:prstGeom prst="rect">
                    <a:avLst/>
                  </a:prstGeom>
                </p:spPr>
              </p:pic>
            </p:grpSp>
            <p:grpSp>
              <p:nvGrpSpPr>
                <p:cNvPr id="1066" name="Group 1065">
                  <a:extLst>
                    <a:ext uri="{FF2B5EF4-FFF2-40B4-BE49-F238E27FC236}">
                      <a16:creationId xmlns:a16="http://schemas.microsoft.com/office/drawing/2014/main" id="{91B85C3D-AAF7-A881-87BC-7307BD6CC00D}"/>
                    </a:ext>
                  </a:extLst>
                </p:cNvPr>
                <p:cNvGrpSpPr/>
                <p:nvPr/>
              </p:nvGrpSpPr>
              <p:grpSpPr>
                <a:xfrm>
                  <a:off x="7360379" y="703229"/>
                  <a:ext cx="1078776" cy="1430510"/>
                  <a:chOff x="360557" y="792202"/>
                  <a:chExt cx="1078776" cy="1430510"/>
                </a:xfrm>
              </p:grpSpPr>
              <p:grpSp>
                <p:nvGrpSpPr>
                  <p:cNvPr id="1067" name="Group 1066">
                    <a:extLst>
                      <a:ext uri="{FF2B5EF4-FFF2-40B4-BE49-F238E27FC236}">
                        <a16:creationId xmlns:a16="http://schemas.microsoft.com/office/drawing/2014/main" id="{FB0C14A8-CACB-D038-345A-4C0907584DD5}"/>
                      </a:ext>
                    </a:extLst>
                  </p:cNvPr>
                  <p:cNvGrpSpPr/>
                  <p:nvPr/>
                </p:nvGrpSpPr>
                <p:grpSpPr>
                  <a:xfrm>
                    <a:off x="360557" y="792202"/>
                    <a:ext cx="1078776" cy="1401076"/>
                    <a:chOff x="4890224" y="1189724"/>
                    <a:chExt cx="2069220" cy="2743106"/>
                  </a:xfrm>
                </p:grpSpPr>
                <p:sp>
                  <p:nvSpPr>
                    <p:cNvPr id="1069" name="Freeform: Shape 1068">
                      <a:extLst>
                        <a:ext uri="{FF2B5EF4-FFF2-40B4-BE49-F238E27FC236}">
                          <a16:creationId xmlns:a16="http://schemas.microsoft.com/office/drawing/2014/main" id="{DB352195-5E6F-8454-E168-6759A005B005}"/>
                        </a:ext>
                      </a:extLst>
                    </p:cNvPr>
                    <p:cNvSpPr/>
                    <p:nvPr/>
                  </p:nvSpPr>
                  <p:spPr>
                    <a:xfrm rot="7029926">
                      <a:off x="6264213" y="2090100"/>
                      <a:ext cx="326286" cy="1064177"/>
                    </a:xfrm>
                    <a:custGeom>
                      <a:avLst/>
                      <a:gdLst>
                        <a:gd name="connsiteX0" fmla="*/ 57336 w 326286"/>
                        <a:gd name="connsiteY0" fmla="*/ 0 h 1064177"/>
                        <a:gd name="connsiteX1" fmla="*/ 105150 w 326286"/>
                        <a:gd name="connsiteY1" fmla="*/ 0 h 1064177"/>
                        <a:gd name="connsiteX2" fmla="*/ 326286 w 326286"/>
                        <a:gd name="connsiteY2" fmla="*/ 686188 h 1064177"/>
                        <a:gd name="connsiteX3" fmla="*/ 93684 w 326286"/>
                        <a:gd name="connsiteY3" fmla="*/ 1064177 h 1064177"/>
                        <a:gd name="connsiteX4" fmla="*/ 57336 w 326286"/>
                        <a:gd name="connsiteY4" fmla="*/ 1064177 h 1064177"/>
                        <a:gd name="connsiteX5" fmla="*/ 0 w 326286"/>
                        <a:gd name="connsiteY5" fmla="*/ 1006841 h 1064177"/>
                        <a:gd name="connsiteX6" fmla="*/ 0 w 326286"/>
                        <a:gd name="connsiteY6" fmla="*/ 57336 h 1064177"/>
                        <a:gd name="connsiteX7" fmla="*/ 57336 w 326286"/>
                        <a:gd name="connsiteY7" fmla="*/ 0 h 106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286" h="1064177">
                          <a:moveTo>
                            <a:pt x="57336" y="0"/>
                          </a:moveTo>
                          <a:lnTo>
                            <a:pt x="105150" y="0"/>
                          </a:lnTo>
                          <a:lnTo>
                            <a:pt x="326286" y="686188"/>
                          </a:lnTo>
                          <a:lnTo>
                            <a:pt x="93684" y="1064177"/>
                          </a:lnTo>
                          <a:lnTo>
                            <a:pt x="57336" y="1064177"/>
                          </a:lnTo>
                          <a:cubicBezTo>
                            <a:pt x="25670" y="1064177"/>
                            <a:pt x="0" y="1038507"/>
                            <a:pt x="0" y="1006841"/>
                          </a:cubicBezTo>
                          <a:lnTo>
                            <a:pt x="0" y="57336"/>
                          </a:lnTo>
                          <a:cubicBezTo>
                            <a:pt x="0" y="25670"/>
                            <a:pt x="25670" y="0"/>
                            <a:pt x="57336" y="0"/>
                          </a:cubicBezTo>
                          <a:close/>
                        </a:path>
                      </a:pathLst>
                    </a:custGeom>
                    <a:solidFill>
                      <a:srgbClr val="BF9000"/>
                    </a:solidFill>
                    <a:ln w="19050"/>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70" name="Freeform: Shape 1069">
                      <a:extLst>
                        <a:ext uri="{FF2B5EF4-FFF2-40B4-BE49-F238E27FC236}">
                          <a16:creationId xmlns:a16="http://schemas.microsoft.com/office/drawing/2014/main" id="{0E2B21DD-DB37-B1B7-0EB6-7A43B9593672}"/>
                        </a:ext>
                      </a:extLst>
                    </p:cNvPr>
                    <p:cNvSpPr/>
                    <p:nvPr/>
                  </p:nvSpPr>
                  <p:spPr>
                    <a:xfrm rot="14320849">
                      <a:off x="5259170" y="1961181"/>
                      <a:ext cx="326286" cy="1064177"/>
                    </a:xfrm>
                    <a:custGeom>
                      <a:avLst/>
                      <a:gdLst>
                        <a:gd name="connsiteX0" fmla="*/ 57336 w 326286"/>
                        <a:gd name="connsiteY0" fmla="*/ 0 h 1064177"/>
                        <a:gd name="connsiteX1" fmla="*/ 105150 w 326286"/>
                        <a:gd name="connsiteY1" fmla="*/ 0 h 1064177"/>
                        <a:gd name="connsiteX2" fmla="*/ 326286 w 326286"/>
                        <a:gd name="connsiteY2" fmla="*/ 686188 h 1064177"/>
                        <a:gd name="connsiteX3" fmla="*/ 93684 w 326286"/>
                        <a:gd name="connsiteY3" fmla="*/ 1064177 h 1064177"/>
                        <a:gd name="connsiteX4" fmla="*/ 57336 w 326286"/>
                        <a:gd name="connsiteY4" fmla="*/ 1064177 h 1064177"/>
                        <a:gd name="connsiteX5" fmla="*/ 0 w 326286"/>
                        <a:gd name="connsiteY5" fmla="*/ 1006841 h 1064177"/>
                        <a:gd name="connsiteX6" fmla="*/ 0 w 326286"/>
                        <a:gd name="connsiteY6" fmla="*/ 57336 h 1064177"/>
                        <a:gd name="connsiteX7" fmla="*/ 57336 w 326286"/>
                        <a:gd name="connsiteY7" fmla="*/ 0 h 106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286" h="1064177">
                          <a:moveTo>
                            <a:pt x="57336" y="0"/>
                          </a:moveTo>
                          <a:lnTo>
                            <a:pt x="105150" y="0"/>
                          </a:lnTo>
                          <a:lnTo>
                            <a:pt x="326286" y="686188"/>
                          </a:lnTo>
                          <a:lnTo>
                            <a:pt x="93684" y="1064177"/>
                          </a:lnTo>
                          <a:lnTo>
                            <a:pt x="57336" y="1064177"/>
                          </a:lnTo>
                          <a:cubicBezTo>
                            <a:pt x="25670" y="1064177"/>
                            <a:pt x="0" y="1038507"/>
                            <a:pt x="0" y="1006841"/>
                          </a:cubicBezTo>
                          <a:lnTo>
                            <a:pt x="0" y="57336"/>
                          </a:lnTo>
                          <a:cubicBezTo>
                            <a:pt x="0" y="25670"/>
                            <a:pt x="25670" y="0"/>
                            <a:pt x="57336" y="0"/>
                          </a:cubicBezTo>
                          <a:close/>
                        </a:path>
                      </a:pathLst>
                    </a:custGeom>
                    <a:solidFill>
                      <a:srgbClr val="BF9000"/>
                    </a:solidFill>
                    <a:ln w="19050"/>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71" name="Freeform: Shape 1070">
                      <a:extLst>
                        <a:ext uri="{FF2B5EF4-FFF2-40B4-BE49-F238E27FC236}">
                          <a16:creationId xmlns:a16="http://schemas.microsoft.com/office/drawing/2014/main" id="{26DEBB94-F6C0-0C02-9A77-4A1573B70673}"/>
                        </a:ext>
                      </a:extLst>
                    </p:cNvPr>
                    <p:cNvSpPr/>
                    <p:nvPr/>
                  </p:nvSpPr>
                  <p:spPr>
                    <a:xfrm>
                      <a:off x="5932857" y="1189724"/>
                      <a:ext cx="326286" cy="1064177"/>
                    </a:xfrm>
                    <a:custGeom>
                      <a:avLst/>
                      <a:gdLst>
                        <a:gd name="connsiteX0" fmla="*/ 57336 w 326286"/>
                        <a:gd name="connsiteY0" fmla="*/ 0 h 1064177"/>
                        <a:gd name="connsiteX1" fmla="*/ 105150 w 326286"/>
                        <a:gd name="connsiteY1" fmla="*/ 0 h 1064177"/>
                        <a:gd name="connsiteX2" fmla="*/ 326286 w 326286"/>
                        <a:gd name="connsiteY2" fmla="*/ 686188 h 1064177"/>
                        <a:gd name="connsiteX3" fmla="*/ 93684 w 326286"/>
                        <a:gd name="connsiteY3" fmla="*/ 1064177 h 1064177"/>
                        <a:gd name="connsiteX4" fmla="*/ 57336 w 326286"/>
                        <a:gd name="connsiteY4" fmla="*/ 1064177 h 1064177"/>
                        <a:gd name="connsiteX5" fmla="*/ 0 w 326286"/>
                        <a:gd name="connsiteY5" fmla="*/ 1006841 h 1064177"/>
                        <a:gd name="connsiteX6" fmla="*/ 0 w 326286"/>
                        <a:gd name="connsiteY6" fmla="*/ 57336 h 1064177"/>
                        <a:gd name="connsiteX7" fmla="*/ 57336 w 326286"/>
                        <a:gd name="connsiteY7" fmla="*/ 0 h 106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286" h="1064177">
                          <a:moveTo>
                            <a:pt x="57336" y="0"/>
                          </a:moveTo>
                          <a:lnTo>
                            <a:pt x="105150" y="0"/>
                          </a:lnTo>
                          <a:lnTo>
                            <a:pt x="326286" y="686188"/>
                          </a:lnTo>
                          <a:lnTo>
                            <a:pt x="93684" y="1064177"/>
                          </a:lnTo>
                          <a:lnTo>
                            <a:pt x="57336" y="1064177"/>
                          </a:lnTo>
                          <a:cubicBezTo>
                            <a:pt x="25670" y="1064177"/>
                            <a:pt x="0" y="1038507"/>
                            <a:pt x="0" y="1006841"/>
                          </a:cubicBezTo>
                          <a:lnTo>
                            <a:pt x="0" y="57336"/>
                          </a:lnTo>
                          <a:cubicBezTo>
                            <a:pt x="0" y="25670"/>
                            <a:pt x="25670" y="0"/>
                            <a:pt x="57336" y="0"/>
                          </a:cubicBezTo>
                          <a:close/>
                        </a:path>
                      </a:pathLst>
                    </a:custGeom>
                    <a:solidFill>
                      <a:srgbClr val="BF9000"/>
                    </a:solidFill>
                    <a:ln w="19050"/>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72" name="Freeform: Shape 1071">
                      <a:extLst>
                        <a:ext uri="{FF2B5EF4-FFF2-40B4-BE49-F238E27FC236}">
                          <a16:creationId xmlns:a16="http://schemas.microsoft.com/office/drawing/2014/main" id="{5952A8AE-907A-9C54-3507-3AAD37E5E05B}"/>
                        </a:ext>
                      </a:extLst>
                    </p:cNvPr>
                    <p:cNvSpPr/>
                    <p:nvPr/>
                  </p:nvSpPr>
                  <p:spPr>
                    <a:xfrm>
                      <a:off x="5850177" y="2379407"/>
                      <a:ext cx="245823" cy="1553423"/>
                    </a:xfrm>
                    <a:custGeom>
                      <a:avLst/>
                      <a:gdLst>
                        <a:gd name="connsiteX0" fmla="*/ 60252 w 245823"/>
                        <a:gd name="connsiteY0" fmla="*/ 0 h 1553423"/>
                        <a:gd name="connsiteX1" fmla="*/ 160749 w 245823"/>
                        <a:gd name="connsiteY1" fmla="*/ 0 h 1553423"/>
                        <a:gd name="connsiteX2" fmla="*/ 245823 w 245823"/>
                        <a:gd name="connsiteY2" fmla="*/ 1298213 h 1553423"/>
                        <a:gd name="connsiteX3" fmla="*/ 245823 w 245823"/>
                        <a:gd name="connsiteY3" fmla="*/ 1553423 h 1553423"/>
                        <a:gd name="connsiteX4" fmla="*/ 0 w 245823"/>
                        <a:gd name="connsiteY4" fmla="*/ 1553423 h 1553423"/>
                        <a:gd name="connsiteX5" fmla="*/ 0 w 245823"/>
                        <a:gd name="connsiteY5" fmla="*/ 1223550 h 155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823" h="1553423">
                          <a:moveTo>
                            <a:pt x="60252" y="0"/>
                          </a:moveTo>
                          <a:lnTo>
                            <a:pt x="160749" y="0"/>
                          </a:lnTo>
                          <a:lnTo>
                            <a:pt x="245823" y="1298213"/>
                          </a:lnTo>
                          <a:lnTo>
                            <a:pt x="245823" y="1553423"/>
                          </a:lnTo>
                          <a:lnTo>
                            <a:pt x="0" y="1553423"/>
                          </a:lnTo>
                          <a:lnTo>
                            <a:pt x="0" y="1223550"/>
                          </a:lnTo>
                          <a:close/>
                        </a:path>
                      </a:pathLst>
                    </a:custGeom>
                    <a:solidFill>
                      <a:srgbClr val="BF9000"/>
                    </a:solidFill>
                    <a:ln w="19050"/>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73" name="Oval 1072">
                      <a:extLst>
                        <a:ext uri="{FF2B5EF4-FFF2-40B4-BE49-F238E27FC236}">
                          <a16:creationId xmlns:a16="http://schemas.microsoft.com/office/drawing/2014/main" id="{B4BB9723-CC05-A7F8-DC24-6EBADE643A77}"/>
                        </a:ext>
                      </a:extLst>
                    </p:cNvPr>
                    <p:cNvSpPr/>
                    <p:nvPr/>
                  </p:nvSpPr>
                  <p:spPr>
                    <a:xfrm>
                      <a:off x="5817671" y="2128396"/>
                      <a:ext cx="288000" cy="288000"/>
                    </a:xfrm>
                    <a:prstGeom prst="ellipse">
                      <a:avLst/>
                    </a:prstGeom>
                    <a:solidFill>
                      <a:srgbClr val="BF9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pic>
                <p:nvPicPr>
                  <p:cNvPr id="1068" name="Picture 1067">
                    <a:extLst>
                      <a:ext uri="{FF2B5EF4-FFF2-40B4-BE49-F238E27FC236}">
                        <a16:creationId xmlns:a16="http://schemas.microsoft.com/office/drawing/2014/main" id="{1CD3E833-A514-158A-94B0-ACFAA4E1630B}"/>
                      </a:ext>
                    </a:extLst>
                  </p:cNvPr>
                  <p:cNvPicPr>
                    <a:picLocks noChangeAspect="1"/>
                  </p:cNvPicPr>
                  <p:nvPr/>
                </p:nvPicPr>
                <p:blipFill rotWithShape="1">
                  <a:blip r:embed="rId2"/>
                  <a:srcRect b="77786"/>
                  <a:stretch/>
                </p:blipFill>
                <p:spPr>
                  <a:xfrm>
                    <a:off x="550373" y="2163843"/>
                    <a:ext cx="749457" cy="58869"/>
                  </a:xfrm>
                  <a:prstGeom prst="rect">
                    <a:avLst/>
                  </a:prstGeom>
                </p:spPr>
              </p:pic>
            </p:grpSp>
          </p:grpSp>
        </p:grpSp>
        <p:grpSp>
          <p:nvGrpSpPr>
            <p:cNvPr id="1077" name="Group 1076">
              <a:extLst>
                <a:ext uri="{FF2B5EF4-FFF2-40B4-BE49-F238E27FC236}">
                  <a16:creationId xmlns:a16="http://schemas.microsoft.com/office/drawing/2014/main" id="{BD14BD5E-AB06-C3C2-0ADB-E11D516182B4}"/>
                </a:ext>
              </a:extLst>
            </p:cNvPr>
            <p:cNvGrpSpPr/>
            <p:nvPr/>
          </p:nvGrpSpPr>
          <p:grpSpPr>
            <a:xfrm>
              <a:off x="7152136" y="1237039"/>
              <a:ext cx="728577" cy="568237"/>
              <a:chOff x="5985920" y="370367"/>
              <a:chExt cx="2453235" cy="1764042"/>
            </a:xfrm>
          </p:grpSpPr>
          <p:grpSp>
            <p:nvGrpSpPr>
              <p:cNvPr id="1078" name="Group 1077">
                <a:extLst>
                  <a:ext uri="{FF2B5EF4-FFF2-40B4-BE49-F238E27FC236}">
                    <a16:creationId xmlns:a16="http://schemas.microsoft.com/office/drawing/2014/main" id="{C1D8A246-382B-9DDE-2DD4-E909DCD58F37}"/>
                  </a:ext>
                </a:extLst>
              </p:cNvPr>
              <p:cNvGrpSpPr/>
              <p:nvPr/>
            </p:nvGrpSpPr>
            <p:grpSpPr>
              <a:xfrm>
                <a:off x="6674596" y="370367"/>
                <a:ext cx="1078776" cy="1430510"/>
                <a:chOff x="360557" y="792202"/>
                <a:chExt cx="1078776" cy="1430510"/>
              </a:xfrm>
            </p:grpSpPr>
            <p:grpSp>
              <p:nvGrpSpPr>
                <p:cNvPr id="1096" name="Group 1095">
                  <a:extLst>
                    <a:ext uri="{FF2B5EF4-FFF2-40B4-BE49-F238E27FC236}">
                      <a16:creationId xmlns:a16="http://schemas.microsoft.com/office/drawing/2014/main" id="{64074EAB-BA5D-D700-950A-A0290938DFFD}"/>
                    </a:ext>
                  </a:extLst>
                </p:cNvPr>
                <p:cNvGrpSpPr/>
                <p:nvPr/>
              </p:nvGrpSpPr>
              <p:grpSpPr>
                <a:xfrm>
                  <a:off x="360557" y="792202"/>
                  <a:ext cx="1078776" cy="1401076"/>
                  <a:chOff x="4890224" y="1189724"/>
                  <a:chExt cx="2069220" cy="2743106"/>
                </a:xfrm>
              </p:grpSpPr>
              <p:sp>
                <p:nvSpPr>
                  <p:cNvPr id="1098" name="Freeform: Shape 1097">
                    <a:extLst>
                      <a:ext uri="{FF2B5EF4-FFF2-40B4-BE49-F238E27FC236}">
                        <a16:creationId xmlns:a16="http://schemas.microsoft.com/office/drawing/2014/main" id="{D97009F5-550C-C68E-87F5-5839A64E1A74}"/>
                      </a:ext>
                    </a:extLst>
                  </p:cNvPr>
                  <p:cNvSpPr/>
                  <p:nvPr/>
                </p:nvSpPr>
                <p:spPr>
                  <a:xfrm rot="7029926">
                    <a:off x="6264213" y="2090100"/>
                    <a:ext cx="326286" cy="1064177"/>
                  </a:xfrm>
                  <a:custGeom>
                    <a:avLst/>
                    <a:gdLst>
                      <a:gd name="connsiteX0" fmla="*/ 57336 w 326286"/>
                      <a:gd name="connsiteY0" fmla="*/ 0 h 1064177"/>
                      <a:gd name="connsiteX1" fmla="*/ 105150 w 326286"/>
                      <a:gd name="connsiteY1" fmla="*/ 0 h 1064177"/>
                      <a:gd name="connsiteX2" fmla="*/ 326286 w 326286"/>
                      <a:gd name="connsiteY2" fmla="*/ 686188 h 1064177"/>
                      <a:gd name="connsiteX3" fmla="*/ 93684 w 326286"/>
                      <a:gd name="connsiteY3" fmla="*/ 1064177 h 1064177"/>
                      <a:gd name="connsiteX4" fmla="*/ 57336 w 326286"/>
                      <a:gd name="connsiteY4" fmla="*/ 1064177 h 1064177"/>
                      <a:gd name="connsiteX5" fmla="*/ 0 w 326286"/>
                      <a:gd name="connsiteY5" fmla="*/ 1006841 h 1064177"/>
                      <a:gd name="connsiteX6" fmla="*/ 0 w 326286"/>
                      <a:gd name="connsiteY6" fmla="*/ 57336 h 1064177"/>
                      <a:gd name="connsiteX7" fmla="*/ 57336 w 326286"/>
                      <a:gd name="connsiteY7" fmla="*/ 0 h 106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286" h="1064177">
                        <a:moveTo>
                          <a:pt x="57336" y="0"/>
                        </a:moveTo>
                        <a:lnTo>
                          <a:pt x="105150" y="0"/>
                        </a:lnTo>
                        <a:lnTo>
                          <a:pt x="326286" y="686188"/>
                        </a:lnTo>
                        <a:lnTo>
                          <a:pt x="93684" y="1064177"/>
                        </a:lnTo>
                        <a:lnTo>
                          <a:pt x="57336" y="1064177"/>
                        </a:lnTo>
                        <a:cubicBezTo>
                          <a:pt x="25670" y="1064177"/>
                          <a:pt x="0" y="1038507"/>
                          <a:pt x="0" y="1006841"/>
                        </a:cubicBezTo>
                        <a:lnTo>
                          <a:pt x="0" y="57336"/>
                        </a:lnTo>
                        <a:cubicBezTo>
                          <a:pt x="0" y="25670"/>
                          <a:pt x="25670" y="0"/>
                          <a:pt x="57336" y="0"/>
                        </a:cubicBezTo>
                        <a:close/>
                      </a:path>
                    </a:pathLst>
                  </a:custGeom>
                  <a:solidFill>
                    <a:srgbClr val="BF9000"/>
                  </a:solidFill>
                  <a:ln w="19050"/>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99" name="Freeform: Shape 1098">
                    <a:extLst>
                      <a:ext uri="{FF2B5EF4-FFF2-40B4-BE49-F238E27FC236}">
                        <a16:creationId xmlns:a16="http://schemas.microsoft.com/office/drawing/2014/main" id="{5D3C11AC-61D3-BF65-F994-78FC10544C34}"/>
                      </a:ext>
                    </a:extLst>
                  </p:cNvPr>
                  <p:cNvSpPr/>
                  <p:nvPr/>
                </p:nvSpPr>
                <p:spPr>
                  <a:xfrm rot="14320849">
                    <a:off x="5259170" y="1961181"/>
                    <a:ext cx="326286" cy="1064177"/>
                  </a:xfrm>
                  <a:custGeom>
                    <a:avLst/>
                    <a:gdLst>
                      <a:gd name="connsiteX0" fmla="*/ 57336 w 326286"/>
                      <a:gd name="connsiteY0" fmla="*/ 0 h 1064177"/>
                      <a:gd name="connsiteX1" fmla="*/ 105150 w 326286"/>
                      <a:gd name="connsiteY1" fmla="*/ 0 h 1064177"/>
                      <a:gd name="connsiteX2" fmla="*/ 326286 w 326286"/>
                      <a:gd name="connsiteY2" fmla="*/ 686188 h 1064177"/>
                      <a:gd name="connsiteX3" fmla="*/ 93684 w 326286"/>
                      <a:gd name="connsiteY3" fmla="*/ 1064177 h 1064177"/>
                      <a:gd name="connsiteX4" fmla="*/ 57336 w 326286"/>
                      <a:gd name="connsiteY4" fmla="*/ 1064177 h 1064177"/>
                      <a:gd name="connsiteX5" fmla="*/ 0 w 326286"/>
                      <a:gd name="connsiteY5" fmla="*/ 1006841 h 1064177"/>
                      <a:gd name="connsiteX6" fmla="*/ 0 w 326286"/>
                      <a:gd name="connsiteY6" fmla="*/ 57336 h 1064177"/>
                      <a:gd name="connsiteX7" fmla="*/ 57336 w 326286"/>
                      <a:gd name="connsiteY7" fmla="*/ 0 h 106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286" h="1064177">
                        <a:moveTo>
                          <a:pt x="57336" y="0"/>
                        </a:moveTo>
                        <a:lnTo>
                          <a:pt x="105150" y="0"/>
                        </a:lnTo>
                        <a:lnTo>
                          <a:pt x="326286" y="686188"/>
                        </a:lnTo>
                        <a:lnTo>
                          <a:pt x="93684" y="1064177"/>
                        </a:lnTo>
                        <a:lnTo>
                          <a:pt x="57336" y="1064177"/>
                        </a:lnTo>
                        <a:cubicBezTo>
                          <a:pt x="25670" y="1064177"/>
                          <a:pt x="0" y="1038507"/>
                          <a:pt x="0" y="1006841"/>
                        </a:cubicBezTo>
                        <a:lnTo>
                          <a:pt x="0" y="57336"/>
                        </a:lnTo>
                        <a:cubicBezTo>
                          <a:pt x="0" y="25670"/>
                          <a:pt x="25670" y="0"/>
                          <a:pt x="57336" y="0"/>
                        </a:cubicBezTo>
                        <a:close/>
                      </a:path>
                    </a:pathLst>
                  </a:custGeom>
                  <a:solidFill>
                    <a:srgbClr val="BF9000"/>
                  </a:solidFill>
                  <a:ln w="19050"/>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00" name="Freeform: Shape 1099">
                    <a:extLst>
                      <a:ext uri="{FF2B5EF4-FFF2-40B4-BE49-F238E27FC236}">
                        <a16:creationId xmlns:a16="http://schemas.microsoft.com/office/drawing/2014/main" id="{59D61DDC-73C5-EF6D-B316-E37CD80DF493}"/>
                      </a:ext>
                    </a:extLst>
                  </p:cNvPr>
                  <p:cNvSpPr/>
                  <p:nvPr/>
                </p:nvSpPr>
                <p:spPr>
                  <a:xfrm>
                    <a:off x="5932857" y="1189724"/>
                    <a:ext cx="326286" cy="1064177"/>
                  </a:xfrm>
                  <a:custGeom>
                    <a:avLst/>
                    <a:gdLst>
                      <a:gd name="connsiteX0" fmla="*/ 57336 w 326286"/>
                      <a:gd name="connsiteY0" fmla="*/ 0 h 1064177"/>
                      <a:gd name="connsiteX1" fmla="*/ 105150 w 326286"/>
                      <a:gd name="connsiteY1" fmla="*/ 0 h 1064177"/>
                      <a:gd name="connsiteX2" fmla="*/ 326286 w 326286"/>
                      <a:gd name="connsiteY2" fmla="*/ 686188 h 1064177"/>
                      <a:gd name="connsiteX3" fmla="*/ 93684 w 326286"/>
                      <a:gd name="connsiteY3" fmla="*/ 1064177 h 1064177"/>
                      <a:gd name="connsiteX4" fmla="*/ 57336 w 326286"/>
                      <a:gd name="connsiteY4" fmla="*/ 1064177 h 1064177"/>
                      <a:gd name="connsiteX5" fmla="*/ 0 w 326286"/>
                      <a:gd name="connsiteY5" fmla="*/ 1006841 h 1064177"/>
                      <a:gd name="connsiteX6" fmla="*/ 0 w 326286"/>
                      <a:gd name="connsiteY6" fmla="*/ 57336 h 1064177"/>
                      <a:gd name="connsiteX7" fmla="*/ 57336 w 326286"/>
                      <a:gd name="connsiteY7" fmla="*/ 0 h 106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286" h="1064177">
                        <a:moveTo>
                          <a:pt x="57336" y="0"/>
                        </a:moveTo>
                        <a:lnTo>
                          <a:pt x="105150" y="0"/>
                        </a:lnTo>
                        <a:lnTo>
                          <a:pt x="326286" y="686188"/>
                        </a:lnTo>
                        <a:lnTo>
                          <a:pt x="93684" y="1064177"/>
                        </a:lnTo>
                        <a:lnTo>
                          <a:pt x="57336" y="1064177"/>
                        </a:lnTo>
                        <a:cubicBezTo>
                          <a:pt x="25670" y="1064177"/>
                          <a:pt x="0" y="1038507"/>
                          <a:pt x="0" y="1006841"/>
                        </a:cubicBezTo>
                        <a:lnTo>
                          <a:pt x="0" y="57336"/>
                        </a:lnTo>
                        <a:cubicBezTo>
                          <a:pt x="0" y="25670"/>
                          <a:pt x="25670" y="0"/>
                          <a:pt x="57336" y="0"/>
                        </a:cubicBezTo>
                        <a:close/>
                      </a:path>
                    </a:pathLst>
                  </a:custGeom>
                  <a:solidFill>
                    <a:srgbClr val="BF9000"/>
                  </a:solidFill>
                  <a:ln w="19050"/>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01" name="Freeform: Shape 1100">
                    <a:extLst>
                      <a:ext uri="{FF2B5EF4-FFF2-40B4-BE49-F238E27FC236}">
                        <a16:creationId xmlns:a16="http://schemas.microsoft.com/office/drawing/2014/main" id="{00D518F2-C7A8-C933-CDF9-9DE58F753F46}"/>
                      </a:ext>
                    </a:extLst>
                  </p:cNvPr>
                  <p:cNvSpPr/>
                  <p:nvPr/>
                </p:nvSpPr>
                <p:spPr>
                  <a:xfrm>
                    <a:off x="5850177" y="2379407"/>
                    <a:ext cx="245823" cy="1553423"/>
                  </a:xfrm>
                  <a:custGeom>
                    <a:avLst/>
                    <a:gdLst>
                      <a:gd name="connsiteX0" fmla="*/ 60252 w 245823"/>
                      <a:gd name="connsiteY0" fmla="*/ 0 h 1553423"/>
                      <a:gd name="connsiteX1" fmla="*/ 160749 w 245823"/>
                      <a:gd name="connsiteY1" fmla="*/ 0 h 1553423"/>
                      <a:gd name="connsiteX2" fmla="*/ 245823 w 245823"/>
                      <a:gd name="connsiteY2" fmla="*/ 1298213 h 1553423"/>
                      <a:gd name="connsiteX3" fmla="*/ 245823 w 245823"/>
                      <a:gd name="connsiteY3" fmla="*/ 1553423 h 1553423"/>
                      <a:gd name="connsiteX4" fmla="*/ 0 w 245823"/>
                      <a:gd name="connsiteY4" fmla="*/ 1553423 h 1553423"/>
                      <a:gd name="connsiteX5" fmla="*/ 0 w 245823"/>
                      <a:gd name="connsiteY5" fmla="*/ 1223550 h 155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823" h="1553423">
                        <a:moveTo>
                          <a:pt x="60252" y="0"/>
                        </a:moveTo>
                        <a:lnTo>
                          <a:pt x="160749" y="0"/>
                        </a:lnTo>
                        <a:lnTo>
                          <a:pt x="245823" y="1298213"/>
                        </a:lnTo>
                        <a:lnTo>
                          <a:pt x="245823" y="1553423"/>
                        </a:lnTo>
                        <a:lnTo>
                          <a:pt x="0" y="1553423"/>
                        </a:lnTo>
                        <a:lnTo>
                          <a:pt x="0" y="1223550"/>
                        </a:lnTo>
                        <a:close/>
                      </a:path>
                    </a:pathLst>
                  </a:custGeom>
                  <a:solidFill>
                    <a:srgbClr val="BF9000"/>
                  </a:solidFill>
                  <a:ln w="19050"/>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02" name="Oval 1101">
                    <a:extLst>
                      <a:ext uri="{FF2B5EF4-FFF2-40B4-BE49-F238E27FC236}">
                        <a16:creationId xmlns:a16="http://schemas.microsoft.com/office/drawing/2014/main" id="{3C760149-504D-E6FD-0461-7875B3BE8CD4}"/>
                      </a:ext>
                    </a:extLst>
                  </p:cNvPr>
                  <p:cNvSpPr/>
                  <p:nvPr/>
                </p:nvSpPr>
                <p:spPr>
                  <a:xfrm>
                    <a:off x="5817671" y="2128396"/>
                    <a:ext cx="288000" cy="288000"/>
                  </a:xfrm>
                  <a:prstGeom prst="ellipse">
                    <a:avLst/>
                  </a:prstGeom>
                  <a:solidFill>
                    <a:srgbClr val="BF9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pic>
              <p:nvPicPr>
                <p:cNvPr id="1097" name="Picture 1096">
                  <a:extLst>
                    <a:ext uri="{FF2B5EF4-FFF2-40B4-BE49-F238E27FC236}">
                      <a16:creationId xmlns:a16="http://schemas.microsoft.com/office/drawing/2014/main" id="{0B6B14A8-D986-8EAE-F643-2C28B4190540}"/>
                    </a:ext>
                  </a:extLst>
                </p:cNvPr>
                <p:cNvPicPr>
                  <a:picLocks noChangeAspect="1"/>
                </p:cNvPicPr>
                <p:nvPr/>
              </p:nvPicPr>
              <p:blipFill rotWithShape="1">
                <a:blip r:embed="rId2"/>
                <a:srcRect b="77786"/>
                <a:stretch/>
              </p:blipFill>
              <p:spPr>
                <a:xfrm>
                  <a:off x="550373" y="2163843"/>
                  <a:ext cx="749457" cy="58869"/>
                </a:xfrm>
                <a:prstGeom prst="rect">
                  <a:avLst/>
                </a:prstGeom>
              </p:spPr>
            </p:pic>
          </p:grpSp>
          <p:grpSp>
            <p:nvGrpSpPr>
              <p:cNvPr id="1079" name="Group 1078">
                <a:extLst>
                  <a:ext uri="{FF2B5EF4-FFF2-40B4-BE49-F238E27FC236}">
                    <a16:creationId xmlns:a16="http://schemas.microsoft.com/office/drawing/2014/main" id="{98EB72E1-284F-25F9-8E28-FFC43173A4F6}"/>
                  </a:ext>
                </a:extLst>
              </p:cNvPr>
              <p:cNvGrpSpPr/>
              <p:nvPr/>
            </p:nvGrpSpPr>
            <p:grpSpPr>
              <a:xfrm>
                <a:off x="5985920" y="703229"/>
                <a:ext cx="2453235" cy="1431180"/>
                <a:chOff x="5985920" y="703229"/>
                <a:chExt cx="2453235" cy="1431180"/>
              </a:xfrm>
            </p:grpSpPr>
            <p:grpSp>
              <p:nvGrpSpPr>
                <p:cNvPr id="1080" name="Group 1079">
                  <a:extLst>
                    <a:ext uri="{FF2B5EF4-FFF2-40B4-BE49-F238E27FC236}">
                      <a16:creationId xmlns:a16="http://schemas.microsoft.com/office/drawing/2014/main" id="{2B41FB58-153E-F2B0-C959-F40CC85CAE55}"/>
                    </a:ext>
                  </a:extLst>
                </p:cNvPr>
                <p:cNvGrpSpPr/>
                <p:nvPr/>
              </p:nvGrpSpPr>
              <p:grpSpPr>
                <a:xfrm>
                  <a:off x="5985920" y="703899"/>
                  <a:ext cx="1078776" cy="1430510"/>
                  <a:chOff x="360557" y="792202"/>
                  <a:chExt cx="1078776" cy="1430510"/>
                </a:xfrm>
              </p:grpSpPr>
              <p:grpSp>
                <p:nvGrpSpPr>
                  <p:cNvPr id="1089" name="Group 1088">
                    <a:extLst>
                      <a:ext uri="{FF2B5EF4-FFF2-40B4-BE49-F238E27FC236}">
                        <a16:creationId xmlns:a16="http://schemas.microsoft.com/office/drawing/2014/main" id="{75F9A1DA-CEC7-C0E2-E4EC-13F52308BBB8}"/>
                      </a:ext>
                    </a:extLst>
                  </p:cNvPr>
                  <p:cNvGrpSpPr/>
                  <p:nvPr/>
                </p:nvGrpSpPr>
                <p:grpSpPr>
                  <a:xfrm>
                    <a:off x="360557" y="792202"/>
                    <a:ext cx="1078776" cy="1401076"/>
                    <a:chOff x="4890224" y="1189724"/>
                    <a:chExt cx="2069220" cy="2743106"/>
                  </a:xfrm>
                </p:grpSpPr>
                <p:sp>
                  <p:nvSpPr>
                    <p:cNvPr id="1091" name="Freeform: Shape 1090">
                      <a:extLst>
                        <a:ext uri="{FF2B5EF4-FFF2-40B4-BE49-F238E27FC236}">
                          <a16:creationId xmlns:a16="http://schemas.microsoft.com/office/drawing/2014/main" id="{50214D65-B118-0296-DD98-995185A05492}"/>
                        </a:ext>
                      </a:extLst>
                    </p:cNvPr>
                    <p:cNvSpPr/>
                    <p:nvPr/>
                  </p:nvSpPr>
                  <p:spPr>
                    <a:xfrm rot="7029926">
                      <a:off x="6264213" y="2090100"/>
                      <a:ext cx="326286" cy="1064177"/>
                    </a:xfrm>
                    <a:custGeom>
                      <a:avLst/>
                      <a:gdLst>
                        <a:gd name="connsiteX0" fmla="*/ 57336 w 326286"/>
                        <a:gd name="connsiteY0" fmla="*/ 0 h 1064177"/>
                        <a:gd name="connsiteX1" fmla="*/ 105150 w 326286"/>
                        <a:gd name="connsiteY1" fmla="*/ 0 h 1064177"/>
                        <a:gd name="connsiteX2" fmla="*/ 326286 w 326286"/>
                        <a:gd name="connsiteY2" fmla="*/ 686188 h 1064177"/>
                        <a:gd name="connsiteX3" fmla="*/ 93684 w 326286"/>
                        <a:gd name="connsiteY3" fmla="*/ 1064177 h 1064177"/>
                        <a:gd name="connsiteX4" fmla="*/ 57336 w 326286"/>
                        <a:gd name="connsiteY4" fmla="*/ 1064177 h 1064177"/>
                        <a:gd name="connsiteX5" fmla="*/ 0 w 326286"/>
                        <a:gd name="connsiteY5" fmla="*/ 1006841 h 1064177"/>
                        <a:gd name="connsiteX6" fmla="*/ 0 w 326286"/>
                        <a:gd name="connsiteY6" fmla="*/ 57336 h 1064177"/>
                        <a:gd name="connsiteX7" fmla="*/ 57336 w 326286"/>
                        <a:gd name="connsiteY7" fmla="*/ 0 h 106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286" h="1064177">
                          <a:moveTo>
                            <a:pt x="57336" y="0"/>
                          </a:moveTo>
                          <a:lnTo>
                            <a:pt x="105150" y="0"/>
                          </a:lnTo>
                          <a:lnTo>
                            <a:pt x="326286" y="686188"/>
                          </a:lnTo>
                          <a:lnTo>
                            <a:pt x="93684" y="1064177"/>
                          </a:lnTo>
                          <a:lnTo>
                            <a:pt x="57336" y="1064177"/>
                          </a:lnTo>
                          <a:cubicBezTo>
                            <a:pt x="25670" y="1064177"/>
                            <a:pt x="0" y="1038507"/>
                            <a:pt x="0" y="1006841"/>
                          </a:cubicBezTo>
                          <a:lnTo>
                            <a:pt x="0" y="57336"/>
                          </a:lnTo>
                          <a:cubicBezTo>
                            <a:pt x="0" y="25670"/>
                            <a:pt x="25670" y="0"/>
                            <a:pt x="57336" y="0"/>
                          </a:cubicBezTo>
                          <a:close/>
                        </a:path>
                      </a:pathLst>
                    </a:custGeom>
                    <a:solidFill>
                      <a:srgbClr val="BF9000"/>
                    </a:solidFill>
                    <a:ln w="19050"/>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92" name="Freeform: Shape 1091">
                      <a:extLst>
                        <a:ext uri="{FF2B5EF4-FFF2-40B4-BE49-F238E27FC236}">
                          <a16:creationId xmlns:a16="http://schemas.microsoft.com/office/drawing/2014/main" id="{D2D40CCB-61D9-37B6-15F0-C514560CA86E}"/>
                        </a:ext>
                      </a:extLst>
                    </p:cNvPr>
                    <p:cNvSpPr/>
                    <p:nvPr/>
                  </p:nvSpPr>
                  <p:spPr>
                    <a:xfrm rot="14320849">
                      <a:off x="5259170" y="1961181"/>
                      <a:ext cx="326286" cy="1064177"/>
                    </a:xfrm>
                    <a:custGeom>
                      <a:avLst/>
                      <a:gdLst>
                        <a:gd name="connsiteX0" fmla="*/ 57336 w 326286"/>
                        <a:gd name="connsiteY0" fmla="*/ 0 h 1064177"/>
                        <a:gd name="connsiteX1" fmla="*/ 105150 w 326286"/>
                        <a:gd name="connsiteY1" fmla="*/ 0 h 1064177"/>
                        <a:gd name="connsiteX2" fmla="*/ 326286 w 326286"/>
                        <a:gd name="connsiteY2" fmla="*/ 686188 h 1064177"/>
                        <a:gd name="connsiteX3" fmla="*/ 93684 w 326286"/>
                        <a:gd name="connsiteY3" fmla="*/ 1064177 h 1064177"/>
                        <a:gd name="connsiteX4" fmla="*/ 57336 w 326286"/>
                        <a:gd name="connsiteY4" fmla="*/ 1064177 h 1064177"/>
                        <a:gd name="connsiteX5" fmla="*/ 0 w 326286"/>
                        <a:gd name="connsiteY5" fmla="*/ 1006841 h 1064177"/>
                        <a:gd name="connsiteX6" fmla="*/ 0 w 326286"/>
                        <a:gd name="connsiteY6" fmla="*/ 57336 h 1064177"/>
                        <a:gd name="connsiteX7" fmla="*/ 57336 w 326286"/>
                        <a:gd name="connsiteY7" fmla="*/ 0 h 106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286" h="1064177">
                          <a:moveTo>
                            <a:pt x="57336" y="0"/>
                          </a:moveTo>
                          <a:lnTo>
                            <a:pt x="105150" y="0"/>
                          </a:lnTo>
                          <a:lnTo>
                            <a:pt x="326286" y="686188"/>
                          </a:lnTo>
                          <a:lnTo>
                            <a:pt x="93684" y="1064177"/>
                          </a:lnTo>
                          <a:lnTo>
                            <a:pt x="57336" y="1064177"/>
                          </a:lnTo>
                          <a:cubicBezTo>
                            <a:pt x="25670" y="1064177"/>
                            <a:pt x="0" y="1038507"/>
                            <a:pt x="0" y="1006841"/>
                          </a:cubicBezTo>
                          <a:lnTo>
                            <a:pt x="0" y="57336"/>
                          </a:lnTo>
                          <a:cubicBezTo>
                            <a:pt x="0" y="25670"/>
                            <a:pt x="25670" y="0"/>
                            <a:pt x="57336" y="0"/>
                          </a:cubicBezTo>
                          <a:close/>
                        </a:path>
                      </a:pathLst>
                    </a:custGeom>
                    <a:solidFill>
                      <a:srgbClr val="BF9000"/>
                    </a:solidFill>
                    <a:ln w="19050"/>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93" name="Freeform: Shape 1092">
                      <a:extLst>
                        <a:ext uri="{FF2B5EF4-FFF2-40B4-BE49-F238E27FC236}">
                          <a16:creationId xmlns:a16="http://schemas.microsoft.com/office/drawing/2014/main" id="{F7E43E64-DB44-E8D8-54C5-D2825D510E1B}"/>
                        </a:ext>
                      </a:extLst>
                    </p:cNvPr>
                    <p:cNvSpPr/>
                    <p:nvPr/>
                  </p:nvSpPr>
                  <p:spPr>
                    <a:xfrm>
                      <a:off x="5932857" y="1189724"/>
                      <a:ext cx="326286" cy="1064177"/>
                    </a:xfrm>
                    <a:custGeom>
                      <a:avLst/>
                      <a:gdLst>
                        <a:gd name="connsiteX0" fmla="*/ 57336 w 326286"/>
                        <a:gd name="connsiteY0" fmla="*/ 0 h 1064177"/>
                        <a:gd name="connsiteX1" fmla="*/ 105150 w 326286"/>
                        <a:gd name="connsiteY1" fmla="*/ 0 h 1064177"/>
                        <a:gd name="connsiteX2" fmla="*/ 326286 w 326286"/>
                        <a:gd name="connsiteY2" fmla="*/ 686188 h 1064177"/>
                        <a:gd name="connsiteX3" fmla="*/ 93684 w 326286"/>
                        <a:gd name="connsiteY3" fmla="*/ 1064177 h 1064177"/>
                        <a:gd name="connsiteX4" fmla="*/ 57336 w 326286"/>
                        <a:gd name="connsiteY4" fmla="*/ 1064177 h 1064177"/>
                        <a:gd name="connsiteX5" fmla="*/ 0 w 326286"/>
                        <a:gd name="connsiteY5" fmla="*/ 1006841 h 1064177"/>
                        <a:gd name="connsiteX6" fmla="*/ 0 w 326286"/>
                        <a:gd name="connsiteY6" fmla="*/ 57336 h 1064177"/>
                        <a:gd name="connsiteX7" fmla="*/ 57336 w 326286"/>
                        <a:gd name="connsiteY7" fmla="*/ 0 h 106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286" h="1064177">
                          <a:moveTo>
                            <a:pt x="57336" y="0"/>
                          </a:moveTo>
                          <a:lnTo>
                            <a:pt x="105150" y="0"/>
                          </a:lnTo>
                          <a:lnTo>
                            <a:pt x="326286" y="686188"/>
                          </a:lnTo>
                          <a:lnTo>
                            <a:pt x="93684" y="1064177"/>
                          </a:lnTo>
                          <a:lnTo>
                            <a:pt x="57336" y="1064177"/>
                          </a:lnTo>
                          <a:cubicBezTo>
                            <a:pt x="25670" y="1064177"/>
                            <a:pt x="0" y="1038507"/>
                            <a:pt x="0" y="1006841"/>
                          </a:cubicBezTo>
                          <a:lnTo>
                            <a:pt x="0" y="57336"/>
                          </a:lnTo>
                          <a:cubicBezTo>
                            <a:pt x="0" y="25670"/>
                            <a:pt x="25670" y="0"/>
                            <a:pt x="57336" y="0"/>
                          </a:cubicBezTo>
                          <a:close/>
                        </a:path>
                      </a:pathLst>
                    </a:custGeom>
                    <a:solidFill>
                      <a:srgbClr val="BF9000"/>
                    </a:solidFill>
                    <a:ln w="19050"/>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94" name="Freeform: Shape 1093">
                      <a:extLst>
                        <a:ext uri="{FF2B5EF4-FFF2-40B4-BE49-F238E27FC236}">
                          <a16:creationId xmlns:a16="http://schemas.microsoft.com/office/drawing/2014/main" id="{F788D0F7-3EEF-9180-8709-53F3673FB855}"/>
                        </a:ext>
                      </a:extLst>
                    </p:cNvPr>
                    <p:cNvSpPr/>
                    <p:nvPr/>
                  </p:nvSpPr>
                  <p:spPr>
                    <a:xfrm>
                      <a:off x="5850177" y="2379407"/>
                      <a:ext cx="245823" cy="1553423"/>
                    </a:xfrm>
                    <a:custGeom>
                      <a:avLst/>
                      <a:gdLst>
                        <a:gd name="connsiteX0" fmla="*/ 60252 w 245823"/>
                        <a:gd name="connsiteY0" fmla="*/ 0 h 1553423"/>
                        <a:gd name="connsiteX1" fmla="*/ 160749 w 245823"/>
                        <a:gd name="connsiteY1" fmla="*/ 0 h 1553423"/>
                        <a:gd name="connsiteX2" fmla="*/ 245823 w 245823"/>
                        <a:gd name="connsiteY2" fmla="*/ 1298213 h 1553423"/>
                        <a:gd name="connsiteX3" fmla="*/ 245823 w 245823"/>
                        <a:gd name="connsiteY3" fmla="*/ 1553423 h 1553423"/>
                        <a:gd name="connsiteX4" fmla="*/ 0 w 245823"/>
                        <a:gd name="connsiteY4" fmla="*/ 1553423 h 1553423"/>
                        <a:gd name="connsiteX5" fmla="*/ 0 w 245823"/>
                        <a:gd name="connsiteY5" fmla="*/ 1223550 h 155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823" h="1553423">
                          <a:moveTo>
                            <a:pt x="60252" y="0"/>
                          </a:moveTo>
                          <a:lnTo>
                            <a:pt x="160749" y="0"/>
                          </a:lnTo>
                          <a:lnTo>
                            <a:pt x="245823" y="1298213"/>
                          </a:lnTo>
                          <a:lnTo>
                            <a:pt x="245823" y="1553423"/>
                          </a:lnTo>
                          <a:lnTo>
                            <a:pt x="0" y="1553423"/>
                          </a:lnTo>
                          <a:lnTo>
                            <a:pt x="0" y="1223550"/>
                          </a:lnTo>
                          <a:close/>
                        </a:path>
                      </a:pathLst>
                    </a:custGeom>
                    <a:solidFill>
                      <a:srgbClr val="BF9000"/>
                    </a:solidFill>
                    <a:ln w="19050"/>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95" name="Oval 1094">
                      <a:extLst>
                        <a:ext uri="{FF2B5EF4-FFF2-40B4-BE49-F238E27FC236}">
                          <a16:creationId xmlns:a16="http://schemas.microsoft.com/office/drawing/2014/main" id="{73718D12-4872-6237-2F9D-9344AD9F5B6E}"/>
                        </a:ext>
                      </a:extLst>
                    </p:cNvPr>
                    <p:cNvSpPr/>
                    <p:nvPr/>
                  </p:nvSpPr>
                  <p:spPr>
                    <a:xfrm>
                      <a:off x="5817671" y="2128396"/>
                      <a:ext cx="288000" cy="288000"/>
                    </a:xfrm>
                    <a:prstGeom prst="ellipse">
                      <a:avLst/>
                    </a:prstGeom>
                    <a:solidFill>
                      <a:srgbClr val="BF9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pic>
                <p:nvPicPr>
                  <p:cNvPr id="1090" name="Picture 1089">
                    <a:extLst>
                      <a:ext uri="{FF2B5EF4-FFF2-40B4-BE49-F238E27FC236}">
                        <a16:creationId xmlns:a16="http://schemas.microsoft.com/office/drawing/2014/main" id="{8FBCD28D-C7B2-2152-6CFF-AF2BC470374D}"/>
                      </a:ext>
                    </a:extLst>
                  </p:cNvPr>
                  <p:cNvPicPr>
                    <a:picLocks noChangeAspect="1"/>
                  </p:cNvPicPr>
                  <p:nvPr/>
                </p:nvPicPr>
                <p:blipFill rotWithShape="1">
                  <a:blip r:embed="rId2"/>
                  <a:srcRect b="77786"/>
                  <a:stretch/>
                </p:blipFill>
                <p:spPr>
                  <a:xfrm>
                    <a:off x="550373" y="2163843"/>
                    <a:ext cx="749457" cy="58869"/>
                  </a:xfrm>
                  <a:prstGeom prst="rect">
                    <a:avLst/>
                  </a:prstGeom>
                </p:spPr>
              </p:pic>
            </p:grpSp>
            <p:grpSp>
              <p:nvGrpSpPr>
                <p:cNvPr id="1081" name="Group 1080">
                  <a:extLst>
                    <a:ext uri="{FF2B5EF4-FFF2-40B4-BE49-F238E27FC236}">
                      <a16:creationId xmlns:a16="http://schemas.microsoft.com/office/drawing/2014/main" id="{994743EB-3446-CF85-4173-BF3C58D87C32}"/>
                    </a:ext>
                  </a:extLst>
                </p:cNvPr>
                <p:cNvGrpSpPr/>
                <p:nvPr/>
              </p:nvGrpSpPr>
              <p:grpSpPr>
                <a:xfrm>
                  <a:off x="7360379" y="703229"/>
                  <a:ext cx="1078776" cy="1430510"/>
                  <a:chOff x="360557" y="792202"/>
                  <a:chExt cx="1078776" cy="1430510"/>
                </a:xfrm>
              </p:grpSpPr>
              <p:grpSp>
                <p:nvGrpSpPr>
                  <p:cNvPr id="1082" name="Group 1081">
                    <a:extLst>
                      <a:ext uri="{FF2B5EF4-FFF2-40B4-BE49-F238E27FC236}">
                        <a16:creationId xmlns:a16="http://schemas.microsoft.com/office/drawing/2014/main" id="{C245718A-3B28-B056-0B3B-D4EED0D3A304}"/>
                      </a:ext>
                    </a:extLst>
                  </p:cNvPr>
                  <p:cNvGrpSpPr/>
                  <p:nvPr/>
                </p:nvGrpSpPr>
                <p:grpSpPr>
                  <a:xfrm>
                    <a:off x="360557" y="792202"/>
                    <a:ext cx="1078776" cy="1401076"/>
                    <a:chOff x="4890224" y="1189724"/>
                    <a:chExt cx="2069220" cy="2743106"/>
                  </a:xfrm>
                </p:grpSpPr>
                <p:sp>
                  <p:nvSpPr>
                    <p:cNvPr id="1084" name="Freeform: Shape 1083">
                      <a:extLst>
                        <a:ext uri="{FF2B5EF4-FFF2-40B4-BE49-F238E27FC236}">
                          <a16:creationId xmlns:a16="http://schemas.microsoft.com/office/drawing/2014/main" id="{395B42CE-C58E-47D9-B800-B11D658E9444}"/>
                        </a:ext>
                      </a:extLst>
                    </p:cNvPr>
                    <p:cNvSpPr/>
                    <p:nvPr/>
                  </p:nvSpPr>
                  <p:spPr>
                    <a:xfrm rot="7029926">
                      <a:off x="6264213" y="2090100"/>
                      <a:ext cx="326286" cy="1064177"/>
                    </a:xfrm>
                    <a:custGeom>
                      <a:avLst/>
                      <a:gdLst>
                        <a:gd name="connsiteX0" fmla="*/ 57336 w 326286"/>
                        <a:gd name="connsiteY0" fmla="*/ 0 h 1064177"/>
                        <a:gd name="connsiteX1" fmla="*/ 105150 w 326286"/>
                        <a:gd name="connsiteY1" fmla="*/ 0 h 1064177"/>
                        <a:gd name="connsiteX2" fmla="*/ 326286 w 326286"/>
                        <a:gd name="connsiteY2" fmla="*/ 686188 h 1064177"/>
                        <a:gd name="connsiteX3" fmla="*/ 93684 w 326286"/>
                        <a:gd name="connsiteY3" fmla="*/ 1064177 h 1064177"/>
                        <a:gd name="connsiteX4" fmla="*/ 57336 w 326286"/>
                        <a:gd name="connsiteY4" fmla="*/ 1064177 h 1064177"/>
                        <a:gd name="connsiteX5" fmla="*/ 0 w 326286"/>
                        <a:gd name="connsiteY5" fmla="*/ 1006841 h 1064177"/>
                        <a:gd name="connsiteX6" fmla="*/ 0 w 326286"/>
                        <a:gd name="connsiteY6" fmla="*/ 57336 h 1064177"/>
                        <a:gd name="connsiteX7" fmla="*/ 57336 w 326286"/>
                        <a:gd name="connsiteY7" fmla="*/ 0 h 106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286" h="1064177">
                          <a:moveTo>
                            <a:pt x="57336" y="0"/>
                          </a:moveTo>
                          <a:lnTo>
                            <a:pt x="105150" y="0"/>
                          </a:lnTo>
                          <a:lnTo>
                            <a:pt x="326286" y="686188"/>
                          </a:lnTo>
                          <a:lnTo>
                            <a:pt x="93684" y="1064177"/>
                          </a:lnTo>
                          <a:lnTo>
                            <a:pt x="57336" y="1064177"/>
                          </a:lnTo>
                          <a:cubicBezTo>
                            <a:pt x="25670" y="1064177"/>
                            <a:pt x="0" y="1038507"/>
                            <a:pt x="0" y="1006841"/>
                          </a:cubicBezTo>
                          <a:lnTo>
                            <a:pt x="0" y="57336"/>
                          </a:lnTo>
                          <a:cubicBezTo>
                            <a:pt x="0" y="25670"/>
                            <a:pt x="25670" y="0"/>
                            <a:pt x="57336" y="0"/>
                          </a:cubicBezTo>
                          <a:close/>
                        </a:path>
                      </a:pathLst>
                    </a:custGeom>
                    <a:solidFill>
                      <a:srgbClr val="BF9000"/>
                    </a:solidFill>
                    <a:ln w="19050"/>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85" name="Freeform: Shape 1084">
                      <a:extLst>
                        <a:ext uri="{FF2B5EF4-FFF2-40B4-BE49-F238E27FC236}">
                          <a16:creationId xmlns:a16="http://schemas.microsoft.com/office/drawing/2014/main" id="{C2ED3496-0D7D-94A4-7E4F-FCF60DF8DD0A}"/>
                        </a:ext>
                      </a:extLst>
                    </p:cNvPr>
                    <p:cNvSpPr/>
                    <p:nvPr/>
                  </p:nvSpPr>
                  <p:spPr>
                    <a:xfrm rot="14320849">
                      <a:off x="5259170" y="1961181"/>
                      <a:ext cx="326286" cy="1064177"/>
                    </a:xfrm>
                    <a:custGeom>
                      <a:avLst/>
                      <a:gdLst>
                        <a:gd name="connsiteX0" fmla="*/ 57336 w 326286"/>
                        <a:gd name="connsiteY0" fmla="*/ 0 h 1064177"/>
                        <a:gd name="connsiteX1" fmla="*/ 105150 w 326286"/>
                        <a:gd name="connsiteY1" fmla="*/ 0 h 1064177"/>
                        <a:gd name="connsiteX2" fmla="*/ 326286 w 326286"/>
                        <a:gd name="connsiteY2" fmla="*/ 686188 h 1064177"/>
                        <a:gd name="connsiteX3" fmla="*/ 93684 w 326286"/>
                        <a:gd name="connsiteY3" fmla="*/ 1064177 h 1064177"/>
                        <a:gd name="connsiteX4" fmla="*/ 57336 w 326286"/>
                        <a:gd name="connsiteY4" fmla="*/ 1064177 h 1064177"/>
                        <a:gd name="connsiteX5" fmla="*/ 0 w 326286"/>
                        <a:gd name="connsiteY5" fmla="*/ 1006841 h 1064177"/>
                        <a:gd name="connsiteX6" fmla="*/ 0 w 326286"/>
                        <a:gd name="connsiteY6" fmla="*/ 57336 h 1064177"/>
                        <a:gd name="connsiteX7" fmla="*/ 57336 w 326286"/>
                        <a:gd name="connsiteY7" fmla="*/ 0 h 106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286" h="1064177">
                          <a:moveTo>
                            <a:pt x="57336" y="0"/>
                          </a:moveTo>
                          <a:lnTo>
                            <a:pt x="105150" y="0"/>
                          </a:lnTo>
                          <a:lnTo>
                            <a:pt x="326286" y="686188"/>
                          </a:lnTo>
                          <a:lnTo>
                            <a:pt x="93684" y="1064177"/>
                          </a:lnTo>
                          <a:lnTo>
                            <a:pt x="57336" y="1064177"/>
                          </a:lnTo>
                          <a:cubicBezTo>
                            <a:pt x="25670" y="1064177"/>
                            <a:pt x="0" y="1038507"/>
                            <a:pt x="0" y="1006841"/>
                          </a:cubicBezTo>
                          <a:lnTo>
                            <a:pt x="0" y="57336"/>
                          </a:lnTo>
                          <a:cubicBezTo>
                            <a:pt x="0" y="25670"/>
                            <a:pt x="25670" y="0"/>
                            <a:pt x="57336" y="0"/>
                          </a:cubicBezTo>
                          <a:close/>
                        </a:path>
                      </a:pathLst>
                    </a:custGeom>
                    <a:solidFill>
                      <a:srgbClr val="BF9000"/>
                    </a:solidFill>
                    <a:ln w="19050"/>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86" name="Freeform: Shape 1085">
                      <a:extLst>
                        <a:ext uri="{FF2B5EF4-FFF2-40B4-BE49-F238E27FC236}">
                          <a16:creationId xmlns:a16="http://schemas.microsoft.com/office/drawing/2014/main" id="{273850CC-FFC7-CADA-37D2-82FE3CE9FAFF}"/>
                        </a:ext>
                      </a:extLst>
                    </p:cNvPr>
                    <p:cNvSpPr/>
                    <p:nvPr/>
                  </p:nvSpPr>
                  <p:spPr>
                    <a:xfrm>
                      <a:off x="5932857" y="1189724"/>
                      <a:ext cx="326286" cy="1064177"/>
                    </a:xfrm>
                    <a:custGeom>
                      <a:avLst/>
                      <a:gdLst>
                        <a:gd name="connsiteX0" fmla="*/ 57336 w 326286"/>
                        <a:gd name="connsiteY0" fmla="*/ 0 h 1064177"/>
                        <a:gd name="connsiteX1" fmla="*/ 105150 w 326286"/>
                        <a:gd name="connsiteY1" fmla="*/ 0 h 1064177"/>
                        <a:gd name="connsiteX2" fmla="*/ 326286 w 326286"/>
                        <a:gd name="connsiteY2" fmla="*/ 686188 h 1064177"/>
                        <a:gd name="connsiteX3" fmla="*/ 93684 w 326286"/>
                        <a:gd name="connsiteY3" fmla="*/ 1064177 h 1064177"/>
                        <a:gd name="connsiteX4" fmla="*/ 57336 w 326286"/>
                        <a:gd name="connsiteY4" fmla="*/ 1064177 h 1064177"/>
                        <a:gd name="connsiteX5" fmla="*/ 0 w 326286"/>
                        <a:gd name="connsiteY5" fmla="*/ 1006841 h 1064177"/>
                        <a:gd name="connsiteX6" fmla="*/ 0 w 326286"/>
                        <a:gd name="connsiteY6" fmla="*/ 57336 h 1064177"/>
                        <a:gd name="connsiteX7" fmla="*/ 57336 w 326286"/>
                        <a:gd name="connsiteY7" fmla="*/ 0 h 106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286" h="1064177">
                          <a:moveTo>
                            <a:pt x="57336" y="0"/>
                          </a:moveTo>
                          <a:lnTo>
                            <a:pt x="105150" y="0"/>
                          </a:lnTo>
                          <a:lnTo>
                            <a:pt x="326286" y="686188"/>
                          </a:lnTo>
                          <a:lnTo>
                            <a:pt x="93684" y="1064177"/>
                          </a:lnTo>
                          <a:lnTo>
                            <a:pt x="57336" y="1064177"/>
                          </a:lnTo>
                          <a:cubicBezTo>
                            <a:pt x="25670" y="1064177"/>
                            <a:pt x="0" y="1038507"/>
                            <a:pt x="0" y="1006841"/>
                          </a:cubicBezTo>
                          <a:lnTo>
                            <a:pt x="0" y="57336"/>
                          </a:lnTo>
                          <a:cubicBezTo>
                            <a:pt x="0" y="25670"/>
                            <a:pt x="25670" y="0"/>
                            <a:pt x="57336" y="0"/>
                          </a:cubicBezTo>
                          <a:close/>
                        </a:path>
                      </a:pathLst>
                    </a:custGeom>
                    <a:solidFill>
                      <a:srgbClr val="BF9000"/>
                    </a:solidFill>
                    <a:ln w="19050"/>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87" name="Freeform: Shape 1086">
                      <a:extLst>
                        <a:ext uri="{FF2B5EF4-FFF2-40B4-BE49-F238E27FC236}">
                          <a16:creationId xmlns:a16="http://schemas.microsoft.com/office/drawing/2014/main" id="{BA5E4B66-4EB2-0064-577E-8E9E2C9F64A9}"/>
                        </a:ext>
                      </a:extLst>
                    </p:cNvPr>
                    <p:cNvSpPr/>
                    <p:nvPr/>
                  </p:nvSpPr>
                  <p:spPr>
                    <a:xfrm>
                      <a:off x="5850177" y="2379407"/>
                      <a:ext cx="245823" cy="1553423"/>
                    </a:xfrm>
                    <a:custGeom>
                      <a:avLst/>
                      <a:gdLst>
                        <a:gd name="connsiteX0" fmla="*/ 60252 w 245823"/>
                        <a:gd name="connsiteY0" fmla="*/ 0 h 1553423"/>
                        <a:gd name="connsiteX1" fmla="*/ 160749 w 245823"/>
                        <a:gd name="connsiteY1" fmla="*/ 0 h 1553423"/>
                        <a:gd name="connsiteX2" fmla="*/ 245823 w 245823"/>
                        <a:gd name="connsiteY2" fmla="*/ 1298213 h 1553423"/>
                        <a:gd name="connsiteX3" fmla="*/ 245823 w 245823"/>
                        <a:gd name="connsiteY3" fmla="*/ 1553423 h 1553423"/>
                        <a:gd name="connsiteX4" fmla="*/ 0 w 245823"/>
                        <a:gd name="connsiteY4" fmla="*/ 1553423 h 1553423"/>
                        <a:gd name="connsiteX5" fmla="*/ 0 w 245823"/>
                        <a:gd name="connsiteY5" fmla="*/ 1223550 h 155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823" h="1553423">
                          <a:moveTo>
                            <a:pt x="60252" y="0"/>
                          </a:moveTo>
                          <a:lnTo>
                            <a:pt x="160749" y="0"/>
                          </a:lnTo>
                          <a:lnTo>
                            <a:pt x="245823" y="1298213"/>
                          </a:lnTo>
                          <a:lnTo>
                            <a:pt x="245823" y="1553423"/>
                          </a:lnTo>
                          <a:lnTo>
                            <a:pt x="0" y="1553423"/>
                          </a:lnTo>
                          <a:lnTo>
                            <a:pt x="0" y="1223550"/>
                          </a:lnTo>
                          <a:close/>
                        </a:path>
                      </a:pathLst>
                    </a:custGeom>
                    <a:solidFill>
                      <a:srgbClr val="BF9000"/>
                    </a:solidFill>
                    <a:ln w="19050"/>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88" name="Oval 1087">
                      <a:extLst>
                        <a:ext uri="{FF2B5EF4-FFF2-40B4-BE49-F238E27FC236}">
                          <a16:creationId xmlns:a16="http://schemas.microsoft.com/office/drawing/2014/main" id="{796D82FC-014F-868C-0E05-C709E0D137C9}"/>
                        </a:ext>
                      </a:extLst>
                    </p:cNvPr>
                    <p:cNvSpPr/>
                    <p:nvPr/>
                  </p:nvSpPr>
                  <p:spPr>
                    <a:xfrm>
                      <a:off x="5817671" y="2128396"/>
                      <a:ext cx="288000" cy="288000"/>
                    </a:xfrm>
                    <a:prstGeom prst="ellipse">
                      <a:avLst/>
                    </a:prstGeom>
                    <a:solidFill>
                      <a:srgbClr val="BF9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pic>
                <p:nvPicPr>
                  <p:cNvPr id="1083" name="Picture 1082">
                    <a:extLst>
                      <a:ext uri="{FF2B5EF4-FFF2-40B4-BE49-F238E27FC236}">
                        <a16:creationId xmlns:a16="http://schemas.microsoft.com/office/drawing/2014/main" id="{3A22379A-E4C1-C632-FB21-F070AB197CB0}"/>
                      </a:ext>
                    </a:extLst>
                  </p:cNvPr>
                  <p:cNvPicPr>
                    <a:picLocks noChangeAspect="1"/>
                  </p:cNvPicPr>
                  <p:nvPr/>
                </p:nvPicPr>
                <p:blipFill rotWithShape="1">
                  <a:blip r:embed="rId2"/>
                  <a:srcRect b="77786"/>
                  <a:stretch/>
                </p:blipFill>
                <p:spPr>
                  <a:xfrm>
                    <a:off x="550373" y="2163843"/>
                    <a:ext cx="749457" cy="58869"/>
                  </a:xfrm>
                  <a:prstGeom prst="rect">
                    <a:avLst/>
                  </a:prstGeom>
                </p:spPr>
              </p:pic>
            </p:grpSp>
          </p:grpSp>
        </p:grpSp>
        <p:grpSp>
          <p:nvGrpSpPr>
            <p:cNvPr id="1103" name="Group 1102">
              <a:extLst>
                <a:ext uri="{FF2B5EF4-FFF2-40B4-BE49-F238E27FC236}">
                  <a16:creationId xmlns:a16="http://schemas.microsoft.com/office/drawing/2014/main" id="{647A8B16-2D03-0558-3AFC-5ACDB0A1089E}"/>
                </a:ext>
              </a:extLst>
            </p:cNvPr>
            <p:cNvGrpSpPr/>
            <p:nvPr/>
          </p:nvGrpSpPr>
          <p:grpSpPr>
            <a:xfrm>
              <a:off x="6669153" y="173550"/>
              <a:ext cx="728577" cy="568237"/>
              <a:chOff x="5985920" y="370367"/>
              <a:chExt cx="2453235" cy="1764042"/>
            </a:xfrm>
          </p:grpSpPr>
          <p:grpSp>
            <p:nvGrpSpPr>
              <p:cNvPr id="1104" name="Group 1103">
                <a:extLst>
                  <a:ext uri="{FF2B5EF4-FFF2-40B4-BE49-F238E27FC236}">
                    <a16:creationId xmlns:a16="http://schemas.microsoft.com/office/drawing/2014/main" id="{E27805C8-7D24-1F04-C370-C32022A0EF6D}"/>
                  </a:ext>
                </a:extLst>
              </p:cNvPr>
              <p:cNvGrpSpPr/>
              <p:nvPr/>
            </p:nvGrpSpPr>
            <p:grpSpPr>
              <a:xfrm>
                <a:off x="6674596" y="370367"/>
                <a:ext cx="1078776" cy="1430510"/>
                <a:chOff x="360557" y="792202"/>
                <a:chExt cx="1078776" cy="1430510"/>
              </a:xfrm>
            </p:grpSpPr>
            <p:grpSp>
              <p:nvGrpSpPr>
                <p:cNvPr id="1122" name="Group 1121">
                  <a:extLst>
                    <a:ext uri="{FF2B5EF4-FFF2-40B4-BE49-F238E27FC236}">
                      <a16:creationId xmlns:a16="http://schemas.microsoft.com/office/drawing/2014/main" id="{71306B61-CAC6-36DB-C262-5BCD0B1CE1CE}"/>
                    </a:ext>
                  </a:extLst>
                </p:cNvPr>
                <p:cNvGrpSpPr/>
                <p:nvPr/>
              </p:nvGrpSpPr>
              <p:grpSpPr>
                <a:xfrm>
                  <a:off x="360557" y="792202"/>
                  <a:ext cx="1078776" cy="1401076"/>
                  <a:chOff x="4890224" y="1189724"/>
                  <a:chExt cx="2069220" cy="2743106"/>
                </a:xfrm>
              </p:grpSpPr>
              <p:sp>
                <p:nvSpPr>
                  <p:cNvPr id="1124" name="Freeform: Shape 1123">
                    <a:extLst>
                      <a:ext uri="{FF2B5EF4-FFF2-40B4-BE49-F238E27FC236}">
                        <a16:creationId xmlns:a16="http://schemas.microsoft.com/office/drawing/2014/main" id="{EB833585-103A-5051-35E9-ACD7CFE6F77C}"/>
                      </a:ext>
                    </a:extLst>
                  </p:cNvPr>
                  <p:cNvSpPr/>
                  <p:nvPr/>
                </p:nvSpPr>
                <p:spPr>
                  <a:xfrm rot="7029926">
                    <a:off x="6264213" y="2090100"/>
                    <a:ext cx="326286" cy="1064177"/>
                  </a:xfrm>
                  <a:custGeom>
                    <a:avLst/>
                    <a:gdLst>
                      <a:gd name="connsiteX0" fmla="*/ 57336 w 326286"/>
                      <a:gd name="connsiteY0" fmla="*/ 0 h 1064177"/>
                      <a:gd name="connsiteX1" fmla="*/ 105150 w 326286"/>
                      <a:gd name="connsiteY1" fmla="*/ 0 h 1064177"/>
                      <a:gd name="connsiteX2" fmla="*/ 326286 w 326286"/>
                      <a:gd name="connsiteY2" fmla="*/ 686188 h 1064177"/>
                      <a:gd name="connsiteX3" fmla="*/ 93684 w 326286"/>
                      <a:gd name="connsiteY3" fmla="*/ 1064177 h 1064177"/>
                      <a:gd name="connsiteX4" fmla="*/ 57336 w 326286"/>
                      <a:gd name="connsiteY4" fmla="*/ 1064177 h 1064177"/>
                      <a:gd name="connsiteX5" fmla="*/ 0 w 326286"/>
                      <a:gd name="connsiteY5" fmla="*/ 1006841 h 1064177"/>
                      <a:gd name="connsiteX6" fmla="*/ 0 w 326286"/>
                      <a:gd name="connsiteY6" fmla="*/ 57336 h 1064177"/>
                      <a:gd name="connsiteX7" fmla="*/ 57336 w 326286"/>
                      <a:gd name="connsiteY7" fmla="*/ 0 h 106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286" h="1064177">
                        <a:moveTo>
                          <a:pt x="57336" y="0"/>
                        </a:moveTo>
                        <a:lnTo>
                          <a:pt x="105150" y="0"/>
                        </a:lnTo>
                        <a:lnTo>
                          <a:pt x="326286" y="686188"/>
                        </a:lnTo>
                        <a:lnTo>
                          <a:pt x="93684" y="1064177"/>
                        </a:lnTo>
                        <a:lnTo>
                          <a:pt x="57336" y="1064177"/>
                        </a:lnTo>
                        <a:cubicBezTo>
                          <a:pt x="25670" y="1064177"/>
                          <a:pt x="0" y="1038507"/>
                          <a:pt x="0" y="1006841"/>
                        </a:cubicBezTo>
                        <a:lnTo>
                          <a:pt x="0" y="57336"/>
                        </a:lnTo>
                        <a:cubicBezTo>
                          <a:pt x="0" y="25670"/>
                          <a:pt x="25670" y="0"/>
                          <a:pt x="57336" y="0"/>
                        </a:cubicBezTo>
                        <a:close/>
                      </a:path>
                    </a:pathLst>
                  </a:custGeom>
                  <a:solidFill>
                    <a:srgbClr val="BF9000"/>
                  </a:solidFill>
                  <a:ln w="19050"/>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25" name="Freeform: Shape 1124">
                    <a:extLst>
                      <a:ext uri="{FF2B5EF4-FFF2-40B4-BE49-F238E27FC236}">
                        <a16:creationId xmlns:a16="http://schemas.microsoft.com/office/drawing/2014/main" id="{1A313F14-A579-4ADC-A2C7-D08CA6B3FC54}"/>
                      </a:ext>
                    </a:extLst>
                  </p:cNvPr>
                  <p:cNvSpPr/>
                  <p:nvPr/>
                </p:nvSpPr>
                <p:spPr>
                  <a:xfrm rot="14320849">
                    <a:off x="5259170" y="1961181"/>
                    <a:ext cx="326286" cy="1064177"/>
                  </a:xfrm>
                  <a:custGeom>
                    <a:avLst/>
                    <a:gdLst>
                      <a:gd name="connsiteX0" fmla="*/ 57336 w 326286"/>
                      <a:gd name="connsiteY0" fmla="*/ 0 h 1064177"/>
                      <a:gd name="connsiteX1" fmla="*/ 105150 w 326286"/>
                      <a:gd name="connsiteY1" fmla="*/ 0 h 1064177"/>
                      <a:gd name="connsiteX2" fmla="*/ 326286 w 326286"/>
                      <a:gd name="connsiteY2" fmla="*/ 686188 h 1064177"/>
                      <a:gd name="connsiteX3" fmla="*/ 93684 w 326286"/>
                      <a:gd name="connsiteY3" fmla="*/ 1064177 h 1064177"/>
                      <a:gd name="connsiteX4" fmla="*/ 57336 w 326286"/>
                      <a:gd name="connsiteY4" fmla="*/ 1064177 h 1064177"/>
                      <a:gd name="connsiteX5" fmla="*/ 0 w 326286"/>
                      <a:gd name="connsiteY5" fmla="*/ 1006841 h 1064177"/>
                      <a:gd name="connsiteX6" fmla="*/ 0 w 326286"/>
                      <a:gd name="connsiteY6" fmla="*/ 57336 h 1064177"/>
                      <a:gd name="connsiteX7" fmla="*/ 57336 w 326286"/>
                      <a:gd name="connsiteY7" fmla="*/ 0 h 106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286" h="1064177">
                        <a:moveTo>
                          <a:pt x="57336" y="0"/>
                        </a:moveTo>
                        <a:lnTo>
                          <a:pt x="105150" y="0"/>
                        </a:lnTo>
                        <a:lnTo>
                          <a:pt x="326286" y="686188"/>
                        </a:lnTo>
                        <a:lnTo>
                          <a:pt x="93684" y="1064177"/>
                        </a:lnTo>
                        <a:lnTo>
                          <a:pt x="57336" y="1064177"/>
                        </a:lnTo>
                        <a:cubicBezTo>
                          <a:pt x="25670" y="1064177"/>
                          <a:pt x="0" y="1038507"/>
                          <a:pt x="0" y="1006841"/>
                        </a:cubicBezTo>
                        <a:lnTo>
                          <a:pt x="0" y="57336"/>
                        </a:lnTo>
                        <a:cubicBezTo>
                          <a:pt x="0" y="25670"/>
                          <a:pt x="25670" y="0"/>
                          <a:pt x="57336" y="0"/>
                        </a:cubicBezTo>
                        <a:close/>
                      </a:path>
                    </a:pathLst>
                  </a:custGeom>
                  <a:solidFill>
                    <a:srgbClr val="BF9000"/>
                  </a:solidFill>
                  <a:ln w="19050"/>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26" name="Freeform: Shape 1125">
                    <a:extLst>
                      <a:ext uri="{FF2B5EF4-FFF2-40B4-BE49-F238E27FC236}">
                        <a16:creationId xmlns:a16="http://schemas.microsoft.com/office/drawing/2014/main" id="{FF16AB3D-B33C-25D1-794A-FD5F2D2DD364}"/>
                      </a:ext>
                    </a:extLst>
                  </p:cNvPr>
                  <p:cNvSpPr/>
                  <p:nvPr/>
                </p:nvSpPr>
                <p:spPr>
                  <a:xfrm>
                    <a:off x="5932857" y="1189724"/>
                    <a:ext cx="326286" cy="1064177"/>
                  </a:xfrm>
                  <a:custGeom>
                    <a:avLst/>
                    <a:gdLst>
                      <a:gd name="connsiteX0" fmla="*/ 57336 w 326286"/>
                      <a:gd name="connsiteY0" fmla="*/ 0 h 1064177"/>
                      <a:gd name="connsiteX1" fmla="*/ 105150 w 326286"/>
                      <a:gd name="connsiteY1" fmla="*/ 0 h 1064177"/>
                      <a:gd name="connsiteX2" fmla="*/ 326286 w 326286"/>
                      <a:gd name="connsiteY2" fmla="*/ 686188 h 1064177"/>
                      <a:gd name="connsiteX3" fmla="*/ 93684 w 326286"/>
                      <a:gd name="connsiteY3" fmla="*/ 1064177 h 1064177"/>
                      <a:gd name="connsiteX4" fmla="*/ 57336 w 326286"/>
                      <a:gd name="connsiteY4" fmla="*/ 1064177 h 1064177"/>
                      <a:gd name="connsiteX5" fmla="*/ 0 w 326286"/>
                      <a:gd name="connsiteY5" fmla="*/ 1006841 h 1064177"/>
                      <a:gd name="connsiteX6" fmla="*/ 0 w 326286"/>
                      <a:gd name="connsiteY6" fmla="*/ 57336 h 1064177"/>
                      <a:gd name="connsiteX7" fmla="*/ 57336 w 326286"/>
                      <a:gd name="connsiteY7" fmla="*/ 0 h 106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286" h="1064177">
                        <a:moveTo>
                          <a:pt x="57336" y="0"/>
                        </a:moveTo>
                        <a:lnTo>
                          <a:pt x="105150" y="0"/>
                        </a:lnTo>
                        <a:lnTo>
                          <a:pt x="326286" y="686188"/>
                        </a:lnTo>
                        <a:lnTo>
                          <a:pt x="93684" y="1064177"/>
                        </a:lnTo>
                        <a:lnTo>
                          <a:pt x="57336" y="1064177"/>
                        </a:lnTo>
                        <a:cubicBezTo>
                          <a:pt x="25670" y="1064177"/>
                          <a:pt x="0" y="1038507"/>
                          <a:pt x="0" y="1006841"/>
                        </a:cubicBezTo>
                        <a:lnTo>
                          <a:pt x="0" y="57336"/>
                        </a:lnTo>
                        <a:cubicBezTo>
                          <a:pt x="0" y="25670"/>
                          <a:pt x="25670" y="0"/>
                          <a:pt x="57336" y="0"/>
                        </a:cubicBezTo>
                        <a:close/>
                      </a:path>
                    </a:pathLst>
                  </a:custGeom>
                  <a:solidFill>
                    <a:srgbClr val="BF9000"/>
                  </a:solidFill>
                  <a:ln w="19050"/>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27" name="Freeform: Shape 1126">
                    <a:extLst>
                      <a:ext uri="{FF2B5EF4-FFF2-40B4-BE49-F238E27FC236}">
                        <a16:creationId xmlns:a16="http://schemas.microsoft.com/office/drawing/2014/main" id="{BB830664-BD04-FDAB-742A-8F05340A668F}"/>
                      </a:ext>
                    </a:extLst>
                  </p:cNvPr>
                  <p:cNvSpPr/>
                  <p:nvPr/>
                </p:nvSpPr>
                <p:spPr>
                  <a:xfrm>
                    <a:off x="5850177" y="2379407"/>
                    <a:ext cx="245823" cy="1553423"/>
                  </a:xfrm>
                  <a:custGeom>
                    <a:avLst/>
                    <a:gdLst>
                      <a:gd name="connsiteX0" fmla="*/ 60252 w 245823"/>
                      <a:gd name="connsiteY0" fmla="*/ 0 h 1553423"/>
                      <a:gd name="connsiteX1" fmla="*/ 160749 w 245823"/>
                      <a:gd name="connsiteY1" fmla="*/ 0 h 1553423"/>
                      <a:gd name="connsiteX2" fmla="*/ 245823 w 245823"/>
                      <a:gd name="connsiteY2" fmla="*/ 1298213 h 1553423"/>
                      <a:gd name="connsiteX3" fmla="*/ 245823 w 245823"/>
                      <a:gd name="connsiteY3" fmla="*/ 1553423 h 1553423"/>
                      <a:gd name="connsiteX4" fmla="*/ 0 w 245823"/>
                      <a:gd name="connsiteY4" fmla="*/ 1553423 h 1553423"/>
                      <a:gd name="connsiteX5" fmla="*/ 0 w 245823"/>
                      <a:gd name="connsiteY5" fmla="*/ 1223550 h 155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823" h="1553423">
                        <a:moveTo>
                          <a:pt x="60252" y="0"/>
                        </a:moveTo>
                        <a:lnTo>
                          <a:pt x="160749" y="0"/>
                        </a:lnTo>
                        <a:lnTo>
                          <a:pt x="245823" y="1298213"/>
                        </a:lnTo>
                        <a:lnTo>
                          <a:pt x="245823" y="1553423"/>
                        </a:lnTo>
                        <a:lnTo>
                          <a:pt x="0" y="1553423"/>
                        </a:lnTo>
                        <a:lnTo>
                          <a:pt x="0" y="1223550"/>
                        </a:lnTo>
                        <a:close/>
                      </a:path>
                    </a:pathLst>
                  </a:custGeom>
                  <a:solidFill>
                    <a:srgbClr val="BF9000"/>
                  </a:solidFill>
                  <a:ln w="19050"/>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28" name="Oval 1127">
                    <a:extLst>
                      <a:ext uri="{FF2B5EF4-FFF2-40B4-BE49-F238E27FC236}">
                        <a16:creationId xmlns:a16="http://schemas.microsoft.com/office/drawing/2014/main" id="{EB7CAFB9-B4D1-7045-43BF-DECC46D73A6B}"/>
                      </a:ext>
                    </a:extLst>
                  </p:cNvPr>
                  <p:cNvSpPr/>
                  <p:nvPr/>
                </p:nvSpPr>
                <p:spPr>
                  <a:xfrm>
                    <a:off x="5817671" y="2128396"/>
                    <a:ext cx="288000" cy="288000"/>
                  </a:xfrm>
                  <a:prstGeom prst="ellipse">
                    <a:avLst/>
                  </a:prstGeom>
                  <a:solidFill>
                    <a:srgbClr val="BF9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pic>
              <p:nvPicPr>
                <p:cNvPr id="1123" name="Picture 1122">
                  <a:extLst>
                    <a:ext uri="{FF2B5EF4-FFF2-40B4-BE49-F238E27FC236}">
                      <a16:creationId xmlns:a16="http://schemas.microsoft.com/office/drawing/2014/main" id="{C00CF946-0EC3-40FE-65E4-7AA770DFF5F8}"/>
                    </a:ext>
                  </a:extLst>
                </p:cNvPr>
                <p:cNvPicPr>
                  <a:picLocks noChangeAspect="1"/>
                </p:cNvPicPr>
                <p:nvPr/>
              </p:nvPicPr>
              <p:blipFill rotWithShape="1">
                <a:blip r:embed="rId2"/>
                <a:srcRect b="77786"/>
                <a:stretch/>
              </p:blipFill>
              <p:spPr>
                <a:xfrm>
                  <a:off x="550373" y="2163843"/>
                  <a:ext cx="749457" cy="58869"/>
                </a:xfrm>
                <a:prstGeom prst="rect">
                  <a:avLst/>
                </a:prstGeom>
              </p:spPr>
            </p:pic>
          </p:grpSp>
          <p:grpSp>
            <p:nvGrpSpPr>
              <p:cNvPr id="1105" name="Group 1104">
                <a:extLst>
                  <a:ext uri="{FF2B5EF4-FFF2-40B4-BE49-F238E27FC236}">
                    <a16:creationId xmlns:a16="http://schemas.microsoft.com/office/drawing/2014/main" id="{ED8BA72C-B284-D8D8-61B4-7DFC62208E3A}"/>
                  </a:ext>
                </a:extLst>
              </p:cNvPr>
              <p:cNvGrpSpPr/>
              <p:nvPr/>
            </p:nvGrpSpPr>
            <p:grpSpPr>
              <a:xfrm>
                <a:off x="5985920" y="703229"/>
                <a:ext cx="2453235" cy="1431180"/>
                <a:chOff x="5985920" y="703229"/>
                <a:chExt cx="2453235" cy="1431180"/>
              </a:xfrm>
            </p:grpSpPr>
            <p:grpSp>
              <p:nvGrpSpPr>
                <p:cNvPr id="1106" name="Group 1105">
                  <a:extLst>
                    <a:ext uri="{FF2B5EF4-FFF2-40B4-BE49-F238E27FC236}">
                      <a16:creationId xmlns:a16="http://schemas.microsoft.com/office/drawing/2014/main" id="{1C8C7111-A343-D4B5-17F9-B51BA558A215}"/>
                    </a:ext>
                  </a:extLst>
                </p:cNvPr>
                <p:cNvGrpSpPr/>
                <p:nvPr/>
              </p:nvGrpSpPr>
              <p:grpSpPr>
                <a:xfrm>
                  <a:off x="5985920" y="703899"/>
                  <a:ext cx="1078776" cy="1430510"/>
                  <a:chOff x="360557" y="792202"/>
                  <a:chExt cx="1078776" cy="1430510"/>
                </a:xfrm>
              </p:grpSpPr>
              <p:grpSp>
                <p:nvGrpSpPr>
                  <p:cNvPr id="1115" name="Group 1114">
                    <a:extLst>
                      <a:ext uri="{FF2B5EF4-FFF2-40B4-BE49-F238E27FC236}">
                        <a16:creationId xmlns:a16="http://schemas.microsoft.com/office/drawing/2014/main" id="{B6AF2DE2-6122-08C1-2DF2-3668F2953BE6}"/>
                      </a:ext>
                    </a:extLst>
                  </p:cNvPr>
                  <p:cNvGrpSpPr/>
                  <p:nvPr/>
                </p:nvGrpSpPr>
                <p:grpSpPr>
                  <a:xfrm>
                    <a:off x="360557" y="792202"/>
                    <a:ext cx="1078776" cy="1401076"/>
                    <a:chOff x="4890224" y="1189724"/>
                    <a:chExt cx="2069220" cy="2743106"/>
                  </a:xfrm>
                </p:grpSpPr>
                <p:sp>
                  <p:nvSpPr>
                    <p:cNvPr id="1117" name="Freeform: Shape 1116">
                      <a:extLst>
                        <a:ext uri="{FF2B5EF4-FFF2-40B4-BE49-F238E27FC236}">
                          <a16:creationId xmlns:a16="http://schemas.microsoft.com/office/drawing/2014/main" id="{BB87912D-916F-5423-9C62-1D07CDD9A2AC}"/>
                        </a:ext>
                      </a:extLst>
                    </p:cNvPr>
                    <p:cNvSpPr/>
                    <p:nvPr/>
                  </p:nvSpPr>
                  <p:spPr>
                    <a:xfrm rot="7029926">
                      <a:off x="6264213" y="2090100"/>
                      <a:ext cx="326286" cy="1064177"/>
                    </a:xfrm>
                    <a:custGeom>
                      <a:avLst/>
                      <a:gdLst>
                        <a:gd name="connsiteX0" fmla="*/ 57336 w 326286"/>
                        <a:gd name="connsiteY0" fmla="*/ 0 h 1064177"/>
                        <a:gd name="connsiteX1" fmla="*/ 105150 w 326286"/>
                        <a:gd name="connsiteY1" fmla="*/ 0 h 1064177"/>
                        <a:gd name="connsiteX2" fmla="*/ 326286 w 326286"/>
                        <a:gd name="connsiteY2" fmla="*/ 686188 h 1064177"/>
                        <a:gd name="connsiteX3" fmla="*/ 93684 w 326286"/>
                        <a:gd name="connsiteY3" fmla="*/ 1064177 h 1064177"/>
                        <a:gd name="connsiteX4" fmla="*/ 57336 w 326286"/>
                        <a:gd name="connsiteY4" fmla="*/ 1064177 h 1064177"/>
                        <a:gd name="connsiteX5" fmla="*/ 0 w 326286"/>
                        <a:gd name="connsiteY5" fmla="*/ 1006841 h 1064177"/>
                        <a:gd name="connsiteX6" fmla="*/ 0 w 326286"/>
                        <a:gd name="connsiteY6" fmla="*/ 57336 h 1064177"/>
                        <a:gd name="connsiteX7" fmla="*/ 57336 w 326286"/>
                        <a:gd name="connsiteY7" fmla="*/ 0 h 106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286" h="1064177">
                          <a:moveTo>
                            <a:pt x="57336" y="0"/>
                          </a:moveTo>
                          <a:lnTo>
                            <a:pt x="105150" y="0"/>
                          </a:lnTo>
                          <a:lnTo>
                            <a:pt x="326286" y="686188"/>
                          </a:lnTo>
                          <a:lnTo>
                            <a:pt x="93684" y="1064177"/>
                          </a:lnTo>
                          <a:lnTo>
                            <a:pt x="57336" y="1064177"/>
                          </a:lnTo>
                          <a:cubicBezTo>
                            <a:pt x="25670" y="1064177"/>
                            <a:pt x="0" y="1038507"/>
                            <a:pt x="0" y="1006841"/>
                          </a:cubicBezTo>
                          <a:lnTo>
                            <a:pt x="0" y="57336"/>
                          </a:lnTo>
                          <a:cubicBezTo>
                            <a:pt x="0" y="25670"/>
                            <a:pt x="25670" y="0"/>
                            <a:pt x="57336" y="0"/>
                          </a:cubicBezTo>
                          <a:close/>
                        </a:path>
                      </a:pathLst>
                    </a:custGeom>
                    <a:solidFill>
                      <a:srgbClr val="BF9000"/>
                    </a:solidFill>
                    <a:ln w="19050"/>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18" name="Freeform: Shape 1117">
                      <a:extLst>
                        <a:ext uri="{FF2B5EF4-FFF2-40B4-BE49-F238E27FC236}">
                          <a16:creationId xmlns:a16="http://schemas.microsoft.com/office/drawing/2014/main" id="{14453732-4404-4A09-BCD5-DB33E4B27188}"/>
                        </a:ext>
                      </a:extLst>
                    </p:cNvPr>
                    <p:cNvSpPr/>
                    <p:nvPr/>
                  </p:nvSpPr>
                  <p:spPr>
                    <a:xfrm rot="14320849">
                      <a:off x="5259170" y="1961181"/>
                      <a:ext cx="326286" cy="1064177"/>
                    </a:xfrm>
                    <a:custGeom>
                      <a:avLst/>
                      <a:gdLst>
                        <a:gd name="connsiteX0" fmla="*/ 57336 w 326286"/>
                        <a:gd name="connsiteY0" fmla="*/ 0 h 1064177"/>
                        <a:gd name="connsiteX1" fmla="*/ 105150 w 326286"/>
                        <a:gd name="connsiteY1" fmla="*/ 0 h 1064177"/>
                        <a:gd name="connsiteX2" fmla="*/ 326286 w 326286"/>
                        <a:gd name="connsiteY2" fmla="*/ 686188 h 1064177"/>
                        <a:gd name="connsiteX3" fmla="*/ 93684 w 326286"/>
                        <a:gd name="connsiteY3" fmla="*/ 1064177 h 1064177"/>
                        <a:gd name="connsiteX4" fmla="*/ 57336 w 326286"/>
                        <a:gd name="connsiteY4" fmla="*/ 1064177 h 1064177"/>
                        <a:gd name="connsiteX5" fmla="*/ 0 w 326286"/>
                        <a:gd name="connsiteY5" fmla="*/ 1006841 h 1064177"/>
                        <a:gd name="connsiteX6" fmla="*/ 0 w 326286"/>
                        <a:gd name="connsiteY6" fmla="*/ 57336 h 1064177"/>
                        <a:gd name="connsiteX7" fmla="*/ 57336 w 326286"/>
                        <a:gd name="connsiteY7" fmla="*/ 0 h 106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286" h="1064177">
                          <a:moveTo>
                            <a:pt x="57336" y="0"/>
                          </a:moveTo>
                          <a:lnTo>
                            <a:pt x="105150" y="0"/>
                          </a:lnTo>
                          <a:lnTo>
                            <a:pt x="326286" y="686188"/>
                          </a:lnTo>
                          <a:lnTo>
                            <a:pt x="93684" y="1064177"/>
                          </a:lnTo>
                          <a:lnTo>
                            <a:pt x="57336" y="1064177"/>
                          </a:lnTo>
                          <a:cubicBezTo>
                            <a:pt x="25670" y="1064177"/>
                            <a:pt x="0" y="1038507"/>
                            <a:pt x="0" y="1006841"/>
                          </a:cubicBezTo>
                          <a:lnTo>
                            <a:pt x="0" y="57336"/>
                          </a:lnTo>
                          <a:cubicBezTo>
                            <a:pt x="0" y="25670"/>
                            <a:pt x="25670" y="0"/>
                            <a:pt x="57336" y="0"/>
                          </a:cubicBezTo>
                          <a:close/>
                        </a:path>
                      </a:pathLst>
                    </a:custGeom>
                    <a:solidFill>
                      <a:srgbClr val="BF9000"/>
                    </a:solidFill>
                    <a:ln w="19050"/>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19" name="Freeform: Shape 1118">
                      <a:extLst>
                        <a:ext uri="{FF2B5EF4-FFF2-40B4-BE49-F238E27FC236}">
                          <a16:creationId xmlns:a16="http://schemas.microsoft.com/office/drawing/2014/main" id="{33396754-5B15-C072-6989-F2B22C2E7E63}"/>
                        </a:ext>
                      </a:extLst>
                    </p:cNvPr>
                    <p:cNvSpPr/>
                    <p:nvPr/>
                  </p:nvSpPr>
                  <p:spPr>
                    <a:xfrm>
                      <a:off x="5932857" y="1189724"/>
                      <a:ext cx="326286" cy="1064177"/>
                    </a:xfrm>
                    <a:custGeom>
                      <a:avLst/>
                      <a:gdLst>
                        <a:gd name="connsiteX0" fmla="*/ 57336 w 326286"/>
                        <a:gd name="connsiteY0" fmla="*/ 0 h 1064177"/>
                        <a:gd name="connsiteX1" fmla="*/ 105150 w 326286"/>
                        <a:gd name="connsiteY1" fmla="*/ 0 h 1064177"/>
                        <a:gd name="connsiteX2" fmla="*/ 326286 w 326286"/>
                        <a:gd name="connsiteY2" fmla="*/ 686188 h 1064177"/>
                        <a:gd name="connsiteX3" fmla="*/ 93684 w 326286"/>
                        <a:gd name="connsiteY3" fmla="*/ 1064177 h 1064177"/>
                        <a:gd name="connsiteX4" fmla="*/ 57336 w 326286"/>
                        <a:gd name="connsiteY4" fmla="*/ 1064177 h 1064177"/>
                        <a:gd name="connsiteX5" fmla="*/ 0 w 326286"/>
                        <a:gd name="connsiteY5" fmla="*/ 1006841 h 1064177"/>
                        <a:gd name="connsiteX6" fmla="*/ 0 w 326286"/>
                        <a:gd name="connsiteY6" fmla="*/ 57336 h 1064177"/>
                        <a:gd name="connsiteX7" fmla="*/ 57336 w 326286"/>
                        <a:gd name="connsiteY7" fmla="*/ 0 h 106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286" h="1064177">
                          <a:moveTo>
                            <a:pt x="57336" y="0"/>
                          </a:moveTo>
                          <a:lnTo>
                            <a:pt x="105150" y="0"/>
                          </a:lnTo>
                          <a:lnTo>
                            <a:pt x="326286" y="686188"/>
                          </a:lnTo>
                          <a:lnTo>
                            <a:pt x="93684" y="1064177"/>
                          </a:lnTo>
                          <a:lnTo>
                            <a:pt x="57336" y="1064177"/>
                          </a:lnTo>
                          <a:cubicBezTo>
                            <a:pt x="25670" y="1064177"/>
                            <a:pt x="0" y="1038507"/>
                            <a:pt x="0" y="1006841"/>
                          </a:cubicBezTo>
                          <a:lnTo>
                            <a:pt x="0" y="57336"/>
                          </a:lnTo>
                          <a:cubicBezTo>
                            <a:pt x="0" y="25670"/>
                            <a:pt x="25670" y="0"/>
                            <a:pt x="57336" y="0"/>
                          </a:cubicBezTo>
                          <a:close/>
                        </a:path>
                      </a:pathLst>
                    </a:custGeom>
                    <a:solidFill>
                      <a:srgbClr val="BF9000"/>
                    </a:solidFill>
                    <a:ln w="19050"/>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20" name="Freeform: Shape 1119">
                      <a:extLst>
                        <a:ext uri="{FF2B5EF4-FFF2-40B4-BE49-F238E27FC236}">
                          <a16:creationId xmlns:a16="http://schemas.microsoft.com/office/drawing/2014/main" id="{FD92CEE4-FDFA-F600-849D-60CBA2BDFEDD}"/>
                        </a:ext>
                      </a:extLst>
                    </p:cNvPr>
                    <p:cNvSpPr/>
                    <p:nvPr/>
                  </p:nvSpPr>
                  <p:spPr>
                    <a:xfrm>
                      <a:off x="5850177" y="2379407"/>
                      <a:ext cx="245823" cy="1553423"/>
                    </a:xfrm>
                    <a:custGeom>
                      <a:avLst/>
                      <a:gdLst>
                        <a:gd name="connsiteX0" fmla="*/ 60252 w 245823"/>
                        <a:gd name="connsiteY0" fmla="*/ 0 h 1553423"/>
                        <a:gd name="connsiteX1" fmla="*/ 160749 w 245823"/>
                        <a:gd name="connsiteY1" fmla="*/ 0 h 1553423"/>
                        <a:gd name="connsiteX2" fmla="*/ 245823 w 245823"/>
                        <a:gd name="connsiteY2" fmla="*/ 1298213 h 1553423"/>
                        <a:gd name="connsiteX3" fmla="*/ 245823 w 245823"/>
                        <a:gd name="connsiteY3" fmla="*/ 1553423 h 1553423"/>
                        <a:gd name="connsiteX4" fmla="*/ 0 w 245823"/>
                        <a:gd name="connsiteY4" fmla="*/ 1553423 h 1553423"/>
                        <a:gd name="connsiteX5" fmla="*/ 0 w 245823"/>
                        <a:gd name="connsiteY5" fmla="*/ 1223550 h 155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823" h="1553423">
                          <a:moveTo>
                            <a:pt x="60252" y="0"/>
                          </a:moveTo>
                          <a:lnTo>
                            <a:pt x="160749" y="0"/>
                          </a:lnTo>
                          <a:lnTo>
                            <a:pt x="245823" y="1298213"/>
                          </a:lnTo>
                          <a:lnTo>
                            <a:pt x="245823" y="1553423"/>
                          </a:lnTo>
                          <a:lnTo>
                            <a:pt x="0" y="1553423"/>
                          </a:lnTo>
                          <a:lnTo>
                            <a:pt x="0" y="1223550"/>
                          </a:lnTo>
                          <a:close/>
                        </a:path>
                      </a:pathLst>
                    </a:custGeom>
                    <a:solidFill>
                      <a:srgbClr val="BF9000"/>
                    </a:solidFill>
                    <a:ln w="19050"/>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21" name="Oval 1120">
                      <a:extLst>
                        <a:ext uri="{FF2B5EF4-FFF2-40B4-BE49-F238E27FC236}">
                          <a16:creationId xmlns:a16="http://schemas.microsoft.com/office/drawing/2014/main" id="{D3CC1A2A-B1B1-7EE2-1FF0-9D4FBA659DDF}"/>
                        </a:ext>
                      </a:extLst>
                    </p:cNvPr>
                    <p:cNvSpPr/>
                    <p:nvPr/>
                  </p:nvSpPr>
                  <p:spPr>
                    <a:xfrm>
                      <a:off x="5817671" y="2128396"/>
                      <a:ext cx="288000" cy="288000"/>
                    </a:xfrm>
                    <a:prstGeom prst="ellipse">
                      <a:avLst/>
                    </a:prstGeom>
                    <a:solidFill>
                      <a:srgbClr val="BF9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pic>
                <p:nvPicPr>
                  <p:cNvPr id="1116" name="Picture 1115">
                    <a:extLst>
                      <a:ext uri="{FF2B5EF4-FFF2-40B4-BE49-F238E27FC236}">
                        <a16:creationId xmlns:a16="http://schemas.microsoft.com/office/drawing/2014/main" id="{0F93B482-9043-DEFF-45D9-CE9106FC473E}"/>
                      </a:ext>
                    </a:extLst>
                  </p:cNvPr>
                  <p:cNvPicPr>
                    <a:picLocks noChangeAspect="1"/>
                  </p:cNvPicPr>
                  <p:nvPr/>
                </p:nvPicPr>
                <p:blipFill rotWithShape="1">
                  <a:blip r:embed="rId2"/>
                  <a:srcRect b="77786"/>
                  <a:stretch/>
                </p:blipFill>
                <p:spPr>
                  <a:xfrm>
                    <a:off x="550373" y="2163843"/>
                    <a:ext cx="749457" cy="58869"/>
                  </a:xfrm>
                  <a:prstGeom prst="rect">
                    <a:avLst/>
                  </a:prstGeom>
                </p:spPr>
              </p:pic>
            </p:grpSp>
            <p:grpSp>
              <p:nvGrpSpPr>
                <p:cNvPr id="1107" name="Group 1106">
                  <a:extLst>
                    <a:ext uri="{FF2B5EF4-FFF2-40B4-BE49-F238E27FC236}">
                      <a16:creationId xmlns:a16="http://schemas.microsoft.com/office/drawing/2014/main" id="{FA726413-F712-DFC6-25CA-894822FCCDF3}"/>
                    </a:ext>
                  </a:extLst>
                </p:cNvPr>
                <p:cNvGrpSpPr/>
                <p:nvPr/>
              </p:nvGrpSpPr>
              <p:grpSpPr>
                <a:xfrm>
                  <a:off x="7360379" y="703229"/>
                  <a:ext cx="1078776" cy="1430510"/>
                  <a:chOff x="360557" y="792202"/>
                  <a:chExt cx="1078776" cy="1430510"/>
                </a:xfrm>
              </p:grpSpPr>
              <p:grpSp>
                <p:nvGrpSpPr>
                  <p:cNvPr id="1108" name="Group 1107">
                    <a:extLst>
                      <a:ext uri="{FF2B5EF4-FFF2-40B4-BE49-F238E27FC236}">
                        <a16:creationId xmlns:a16="http://schemas.microsoft.com/office/drawing/2014/main" id="{FB6FE7B4-B726-D81B-1750-68236CE3F83D}"/>
                      </a:ext>
                    </a:extLst>
                  </p:cNvPr>
                  <p:cNvGrpSpPr/>
                  <p:nvPr/>
                </p:nvGrpSpPr>
                <p:grpSpPr>
                  <a:xfrm>
                    <a:off x="360557" y="792202"/>
                    <a:ext cx="1078776" cy="1401076"/>
                    <a:chOff x="4890224" y="1189724"/>
                    <a:chExt cx="2069220" cy="2743106"/>
                  </a:xfrm>
                </p:grpSpPr>
                <p:sp>
                  <p:nvSpPr>
                    <p:cNvPr id="1110" name="Freeform: Shape 1109">
                      <a:extLst>
                        <a:ext uri="{FF2B5EF4-FFF2-40B4-BE49-F238E27FC236}">
                          <a16:creationId xmlns:a16="http://schemas.microsoft.com/office/drawing/2014/main" id="{B3FF405C-107A-30DE-2885-28185D6BE099}"/>
                        </a:ext>
                      </a:extLst>
                    </p:cNvPr>
                    <p:cNvSpPr/>
                    <p:nvPr/>
                  </p:nvSpPr>
                  <p:spPr>
                    <a:xfrm rot="7029926">
                      <a:off x="6264213" y="2090100"/>
                      <a:ext cx="326286" cy="1064177"/>
                    </a:xfrm>
                    <a:custGeom>
                      <a:avLst/>
                      <a:gdLst>
                        <a:gd name="connsiteX0" fmla="*/ 57336 w 326286"/>
                        <a:gd name="connsiteY0" fmla="*/ 0 h 1064177"/>
                        <a:gd name="connsiteX1" fmla="*/ 105150 w 326286"/>
                        <a:gd name="connsiteY1" fmla="*/ 0 h 1064177"/>
                        <a:gd name="connsiteX2" fmla="*/ 326286 w 326286"/>
                        <a:gd name="connsiteY2" fmla="*/ 686188 h 1064177"/>
                        <a:gd name="connsiteX3" fmla="*/ 93684 w 326286"/>
                        <a:gd name="connsiteY3" fmla="*/ 1064177 h 1064177"/>
                        <a:gd name="connsiteX4" fmla="*/ 57336 w 326286"/>
                        <a:gd name="connsiteY4" fmla="*/ 1064177 h 1064177"/>
                        <a:gd name="connsiteX5" fmla="*/ 0 w 326286"/>
                        <a:gd name="connsiteY5" fmla="*/ 1006841 h 1064177"/>
                        <a:gd name="connsiteX6" fmla="*/ 0 w 326286"/>
                        <a:gd name="connsiteY6" fmla="*/ 57336 h 1064177"/>
                        <a:gd name="connsiteX7" fmla="*/ 57336 w 326286"/>
                        <a:gd name="connsiteY7" fmla="*/ 0 h 106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286" h="1064177">
                          <a:moveTo>
                            <a:pt x="57336" y="0"/>
                          </a:moveTo>
                          <a:lnTo>
                            <a:pt x="105150" y="0"/>
                          </a:lnTo>
                          <a:lnTo>
                            <a:pt x="326286" y="686188"/>
                          </a:lnTo>
                          <a:lnTo>
                            <a:pt x="93684" y="1064177"/>
                          </a:lnTo>
                          <a:lnTo>
                            <a:pt x="57336" y="1064177"/>
                          </a:lnTo>
                          <a:cubicBezTo>
                            <a:pt x="25670" y="1064177"/>
                            <a:pt x="0" y="1038507"/>
                            <a:pt x="0" y="1006841"/>
                          </a:cubicBezTo>
                          <a:lnTo>
                            <a:pt x="0" y="57336"/>
                          </a:lnTo>
                          <a:cubicBezTo>
                            <a:pt x="0" y="25670"/>
                            <a:pt x="25670" y="0"/>
                            <a:pt x="57336" y="0"/>
                          </a:cubicBezTo>
                          <a:close/>
                        </a:path>
                      </a:pathLst>
                    </a:custGeom>
                    <a:solidFill>
                      <a:srgbClr val="BF9000"/>
                    </a:solidFill>
                    <a:ln w="19050"/>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11" name="Freeform: Shape 1110">
                      <a:extLst>
                        <a:ext uri="{FF2B5EF4-FFF2-40B4-BE49-F238E27FC236}">
                          <a16:creationId xmlns:a16="http://schemas.microsoft.com/office/drawing/2014/main" id="{DC5599B3-4984-7BDD-8342-9A9CD0134630}"/>
                        </a:ext>
                      </a:extLst>
                    </p:cNvPr>
                    <p:cNvSpPr/>
                    <p:nvPr/>
                  </p:nvSpPr>
                  <p:spPr>
                    <a:xfrm rot="14320849">
                      <a:off x="5259170" y="1961181"/>
                      <a:ext cx="326286" cy="1064177"/>
                    </a:xfrm>
                    <a:custGeom>
                      <a:avLst/>
                      <a:gdLst>
                        <a:gd name="connsiteX0" fmla="*/ 57336 w 326286"/>
                        <a:gd name="connsiteY0" fmla="*/ 0 h 1064177"/>
                        <a:gd name="connsiteX1" fmla="*/ 105150 w 326286"/>
                        <a:gd name="connsiteY1" fmla="*/ 0 h 1064177"/>
                        <a:gd name="connsiteX2" fmla="*/ 326286 w 326286"/>
                        <a:gd name="connsiteY2" fmla="*/ 686188 h 1064177"/>
                        <a:gd name="connsiteX3" fmla="*/ 93684 w 326286"/>
                        <a:gd name="connsiteY3" fmla="*/ 1064177 h 1064177"/>
                        <a:gd name="connsiteX4" fmla="*/ 57336 w 326286"/>
                        <a:gd name="connsiteY4" fmla="*/ 1064177 h 1064177"/>
                        <a:gd name="connsiteX5" fmla="*/ 0 w 326286"/>
                        <a:gd name="connsiteY5" fmla="*/ 1006841 h 1064177"/>
                        <a:gd name="connsiteX6" fmla="*/ 0 w 326286"/>
                        <a:gd name="connsiteY6" fmla="*/ 57336 h 1064177"/>
                        <a:gd name="connsiteX7" fmla="*/ 57336 w 326286"/>
                        <a:gd name="connsiteY7" fmla="*/ 0 h 106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286" h="1064177">
                          <a:moveTo>
                            <a:pt x="57336" y="0"/>
                          </a:moveTo>
                          <a:lnTo>
                            <a:pt x="105150" y="0"/>
                          </a:lnTo>
                          <a:lnTo>
                            <a:pt x="326286" y="686188"/>
                          </a:lnTo>
                          <a:lnTo>
                            <a:pt x="93684" y="1064177"/>
                          </a:lnTo>
                          <a:lnTo>
                            <a:pt x="57336" y="1064177"/>
                          </a:lnTo>
                          <a:cubicBezTo>
                            <a:pt x="25670" y="1064177"/>
                            <a:pt x="0" y="1038507"/>
                            <a:pt x="0" y="1006841"/>
                          </a:cubicBezTo>
                          <a:lnTo>
                            <a:pt x="0" y="57336"/>
                          </a:lnTo>
                          <a:cubicBezTo>
                            <a:pt x="0" y="25670"/>
                            <a:pt x="25670" y="0"/>
                            <a:pt x="57336" y="0"/>
                          </a:cubicBezTo>
                          <a:close/>
                        </a:path>
                      </a:pathLst>
                    </a:custGeom>
                    <a:solidFill>
                      <a:srgbClr val="BF9000"/>
                    </a:solidFill>
                    <a:ln w="19050"/>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12" name="Freeform: Shape 1111">
                      <a:extLst>
                        <a:ext uri="{FF2B5EF4-FFF2-40B4-BE49-F238E27FC236}">
                          <a16:creationId xmlns:a16="http://schemas.microsoft.com/office/drawing/2014/main" id="{93B9410F-CB78-93B7-FBF5-33D3B9DF3232}"/>
                        </a:ext>
                      </a:extLst>
                    </p:cNvPr>
                    <p:cNvSpPr/>
                    <p:nvPr/>
                  </p:nvSpPr>
                  <p:spPr>
                    <a:xfrm>
                      <a:off x="5932857" y="1189724"/>
                      <a:ext cx="326286" cy="1064177"/>
                    </a:xfrm>
                    <a:custGeom>
                      <a:avLst/>
                      <a:gdLst>
                        <a:gd name="connsiteX0" fmla="*/ 57336 w 326286"/>
                        <a:gd name="connsiteY0" fmla="*/ 0 h 1064177"/>
                        <a:gd name="connsiteX1" fmla="*/ 105150 w 326286"/>
                        <a:gd name="connsiteY1" fmla="*/ 0 h 1064177"/>
                        <a:gd name="connsiteX2" fmla="*/ 326286 w 326286"/>
                        <a:gd name="connsiteY2" fmla="*/ 686188 h 1064177"/>
                        <a:gd name="connsiteX3" fmla="*/ 93684 w 326286"/>
                        <a:gd name="connsiteY3" fmla="*/ 1064177 h 1064177"/>
                        <a:gd name="connsiteX4" fmla="*/ 57336 w 326286"/>
                        <a:gd name="connsiteY4" fmla="*/ 1064177 h 1064177"/>
                        <a:gd name="connsiteX5" fmla="*/ 0 w 326286"/>
                        <a:gd name="connsiteY5" fmla="*/ 1006841 h 1064177"/>
                        <a:gd name="connsiteX6" fmla="*/ 0 w 326286"/>
                        <a:gd name="connsiteY6" fmla="*/ 57336 h 1064177"/>
                        <a:gd name="connsiteX7" fmla="*/ 57336 w 326286"/>
                        <a:gd name="connsiteY7" fmla="*/ 0 h 106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286" h="1064177">
                          <a:moveTo>
                            <a:pt x="57336" y="0"/>
                          </a:moveTo>
                          <a:lnTo>
                            <a:pt x="105150" y="0"/>
                          </a:lnTo>
                          <a:lnTo>
                            <a:pt x="326286" y="686188"/>
                          </a:lnTo>
                          <a:lnTo>
                            <a:pt x="93684" y="1064177"/>
                          </a:lnTo>
                          <a:lnTo>
                            <a:pt x="57336" y="1064177"/>
                          </a:lnTo>
                          <a:cubicBezTo>
                            <a:pt x="25670" y="1064177"/>
                            <a:pt x="0" y="1038507"/>
                            <a:pt x="0" y="1006841"/>
                          </a:cubicBezTo>
                          <a:lnTo>
                            <a:pt x="0" y="57336"/>
                          </a:lnTo>
                          <a:cubicBezTo>
                            <a:pt x="0" y="25670"/>
                            <a:pt x="25670" y="0"/>
                            <a:pt x="57336" y="0"/>
                          </a:cubicBezTo>
                          <a:close/>
                        </a:path>
                      </a:pathLst>
                    </a:custGeom>
                    <a:solidFill>
                      <a:srgbClr val="BF9000"/>
                    </a:solidFill>
                    <a:ln w="19050"/>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13" name="Freeform: Shape 1112">
                      <a:extLst>
                        <a:ext uri="{FF2B5EF4-FFF2-40B4-BE49-F238E27FC236}">
                          <a16:creationId xmlns:a16="http://schemas.microsoft.com/office/drawing/2014/main" id="{C5CFF3EF-C84F-2967-738F-2C7F5E5CAD72}"/>
                        </a:ext>
                      </a:extLst>
                    </p:cNvPr>
                    <p:cNvSpPr/>
                    <p:nvPr/>
                  </p:nvSpPr>
                  <p:spPr>
                    <a:xfrm>
                      <a:off x="5850177" y="2379407"/>
                      <a:ext cx="245823" cy="1553423"/>
                    </a:xfrm>
                    <a:custGeom>
                      <a:avLst/>
                      <a:gdLst>
                        <a:gd name="connsiteX0" fmla="*/ 60252 w 245823"/>
                        <a:gd name="connsiteY0" fmla="*/ 0 h 1553423"/>
                        <a:gd name="connsiteX1" fmla="*/ 160749 w 245823"/>
                        <a:gd name="connsiteY1" fmla="*/ 0 h 1553423"/>
                        <a:gd name="connsiteX2" fmla="*/ 245823 w 245823"/>
                        <a:gd name="connsiteY2" fmla="*/ 1298213 h 1553423"/>
                        <a:gd name="connsiteX3" fmla="*/ 245823 w 245823"/>
                        <a:gd name="connsiteY3" fmla="*/ 1553423 h 1553423"/>
                        <a:gd name="connsiteX4" fmla="*/ 0 w 245823"/>
                        <a:gd name="connsiteY4" fmla="*/ 1553423 h 1553423"/>
                        <a:gd name="connsiteX5" fmla="*/ 0 w 245823"/>
                        <a:gd name="connsiteY5" fmla="*/ 1223550 h 155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823" h="1553423">
                          <a:moveTo>
                            <a:pt x="60252" y="0"/>
                          </a:moveTo>
                          <a:lnTo>
                            <a:pt x="160749" y="0"/>
                          </a:lnTo>
                          <a:lnTo>
                            <a:pt x="245823" y="1298213"/>
                          </a:lnTo>
                          <a:lnTo>
                            <a:pt x="245823" y="1553423"/>
                          </a:lnTo>
                          <a:lnTo>
                            <a:pt x="0" y="1553423"/>
                          </a:lnTo>
                          <a:lnTo>
                            <a:pt x="0" y="1223550"/>
                          </a:lnTo>
                          <a:close/>
                        </a:path>
                      </a:pathLst>
                    </a:custGeom>
                    <a:solidFill>
                      <a:srgbClr val="BF9000"/>
                    </a:solidFill>
                    <a:ln w="19050"/>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14" name="Oval 1113">
                      <a:extLst>
                        <a:ext uri="{FF2B5EF4-FFF2-40B4-BE49-F238E27FC236}">
                          <a16:creationId xmlns:a16="http://schemas.microsoft.com/office/drawing/2014/main" id="{E4032CAB-B0E7-F1BC-DEF6-076F71EC9F3F}"/>
                        </a:ext>
                      </a:extLst>
                    </p:cNvPr>
                    <p:cNvSpPr/>
                    <p:nvPr/>
                  </p:nvSpPr>
                  <p:spPr>
                    <a:xfrm>
                      <a:off x="5817671" y="2128396"/>
                      <a:ext cx="288000" cy="288000"/>
                    </a:xfrm>
                    <a:prstGeom prst="ellipse">
                      <a:avLst/>
                    </a:prstGeom>
                    <a:solidFill>
                      <a:srgbClr val="BF9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pic>
                <p:nvPicPr>
                  <p:cNvPr id="1109" name="Picture 1108">
                    <a:extLst>
                      <a:ext uri="{FF2B5EF4-FFF2-40B4-BE49-F238E27FC236}">
                        <a16:creationId xmlns:a16="http://schemas.microsoft.com/office/drawing/2014/main" id="{462E2B17-5806-D1EA-4462-AB01BC74CDBC}"/>
                      </a:ext>
                    </a:extLst>
                  </p:cNvPr>
                  <p:cNvPicPr>
                    <a:picLocks noChangeAspect="1"/>
                  </p:cNvPicPr>
                  <p:nvPr/>
                </p:nvPicPr>
                <p:blipFill rotWithShape="1">
                  <a:blip r:embed="rId2"/>
                  <a:srcRect b="77786"/>
                  <a:stretch/>
                </p:blipFill>
                <p:spPr>
                  <a:xfrm>
                    <a:off x="550373" y="2163843"/>
                    <a:ext cx="749457" cy="58869"/>
                  </a:xfrm>
                  <a:prstGeom prst="rect">
                    <a:avLst/>
                  </a:prstGeom>
                </p:spPr>
              </p:pic>
            </p:grpSp>
          </p:grpSp>
        </p:grpSp>
      </p:grpSp>
      <p:grpSp>
        <p:nvGrpSpPr>
          <p:cNvPr id="1292" name="Group 1291">
            <a:extLst>
              <a:ext uri="{FF2B5EF4-FFF2-40B4-BE49-F238E27FC236}">
                <a16:creationId xmlns:a16="http://schemas.microsoft.com/office/drawing/2014/main" id="{559E0F96-7E10-AB4D-175D-6675618F2565}"/>
              </a:ext>
            </a:extLst>
          </p:cNvPr>
          <p:cNvGrpSpPr/>
          <p:nvPr/>
        </p:nvGrpSpPr>
        <p:grpSpPr>
          <a:xfrm>
            <a:off x="139561" y="4844545"/>
            <a:ext cx="1530232" cy="1678825"/>
            <a:chOff x="691718" y="4847355"/>
            <a:chExt cx="1530232" cy="1678825"/>
          </a:xfrm>
        </p:grpSpPr>
        <p:pic>
          <p:nvPicPr>
            <p:cNvPr id="3" name="Picture 2">
              <a:extLst>
                <a:ext uri="{FF2B5EF4-FFF2-40B4-BE49-F238E27FC236}">
                  <a16:creationId xmlns:a16="http://schemas.microsoft.com/office/drawing/2014/main" id="{08C855E6-49FA-A172-49FC-2DA70393A1A6}"/>
                </a:ext>
              </a:extLst>
            </p:cNvPr>
            <p:cNvPicPr>
              <a:picLocks noChangeAspect="1"/>
            </p:cNvPicPr>
            <p:nvPr/>
          </p:nvPicPr>
          <p:blipFill>
            <a:blip r:embed="rId4"/>
            <a:stretch>
              <a:fillRect/>
            </a:stretch>
          </p:blipFill>
          <p:spPr>
            <a:xfrm>
              <a:off x="971063" y="4847355"/>
              <a:ext cx="1085794" cy="1032494"/>
            </a:xfrm>
            <a:prstGeom prst="rect">
              <a:avLst/>
            </a:prstGeom>
          </p:spPr>
        </p:pic>
        <p:sp>
          <p:nvSpPr>
            <p:cNvPr id="1130" name="TextBox 1129">
              <a:extLst>
                <a:ext uri="{FF2B5EF4-FFF2-40B4-BE49-F238E27FC236}">
                  <a16:creationId xmlns:a16="http://schemas.microsoft.com/office/drawing/2014/main" id="{4EA52675-548A-909A-5DD4-B5ECAD6243ED}"/>
                </a:ext>
              </a:extLst>
            </p:cNvPr>
            <p:cNvSpPr txBox="1"/>
            <p:nvPr/>
          </p:nvSpPr>
          <p:spPr>
            <a:xfrm>
              <a:off x="691718" y="5879849"/>
              <a:ext cx="153023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Plankton imaging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data</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1291" name="Group 1290">
            <a:extLst>
              <a:ext uri="{FF2B5EF4-FFF2-40B4-BE49-F238E27FC236}">
                <a16:creationId xmlns:a16="http://schemas.microsoft.com/office/drawing/2014/main" id="{2AB681D9-BB72-11E4-0939-80D3E566C384}"/>
              </a:ext>
            </a:extLst>
          </p:cNvPr>
          <p:cNvGrpSpPr/>
          <p:nvPr/>
        </p:nvGrpSpPr>
        <p:grpSpPr>
          <a:xfrm>
            <a:off x="5154362" y="5306270"/>
            <a:ext cx="1579859" cy="858233"/>
            <a:chOff x="6787125" y="5297297"/>
            <a:chExt cx="1579859" cy="858233"/>
          </a:xfrm>
        </p:grpSpPr>
        <p:pic>
          <p:nvPicPr>
            <p:cNvPr id="4" name="Picture 3">
              <a:extLst>
                <a:ext uri="{FF2B5EF4-FFF2-40B4-BE49-F238E27FC236}">
                  <a16:creationId xmlns:a16="http://schemas.microsoft.com/office/drawing/2014/main" id="{AF9C38D8-1CA6-E230-EB5E-18F790362AC4}"/>
                </a:ext>
              </a:extLst>
            </p:cNvPr>
            <p:cNvPicPr>
              <a:picLocks noChangeAspect="1"/>
            </p:cNvPicPr>
            <p:nvPr/>
          </p:nvPicPr>
          <p:blipFill>
            <a:blip r:embed="rId5"/>
            <a:stretch>
              <a:fillRect/>
            </a:stretch>
          </p:blipFill>
          <p:spPr>
            <a:xfrm>
              <a:off x="6787125" y="5297297"/>
              <a:ext cx="1579859" cy="584149"/>
            </a:xfrm>
            <a:prstGeom prst="rect">
              <a:avLst/>
            </a:prstGeom>
          </p:spPr>
        </p:pic>
        <p:sp>
          <p:nvSpPr>
            <p:cNvPr id="1131" name="TextBox 1130">
              <a:extLst>
                <a:ext uri="{FF2B5EF4-FFF2-40B4-BE49-F238E27FC236}">
                  <a16:creationId xmlns:a16="http://schemas.microsoft.com/office/drawing/2014/main" id="{26E15965-0B83-F856-F886-DEE8F3E58496}"/>
                </a:ext>
              </a:extLst>
            </p:cNvPr>
            <p:cNvSpPr txBox="1"/>
            <p:nvPr/>
          </p:nvSpPr>
          <p:spPr>
            <a:xfrm>
              <a:off x="6799957" y="5786198"/>
              <a:ext cx="153023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USV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data</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1289" name="Group 1288">
            <a:extLst>
              <a:ext uri="{FF2B5EF4-FFF2-40B4-BE49-F238E27FC236}">
                <a16:creationId xmlns:a16="http://schemas.microsoft.com/office/drawing/2014/main" id="{A8059863-AD9F-0DB3-605D-C0B60A35C8D5}"/>
              </a:ext>
            </a:extLst>
          </p:cNvPr>
          <p:cNvGrpSpPr/>
          <p:nvPr/>
        </p:nvGrpSpPr>
        <p:grpSpPr>
          <a:xfrm>
            <a:off x="1799951" y="5254187"/>
            <a:ext cx="1530232" cy="898533"/>
            <a:chOff x="2829800" y="5256168"/>
            <a:chExt cx="1530232" cy="898533"/>
          </a:xfrm>
        </p:grpSpPr>
        <p:pic>
          <p:nvPicPr>
            <p:cNvPr id="2" name="Picture 1">
              <a:extLst>
                <a:ext uri="{FF2B5EF4-FFF2-40B4-BE49-F238E27FC236}">
                  <a16:creationId xmlns:a16="http://schemas.microsoft.com/office/drawing/2014/main" id="{2616A073-96EC-2E97-5B96-B9EF47B5CF3B}"/>
                </a:ext>
              </a:extLst>
            </p:cNvPr>
            <p:cNvPicPr>
              <a:picLocks noChangeAspect="1"/>
            </p:cNvPicPr>
            <p:nvPr/>
          </p:nvPicPr>
          <p:blipFill>
            <a:blip r:embed="rId2"/>
            <a:stretch>
              <a:fillRect/>
            </a:stretch>
          </p:blipFill>
          <p:spPr>
            <a:xfrm>
              <a:off x="2845454" y="5256168"/>
              <a:ext cx="1498925" cy="530030"/>
            </a:xfrm>
            <a:prstGeom prst="rect">
              <a:avLst/>
            </a:prstGeom>
          </p:spPr>
        </p:pic>
        <p:sp>
          <p:nvSpPr>
            <p:cNvPr id="1132" name="TextBox 1131">
              <a:extLst>
                <a:ext uri="{FF2B5EF4-FFF2-40B4-BE49-F238E27FC236}">
                  <a16:creationId xmlns:a16="http://schemas.microsoft.com/office/drawing/2014/main" id="{1AFE6371-AAE7-8AD0-ED7A-12AFFCB940AA}"/>
                </a:ext>
              </a:extLst>
            </p:cNvPr>
            <p:cNvSpPr txBox="1"/>
            <p:nvPr/>
          </p:nvSpPr>
          <p:spPr>
            <a:xfrm>
              <a:off x="2829800" y="5785369"/>
              <a:ext cx="153023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Glider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data</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1290" name="Group 1289">
            <a:extLst>
              <a:ext uri="{FF2B5EF4-FFF2-40B4-BE49-F238E27FC236}">
                <a16:creationId xmlns:a16="http://schemas.microsoft.com/office/drawing/2014/main" id="{A8B65580-9D03-7E8A-42E3-9811D85E17F0}"/>
              </a:ext>
            </a:extLst>
          </p:cNvPr>
          <p:cNvGrpSpPr/>
          <p:nvPr/>
        </p:nvGrpSpPr>
        <p:grpSpPr>
          <a:xfrm>
            <a:off x="3389401" y="4601116"/>
            <a:ext cx="1530232" cy="1544327"/>
            <a:chOff x="4691116" y="4616819"/>
            <a:chExt cx="1530232" cy="1544327"/>
          </a:xfrm>
        </p:grpSpPr>
        <p:pic>
          <p:nvPicPr>
            <p:cNvPr id="1171" name="Picture 1170">
              <a:extLst>
                <a:ext uri="{FF2B5EF4-FFF2-40B4-BE49-F238E27FC236}">
                  <a16:creationId xmlns:a16="http://schemas.microsoft.com/office/drawing/2014/main" id="{9AA1E147-998A-2E1A-CD89-F88EA6971AE7}"/>
                </a:ext>
              </a:extLst>
            </p:cNvPr>
            <p:cNvPicPr>
              <a:picLocks noChangeAspect="1"/>
            </p:cNvPicPr>
            <p:nvPr/>
          </p:nvPicPr>
          <p:blipFill rotWithShape="1">
            <a:blip r:embed="rId6"/>
            <a:srcRect b="28182"/>
            <a:stretch/>
          </p:blipFill>
          <p:spPr>
            <a:xfrm>
              <a:off x="4942956" y="4616819"/>
              <a:ext cx="1182003" cy="1142961"/>
            </a:xfrm>
            <a:prstGeom prst="rect">
              <a:avLst/>
            </a:prstGeom>
          </p:spPr>
        </p:pic>
        <p:sp>
          <p:nvSpPr>
            <p:cNvPr id="1172" name="TextBox 1171">
              <a:extLst>
                <a:ext uri="{FF2B5EF4-FFF2-40B4-BE49-F238E27FC236}">
                  <a16:creationId xmlns:a16="http://schemas.microsoft.com/office/drawing/2014/main" id="{1EFDE677-D0A8-DB25-BDC7-C57B3CA8B7B9}"/>
                </a:ext>
              </a:extLst>
            </p:cNvPr>
            <p:cNvSpPr txBox="1"/>
            <p:nvPr/>
          </p:nvSpPr>
          <p:spPr>
            <a:xfrm>
              <a:off x="4691116" y="5791814"/>
              <a:ext cx="153023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WCO L4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data</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1296" name="Group 1295">
            <a:extLst>
              <a:ext uri="{FF2B5EF4-FFF2-40B4-BE49-F238E27FC236}">
                <a16:creationId xmlns:a16="http://schemas.microsoft.com/office/drawing/2014/main" id="{29824452-757B-4894-D381-52AB16D10794}"/>
              </a:ext>
            </a:extLst>
          </p:cNvPr>
          <p:cNvGrpSpPr/>
          <p:nvPr/>
        </p:nvGrpSpPr>
        <p:grpSpPr>
          <a:xfrm>
            <a:off x="6952256" y="4761837"/>
            <a:ext cx="1530232" cy="1411107"/>
            <a:chOff x="8622965" y="4761774"/>
            <a:chExt cx="1530232" cy="1411107"/>
          </a:xfrm>
        </p:grpSpPr>
        <p:pic>
          <p:nvPicPr>
            <p:cNvPr id="1173" name="Picture 1172">
              <a:extLst>
                <a:ext uri="{FF2B5EF4-FFF2-40B4-BE49-F238E27FC236}">
                  <a16:creationId xmlns:a16="http://schemas.microsoft.com/office/drawing/2014/main" id="{E5D0F694-0ED2-348C-AE75-AB3650E04DAC}"/>
                </a:ext>
              </a:extLst>
            </p:cNvPr>
            <p:cNvPicPr>
              <a:picLocks noChangeAspect="1"/>
            </p:cNvPicPr>
            <p:nvPr/>
          </p:nvPicPr>
          <p:blipFill rotWithShape="1">
            <a:blip r:embed="rId7">
              <a:duotone>
                <a:schemeClr val="accent4">
                  <a:shade val="45000"/>
                  <a:satMod val="135000"/>
                </a:schemeClr>
                <a:prstClr val="white"/>
              </a:duotone>
            </a:blip>
            <a:srcRect l="32502" t="13686" r="31692" b="14638"/>
            <a:stretch/>
          </p:blipFill>
          <p:spPr>
            <a:xfrm>
              <a:off x="9125483" y="4761774"/>
              <a:ext cx="525196" cy="1051329"/>
            </a:xfrm>
            <a:prstGeom prst="rect">
              <a:avLst/>
            </a:prstGeom>
          </p:spPr>
        </p:pic>
        <p:sp>
          <p:nvSpPr>
            <p:cNvPr id="1185" name="TextBox 1184">
              <a:extLst>
                <a:ext uri="{FF2B5EF4-FFF2-40B4-BE49-F238E27FC236}">
                  <a16:creationId xmlns:a16="http://schemas.microsoft.com/office/drawing/2014/main" id="{0F6CEB74-B31E-1506-2C17-C2866899AF1F}"/>
                </a:ext>
              </a:extLst>
            </p:cNvPr>
            <p:cNvSpPr txBox="1"/>
            <p:nvPr/>
          </p:nvSpPr>
          <p:spPr>
            <a:xfrm>
              <a:off x="8622965" y="5803549"/>
              <a:ext cx="153023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eDNA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data</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1187" name="TextBox 1186">
            <a:extLst>
              <a:ext uri="{FF2B5EF4-FFF2-40B4-BE49-F238E27FC236}">
                <a16:creationId xmlns:a16="http://schemas.microsoft.com/office/drawing/2014/main" id="{3A1D6DB9-0F2C-DA93-3BC8-32D5D9450166}"/>
              </a:ext>
            </a:extLst>
          </p:cNvPr>
          <p:cNvSpPr txBox="1"/>
          <p:nvPr/>
        </p:nvSpPr>
        <p:spPr>
          <a:xfrm>
            <a:off x="9882290" y="1686062"/>
            <a:ext cx="154415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ptos" panose="02110004020202020204"/>
                <a:ea typeface="+mn-ea"/>
                <a:cs typeface="+mn-cs"/>
              </a:rPr>
              <a:t>REP model </a:t>
            </a: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outputs</a:t>
            </a:r>
          </a:p>
        </p:txBody>
      </p:sp>
      <p:grpSp>
        <p:nvGrpSpPr>
          <p:cNvPr id="1220" name="Group 1219">
            <a:extLst>
              <a:ext uri="{FF2B5EF4-FFF2-40B4-BE49-F238E27FC236}">
                <a16:creationId xmlns:a16="http://schemas.microsoft.com/office/drawing/2014/main" id="{83D87EC2-AE86-4E15-2E2D-4D9FA55D2474}"/>
              </a:ext>
            </a:extLst>
          </p:cNvPr>
          <p:cNvGrpSpPr/>
          <p:nvPr/>
        </p:nvGrpSpPr>
        <p:grpSpPr>
          <a:xfrm>
            <a:off x="9955927" y="423245"/>
            <a:ext cx="1434692" cy="1252726"/>
            <a:chOff x="9812755" y="582887"/>
            <a:chExt cx="1703080" cy="1506384"/>
          </a:xfrm>
        </p:grpSpPr>
        <p:sp>
          <p:nvSpPr>
            <p:cNvPr id="1215" name="Rectangle: Rounded Corners 1214">
              <a:extLst>
                <a:ext uri="{FF2B5EF4-FFF2-40B4-BE49-F238E27FC236}">
                  <a16:creationId xmlns:a16="http://schemas.microsoft.com/office/drawing/2014/main" id="{F49D89E5-66DD-F5EA-875F-2A598355FCB3}"/>
                </a:ext>
              </a:extLst>
            </p:cNvPr>
            <p:cNvSpPr/>
            <p:nvPr/>
          </p:nvSpPr>
          <p:spPr>
            <a:xfrm>
              <a:off x="10585110" y="1773587"/>
              <a:ext cx="223244" cy="249514"/>
            </a:xfrm>
            <a:prstGeom prst="roundRect">
              <a:avLst>
                <a:gd name="adj" fmla="val 6393"/>
              </a:avLst>
            </a:prstGeom>
            <a:solidFill>
              <a:srgbClr val="BF9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11" name="Rectangle: Rounded Corners 1210">
              <a:extLst>
                <a:ext uri="{FF2B5EF4-FFF2-40B4-BE49-F238E27FC236}">
                  <a16:creationId xmlns:a16="http://schemas.microsoft.com/office/drawing/2014/main" id="{0AF58D8E-9698-D95A-A4F1-B43A705AFA9A}"/>
                </a:ext>
              </a:extLst>
            </p:cNvPr>
            <p:cNvSpPr/>
            <p:nvPr/>
          </p:nvSpPr>
          <p:spPr>
            <a:xfrm>
              <a:off x="9812755" y="582887"/>
              <a:ext cx="1703080" cy="1205175"/>
            </a:xfrm>
            <a:prstGeom prst="roundRect">
              <a:avLst>
                <a:gd name="adj" fmla="val 6393"/>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16" name="Rectangle: Top Corners Snipped 1215">
              <a:extLst>
                <a:ext uri="{FF2B5EF4-FFF2-40B4-BE49-F238E27FC236}">
                  <a16:creationId xmlns:a16="http://schemas.microsoft.com/office/drawing/2014/main" id="{030062D2-E759-3B3A-9344-D39767FCF82B}"/>
                </a:ext>
              </a:extLst>
            </p:cNvPr>
            <p:cNvSpPr/>
            <p:nvPr/>
          </p:nvSpPr>
          <p:spPr>
            <a:xfrm>
              <a:off x="10349403" y="1909811"/>
              <a:ext cx="681372" cy="179460"/>
            </a:xfrm>
            <a:prstGeom prst="snip2SameRect">
              <a:avLst>
                <a:gd name="adj1" fmla="val 50000"/>
                <a:gd name="adj2" fmla="val 0"/>
              </a:avLst>
            </a:prstGeom>
            <a:solidFill>
              <a:srgbClr val="BF9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17" name="Cube 1216">
              <a:extLst>
                <a:ext uri="{FF2B5EF4-FFF2-40B4-BE49-F238E27FC236}">
                  <a16:creationId xmlns:a16="http://schemas.microsoft.com/office/drawing/2014/main" id="{16AF5CAE-88DE-AE9E-5716-431FDEA6126E}"/>
                </a:ext>
              </a:extLst>
            </p:cNvPr>
            <p:cNvSpPr/>
            <p:nvPr/>
          </p:nvSpPr>
          <p:spPr>
            <a:xfrm>
              <a:off x="10320658" y="824798"/>
              <a:ext cx="667582" cy="630434"/>
            </a:xfrm>
            <a:prstGeom prst="cube">
              <a:avLst/>
            </a:prstGeom>
            <a:solidFill>
              <a:srgbClr val="BF9000"/>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18" name="Rectangle: Rounded Corners 1217">
              <a:extLst>
                <a:ext uri="{FF2B5EF4-FFF2-40B4-BE49-F238E27FC236}">
                  <a16:creationId xmlns:a16="http://schemas.microsoft.com/office/drawing/2014/main" id="{BBDDE32F-C70A-EBD9-2364-36C38FF126F1}"/>
                </a:ext>
              </a:extLst>
            </p:cNvPr>
            <p:cNvSpPr/>
            <p:nvPr/>
          </p:nvSpPr>
          <p:spPr>
            <a:xfrm>
              <a:off x="9812755" y="1651550"/>
              <a:ext cx="1703080" cy="136512"/>
            </a:xfrm>
            <a:prstGeom prst="roundRect">
              <a:avLst>
                <a:gd name="adj" fmla="val 50000"/>
              </a:avLst>
            </a:prstGeom>
            <a:solidFill>
              <a:srgbClr val="BF9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cxnSp>
        <p:nvCxnSpPr>
          <p:cNvPr id="1223" name="Connector: Elbow 1222">
            <a:extLst>
              <a:ext uri="{FF2B5EF4-FFF2-40B4-BE49-F238E27FC236}">
                <a16:creationId xmlns:a16="http://schemas.microsoft.com/office/drawing/2014/main" id="{3A9AA82E-F965-B1E8-CC55-FBA4AFBF18CF}"/>
              </a:ext>
            </a:extLst>
          </p:cNvPr>
          <p:cNvCxnSpPr>
            <a:cxnSpLocks/>
            <a:stCxn id="34" idx="2"/>
            <a:endCxn id="60" idx="2"/>
          </p:cNvCxnSpPr>
          <p:nvPr/>
        </p:nvCxnSpPr>
        <p:spPr>
          <a:xfrm rot="5400000" flipH="1" flipV="1">
            <a:off x="2517755" y="907499"/>
            <a:ext cx="41740" cy="2830668"/>
          </a:xfrm>
          <a:prstGeom prst="bentConnector3">
            <a:avLst>
              <a:gd name="adj1" fmla="val -2038572"/>
            </a:avLst>
          </a:prstGeom>
          <a:ln w="57150">
            <a:tailEnd type="triangle" w="lg" len="lg"/>
          </a:ln>
        </p:spPr>
        <p:style>
          <a:lnRef idx="1">
            <a:schemeClr val="accent1"/>
          </a:lnRef>
          <a:fillRef idx="0">
            <a:schemeClr val="accent1"/>
          </a:fillRef>
          <a:effectRef idx="0">
            <a:schemeClr val="accent1"/>
          </a:effectRef>
          <a:fontRef idx="minor">
            <a:schemeClr val="tx1"/>
          </a:fontRef>
        </p:style>
      </p:cxnSp>
      <p:sp>
        <p:nvSpPr>
          <p:cNvPr id="1228" name="TextBox 1227">
            <a:extLst>
              <a:ext uri="{FF2B5EF4-FFF2-40B4-BE49-F238E27FC236}">
                <a16:creationId xmlns:a16="http://schemas.microsoft.com/office/drawing/2014/main" id="{8FB6F5B1-F5FE-0C58-9811-9B863968C6EB}"/>
              </a:ext>
            </a:extLst>
          </p:cNvPr>
          <p:cNvSpPr txBox="1"/>
          <p:nvPr/>
        </p:nvSpPr>
        <p:spPr>
          <a:xfrm>
            <a:off x="961802" y="3193471"/>
            <a:ext cx="9666363" cy="646331"/>
          </a:xfrm>
          <a:prstGeom prst="rect">
            <a:avLst/>
          </a:prstGeom>
          <a:solidFill>
            <a:srgbClr val="4472C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ptos" panose="02110004020202020204"/>
                <a:ea typeface="+mn-ea"/>
                <a:cs typeface="+mn-cs"/>
              </a:rPr>
              <a:t>A modular and standards-based data architecture;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core to enabling the exchange of information between project communities</a:t>
            </a:r>
          </a:p>
        </p:txBody>
      </p:sp>
      <p:sp>
        <p:nvSpPr>
          <p:cNvPr id="1229" name="TextBox 1228">
            <a:extLst>
              <a:ext uri="{FF2B5EF4-FFF2-40B4-BE49-F238E27FC236}">
                <a16:creationId xmlns:a16="http://schemas.microsoft.com/office/drawing/2014/main" id="{5A2C4351-D243-8D8A-F2BC-193CDAFE18BD}"/>
              </a:ext>
            </a:extLst>
          </p:cNvPr>
          <p:cNvSpPr txBox="1"/>
          <p:nvPr/>
        </p:nvSpPr>
        <p:spPr>
          <a:xfrm>
            <a:off x="1184894" y="3885140"/>
            <a:ext cx="123011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solidFill>
                <a:effectLst/>
                <a:uLnTx/>
                <a:uFillTx/>
                <a:latin typeface="Aptos" panose="02110004020202020204"/>
                <a:ea typeface="+mn-ea"/>
                <a:cs typeface="+mn-cs"/>
              </a:rPr>
              <a:t>Data flow</a:t>
            </a:r>
          </a:p>
        </p:txBody>
      </p:sp>
      <p:cxnSp>
        <p:nvCxnSpPr>
          <p:cNvPr id="1230" name="Connector: Elbow 1229">
            <a:extLst>
              <a:ext uri="{FF2B5EF4-FFF2-40B4-BE49-F238E27FC236}">
                <a16:creationId xmlns:a16="http://schemas.microsoft.com/office/drawing/2014/main" id="{DA2272FD-6FA8-0490-B9A6-0D68EC65D297}"/>
              </a:ext>
            </a:extLst>
          </p:cNvPr>
          <p:cNvCxnSpPr>
            <a:cxnSpLocks/>
          </p:cNvCxnSpPr>
          <p:nvPr/>
        </p:nvCxnSpPr>
        <p:spPr>
          <a:xfrm rot="5400000" flipH="1" flipV="1">
            <a:off x="5674363" y="788482"/>
            <a:ext cx="2203" cy="3047162"/>
          </a:xfrm>
          <a:prstGeom prst="bentConnector3">
            <a:avLst>
              <a:gd name="adj1" fmla="val -39777667"/>
            </a:avLst>
          </a:prstGeom>
          <a:ln w="57150">
            <a:tailEnd type="triangle" w="lg" len="lg"/>
          </a:ln>
        </p:spPr>
        <p:style>
          <a:lnRef idx="1">
            <a:schemeClr val="accent1"/>
          </a:lnRef>
          <a:fillRef idx="0">
            <a:schemeClr val="accent1"/>
          </a:fillRef>
          <a:effectRef idx="0">
            <a:schemeClr val="accent1"/>
          </a:effectRef>
          <a:fontRef idx="minor">
            <a:schemeClr val="tx1"/>
          </a:fontRef>
        </p:style>
      </p:cxnSp>
      <p:cxnSp>
        <p:nvCxnSpPr>
          <p:cNvPr id="1236" name="Connector: Elbow 1235">
            <a:extLst>
              <a:ext uri="{FF2B5EF4-FFF2-40B4-BE49-F238E27FC236}">
                <a16:creationId xmlns:a16="http://schemas.microsoft.com/office/drawing/2014/main" id="{1011F23B-71C2-0723-ACE1-630884C26637}"/>
              </a:ext>
            </a:extLst>
          </p:cNvPr>
          <p:cNvCxnSpPr>
            <a:cxnSpLocks/>
            <a:endCxn id="1187" idx="2"/>
          </p:cNvCxnSpPr>
          <p:nvPr/>
        </p:nvCxnSpPr>
        <p:spPr>
          <a:xfrm>
            <a:off x="7477231" y="2314229"/>
            <a:ext cx="3177136" cy="18164"/>
          </a:xfrm>
          <a:prstGeom prst="bentConnector4">
            <a:avLst>
              <a:gd name="adj1" fmla="val 1473"/>
              <a:gd name="adj2" fmla="val 4854459"/>
            </a:avLst>
          </a:prstGeom>
          <a:ln w="57150">
            <a:tailEnd type="triangle" w="lg" len="lg"/>
          </a:ln>
        </p:spPr>
        <p:style>
          <a:lnRef idx="1">
            <a:schemeClr val="accent1"/>
          </a:lnRef>
          <a:fillRef idx="0">
            <a:schemeClr val="accent1"/>
          </a:fillRef>
          <a:effectRef idx="0">
            <a:schemeClr val="accent1"/>
          </a:effectRef>
          <a:fontRef idx="minor">
            <a:schemeClr val="tx1"/>
          </a:fontRef>
        </p:style>
      </p:cxnSp>
      <p:sp>
        <p:nvSpPr>
          <p:cNvPr id="1238" name="Rectangle 1237">
            <a:extLst>
              <a:ext uri="{FF2B5EF4-FFF2-40B4-BE49-F238E27FC236}">
                <a16:creationId xmlns:a16="http://schemas.microsoft.com/office/drawing/2014/main" id="{55CBC7B9-17E2-4801-9CC0-BEC6C8D0B0F1}"/>
              </a:ext>
            </a:extLst>
          </p:cNvPr>
          <p:cNvSpPr/>
          <p:nvPr/>
        </p:nvSpPr>
        <p:spPr>
          <a:xfrm>
            <a:off x="201668" y="0"/>
            <a:ext cx="11901567" cy="2417559"/>
          </a:xfrm>
          <a:prstGeom prst="rect">
            <a:avLst/>
          </a:prstGeom>
          <a:noFill/>
          <a:ln>
            <a:solidFill>
              <a:schemeClr val="tx1">
                <a:lumMod val="50000"/>
                <a:lumOff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mn-cs"/>
              </a:rPr>
              <a:t>Engineering and Ocean Modelling Communities</a:t>
            </a:r>
          </a:p>
        </p:txBody>
      </p:sp>
      <p:cxnSp>
        <p:nvCxnSpPr>
          <p:cNvPr id="1243" name="Connector: Elbow 1242">
            <a:extLst>
              <a:ext uri="{FF2B5EF4-FFF2-40B4-BE49-F238E27FC236}">
                <a16:creationId xmlns:a16="http://schemas.microsoft.com/office/drawing/2014/main" id="{B77F260F-26FB-6FED-6976-5F027D132ACA}"/>
              </a:ext>
            </a:extLst>
          </p:cNvPr>
          <p:cNvCxnSpPr>
            <a:cxnSpLocks/>
            <a:stCxn id="3" idx="0"/>
            <a:endCxn id="2" idx="0"/>
          </p:cNvCxnSpPr>
          <p:nvPr/>
        </p:nvCxnSpPr>
        <p:spPr>
          <a:xfrm rot="16200000" flipH="1">
            <a:off x="1558614" y="4247734"/>
            <a:ext cx="409642" cy="1603265"/>
          </a:xfrm>
          <a:prstGeom prst="bentConnector3">
            <a:avLst>
              <a:gd name="adj1" fmla="val -254222"/>
            </a:avLst>
          </a:prstGeom>
          <a:ln w="57150">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265" name="Connector: Elbow 1264">
            <a:extLst>
              <a:ext uri="{FF2B5EF4-FFF2-40B4-BE49-F238E27FC236}">
                <a16:creationId xmlns:a16="http://schemas.microsoft.com/office/drawing/2014/main" id="{832FFA97-6325-8F35-51AD-4A408DA78CFD}"/>
              </a:ext>
            </a:extLst>
          </p:cNvPr>
          <p:cNvCxnSpPr>
            <a:cxnSpLocks/>
            <a:stCxn id="2" idx="0"/>
            <a:endCxn id="1171" idx="0"/>
          </p:cNvCxnSpPr>
          <p:nvPr/>
        </p:nvCxnSpPr>
        <p:spPr>
          <a:xfrm rot="5400000" flipH="1" flipV="1">
            <a:off x="3072120" y="4094065"/>
            <a:ext cx="653071" cy="1667175"/>
          </a:xfrm>
          <a:prstGeom prst="bentConnector3">
            <a:avLst>
              <a:gd name="adj1" fmla="val 220569"/>
            </a:avLst>
          </a:prstGeom>
          <a:ln w="57150">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269" name="Connector: Elbow 1268">
            <a:extLst>
              <a:ext uri="{FF2B5EF4-FFF2-40B4-BE49-F238E27FC236}">
                <a16:creationId xmlns:a16="http://schemas.microsoft.com/office/drawing/2014/main" id="{E541D7CC-9096-5ADF-8475-9296B40839F9}"/>
              </a:ext>
            </a:extLst>
          </p:cNvPr>
          <p:cNvCxnSpPr>
            <a:cxnSpLocks/>
            <a:stCxn id="1171" idx="0"/>
            <a:endCxn id="4" idx="0"/>
          </p:cNvCxnSpPr>
          <p:nvPr/>
        </p:nvCxnSpPr>
        <p:spPr>
          <a:xfrm rot="16200000" flipH="1">
            <a:off x="4735690" y="4097669"/>
            <a:ext cx="705154" cy="1712049"/>
          </a:xfrm>
          <a:prstGeom prst="bentConnector3">
            <a:avLst>
              <a:gd name="adj1" fmla="val -111663"/>
            </a:avLst>
          </a:prstGeom>
          <a:ln w="57150">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274" name="Connector: Elbow 1273">
            <a:extLst>
              <a:ext uri="{FF2B5EF4-FFF2-40B4-BE49-F238E27FC236}">
                <a16:creationId xmlns:a16="http://schemas.microsoft.com/office/drawing/2014/main" id="{05F07B32-DAEC-CF15-CBF8-F36B853A35B4}"/>
              </a:ext>
            </a:extLst>
          </p:cNvPr>
          <p:cNvCxnSpPr>
            <a:cxnSpLocks/>
            <a:stCxn id="4" idx="0"/>
            <a:endCxn id="1173" idx="0"/>
          </p:cNvCxnSpPr>
          <p:nvPr/>
        </p:nvCxnSpPr>
        <p:spPr>
          <a:xfrm rot="5400000" flipH="1" flipV="1">
            <a:off x="6558616" y="4147514"/>
            <a:ext cx="544433" cy="1773080"/>
          </a:xfrm>
          <a:prstGeom prst="bentConnector3">
            <a:avLst>
              <a:gd name="adj1" fmla="val 274953"/>
            </a:avLst>
          </a:prstGeom>
          <a:ln w="57150">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278" name="Connector: Elbow 1277">
            <a:extLst>
              <a:ext uri="{FF2B5EF4-FFF2-40B4-BE49-F238E27FC236}">
                <a16:creationId xmlns:a16="http://schemas.microsoft.com/office/drawing/2014/main" id="{32F8A3A4-C19C-502D-F4BC-3D0D713097C6}"/>
              </a:ext>
            </a:extLst>
          </p:cNvPr>
          <p:cNvCxnSpPr>
            <a:cxnSpLocks/>
            <a:stCxn id="1173" idx="0"/>
            <a:endCxn id="1187" idx="2"/>
          </p:cNvCxnSpPr>
          <p:nvPr/>
        </p:nvCxnSpPr>
        <p:spPr>
          <a:xfrm rot="5400000" flipH="1" flipV="1">
            <a:off x="7971147" y="2078618"/>
            <a:ext cx="2429444" cy="2936995"/>
          </a:xfrm>
          <a:prstGeom prst="bentConnector3">
            <a:avLst>
              <a:gd name="adj1" fmla="val 39022"/>
            </a:avLst>
          </a:prstGeom>
          <a:ln w="57150">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285" name="TextBox 1284">
            <a:extLst>
              <a:ext uri="{FF2B5EF4-FFF2-40B4-BE49-F238E27FC236}">
                <a16:creationId xmlns:a16="http://schemas.microsoft.com/office/drawing/2014/main" id="{FE0A2911-A68F-382C-C7F9-419299F88801}"/>
              </a:ext>
            </a:extLst>
          </p:cNvPr>
          <p:cNvSpPr txBox="1"/>
          <p:nvPr/>
        </p:nvSpPr>
        <p:spPr>
          <a:xfrm>
            <a:off x="1597854" y="2846617"/>
            <a:ext cx="190265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solidFill>
                <a:effectLst/>
                <a:uLnTx/>
                <a:uFillTx/>
                <a:latin typeface="Aptos" panose="02110004020202020204"/>
                <a:ea typeface="+mn-ea"/>
                <a:cs typeface="+mn-cs"/>
              </a:rPr>
              <a:t>Data flow</a:t>
            </a:r>
          </a:p>
        </p:txBody>
      </p:sp>
      <p:sp>
        <p:nvSpPr>
          <p:cNvPr id="1310" name="Arrow: Left-Right-Up 1309">
            <a:extLst>
              <a:ext uri="{FF2B5EF4-FFF2-40B4-BE49-F238E27FC236}">
                <a16:creationId xmlns:a16="http://schemas.microsoft.com/office/drawing/2014/main" id="{6D51B3BA-1ECD-0347-FA85-277CC9AC3F17}"/>
              </a:ext>
            </a:extLst>
          </p:cNvPr>
          <p:cNvSpPr/>
          <p:nvPr/>
        </p:nvSpPr>
        <p:spPr>
          <a:xfrm rot="10800000">
            <a:off x="9963652" y="5408241"/>
            <a:ext cx="1117398" cy="779293"/>
          </a:xfrm>
          <a:prstGeom prst="leftRightUpArrow">
            <a:avLst/>
          </a:prstGeom>
          <a:solidFill>
            <a:srgbClr val="BF9000"/>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1313" name="Group 1312">
            <a:extLst>
              <a:ext uri="{FF2B5EF4-FFF2-40B4-BE49-F238E27FC236}">
                <a16:creationId xmlns:a16="http://schemas.microsoft.com/office/drawing/2014/main" id="{570EC669-F73D-CE27-D859-4484148CEF35}"/>
              </a:ext>
            </a:extLst>
          </p:cNvPr>
          <p:cNvGrpSpPr/>
          <p:nvPr/>
        </p:nvGrpSpPr>
        <p:grpSpPr>
          <a:xfrm>
            <a:off x="10330659" y="4666653"/>
            <a:ext cx="402295" cy="755902"/>
            <a:chOff x="10108233" y="4360861"/>
            <a:chExt cx="588207" cy="1104686"/>
          </a:xfrm>
        </p:grpSpPr>
        <p:sp>
          <p:nvSpPr>
            <p:cNvPr id="1311" name="Oval 1310">
              <a:extLst>
                <a:ext uri="{FF2B5EF4-FFF2-40B4-BE49-F238E27FC236}">
                  <a16:creationId xmlns:a16="http://schemas.microsoft.com/office/drawing/2014/main" id="{2BABF6EF-2D9B-BEE6-11AA-263F783DCCE1}"/>
                </a:ext>
              </a:extLst>
            </p:cNvPr>
            <p:cNvSpPr/>
            <p:nvPr/>
          </p:nvSpPr>
          <p:spPr>
            <a:xfrm>
              <a:off x="10134954" y="4360861"/>
              <a:ext cx="534764" cy="563080"/>
            </a:xfrm>
            <a:prstGeom prst="ellipse">
              <a:avLst/>
            </a:prstGeom>
            <a:solidFill>
              <a:srgbClr val="BF9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12" name="Rectangle: Top Corners Snipped 1311">
              <a:extLst>
                <a:ext uri="{FF2B5EF4-FFF2-40B4-BE49-F238E27FC236}">
                  <a16:creationId xmlns:a16="http://schemas.microsoft.com/office/drawing/2014/main" id="{ED6225D9-E91B-3E62-D519-7061C425DA3F}"/>
                </a:ext>
              </a:extLst>
            </p:cNvPr>
            <p:cNvSpPr/>
            <p:nvPr/>
          </p:nvSpPr>
          <p:spPr>
            <a:xfrm>
              <a:off x="10108233" y="4975657"/>
              <a:ext cx="588207" cy="489890"/>
            </a:xfrm>
            <a:prstGeom prst="snip2SameRect">
              <a:avLst>
                <a:gd name="adj1" fmla="val 32222"/>
                <a:gd name="adj2" fmla="val 0"/>
              </a:avLst>
            </a:prstGeom>
            <a:solidFill>
              <a:srgbClr val="BF9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315" name="TextBox 1314">
            <a:extLst>
              <a:ext uri="{FF2B5EF4-FFF2-40B4-BE49-F238E27FC236}">
                <a16:creationId xmlns:a16="http://schemas.microsoft.com/office/drawing/2014/main" id="{B6C757E3-DD07-29C4-9CE8-70B42222CC5C}"/>
              </a:ext>
            </a:extLst>
          </p:cNvPr>
          <p:cNvSpPr txBox="1"/>
          <p:nvPr/>
        </p:nvSpPr>
        <p:spPr>
          <a:xfrm>
            <a:off x="10706313" y="4536136"/>
            <a:ext cx="4013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1316" name="Rectangle 1315">
            <a:extLst>
              <a:ext uri="{FF2B5EF4-FFF2-40B4-BE49-F238E27FC236}">
                <a16:creationId xmlns:a16="http://schemas.microsoft.com/office/drawing/2014/main" id="{C29A1B7A-9C71-F439-E6D4-10DAD0B115A6}"/>
              </a:ext>
            </a:extLst>
          </p:cNvPr>
          <p:cNvSpPr/>
          <p:nvPr/>
        </p:nvSpPr>
        <p:spPr>
          <a:xfrm>
            <a:off x="9226722" y="4586569"/>
            <a:ext cx="2876514" cy="2208403"/>
          </a:xfrm>
          <a:prstGeom prst="rect">
            <a:avLst/>
          </a:prstGeom>
          <a:noFill/>
          <a:ln>
            <a:solidFill>
              <a:schemeClr val="tx1">
                <a:lumMod val="50000"/>
                <a:lumOff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mn-cs"/>
              </a:rPr>
              <a:t>Decision Support Communities</a:t>
            </a:r>
          </a:p>
        </p:txBody>
      </p:sp>
      <p:cxnSp>
        <p:nvCxnSpPr>
          <p:cNvPr id="1319" name="Connector: Elbow 1318">
            <a:extLst>
              <a:ext uri="{FF2B5EF4-FFF2-40B4-BE49-F238E27FC236}">
                <a16:creationId xmlns:a16="http://schemas.microsoft.com/office/drawing/2014/main" id="{B91DB68D-6F17-B1BE-53DE-1EEB0F99A1F9}"/>
              </a:ext>
            </a:extLst>
          </p:cNvPr>
          <p:cNvCxnSpPr>
            <a:cxnSpLocks/>
            <a:stCxn id="1187" idx="2"/>
            <a:endCxn id="1311" idx="0"/>
          </p:cNvCxnSpPr>
          <p:nvPr/>
        </p:nvCxnSpPr>
        <p:spPr>
          <a:xfrm rot="5400000">
            <a:off x="9425957" y="3438243"/>
            <a:ext cx="2334260" cy="122561"/>
          </a:xfrm>
          <a:prstGeom prst="bentConnector3">
            <a:avLst>
              <a:gd name="adj1" fmla="val 63058"/>
            </a:avLst>
          </a:prstGeom>
          <a:ln w="57150">
            <a:tailEnd type="triangle" w="lg" len="lg"/>
          </a:ln>
        </p:spPr>
        <p:style>
          <a:lnRef idx="1">
            <a:schemeClr val="accent1"/>
          </a:lnRef>
          <a:fillRef idx="0">
            <a:schemeClr val="accent1"/>
          </a:fillRef>
          <a:effectRef idx="0">
            <a:schemeClr val="accent1"/>
          </a:effectRef>
          <a:fontRef idx="minor">
            <a:schemeClr val="tx1"/>
          </a:fontRef>
        </p:style>
      </p:cxnSp>
      <p:sp>
        <p:nvSpPr>
          <p:cNvPr id="1322" name="TextBox 1321">
            <a:extLst>
              <a:ext uri="{FF2B5EF4-FFF2-40B4-BE49-F238E27FC236}">
                <a16:creationId xmlns:a16="http://schemas.microsoft.com/office/drawing/2014/main" id="{A94208C5-C370-9012-FBB3-CDF968E3BA66}"/>
              </a:ext>
            </a:extLst>
          </p:cNvPr>
          <p:cNvSpPr txBox="1"/>
          <p:nvPr/>
        </p:nvSpPr>
        <p:spPr>
          <a:xfrm>
            <a:off x="4796880" y="2846617"/>
            <a:ext cx="190265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solidFill>
                <a:effectLst/>
                <a:uLnTx/>
                <a:uFillTx/>
                <a:latin typeface="Aptos" panose="02110004020202020204"/>
                <a:ea typeface="+mn-ea"/>
                <a:cs typeface="+mn-cs"/>
              </a:rPr>
              <a:t>Data flow</a:t>
            </a:r>
          </a:p>
        </p:txBody>
      </p:sp>
      <p:sp>
        <p:nvSpPr>
          <p:cNvPr id="1323" name="TextBox 1322">
            <a:extLst>
              <a:ext uri="{FF2B5EF4-FFF2-40B4-BE49-F238E27FC236}">
                <a16:creationId xmlns:a16="http://schemas.microsoft.com/office/drawing/2014/main" id="{D63BCC4E-2B9C-81EE-496C-5D19CADFA6C8}"/>
              </a:ext>
            </a:extLst>
          </p:cNvPr>
          <p:cNvSpPr txBox="1"/>
          <p:nvPr/>
        </p:nvSpPr>
        <p:spPr>
          <a:xfrm>
            <a:off x="7995906" y="2846617"/>
            <a:ext cx="190265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solidFill>
                <a:effectLst/>
                <a:uLnTx/>
                <a:uFillTx/>
                <a:latin typeface="Aptos" panose="02110004020202020204"/>
                <a:ea typeface="+mn-ea"/>
                <a:cs typeface="+mn-cs"/>
              </a:rPr>
              <a:t>Data flow</a:t>
            </a:r>
          </a:p>
        </p:txBody>
      </p:sp>
      <p:sp>
        <p:nvSpPr>
          <p:cNvPr id="1324" name="TextBox 1323">
            <a:extLst>
              <a:ext uri="{FF2B5EF4-FFF2-40B4-BE49-F238E27FC236}">
                <a16:creationId xmlns:a16="http://schemas.microsoft.com/office/drawing/2014/main" id="{418FB1C0-949A-1A21-E0AC-9FF315588214}"/>
              </a:ext>
            </a:extLst>
          </p:cNvPr>
          <p:cNvSpPr txBox="1"/>
          <p:nvPr/>
        </p:nvSpPr>
        <p:spPr>
          <a:xfrm>
            <a:off x="2774344" y="3885140"/>
            <a:ext cx="123011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solidFill>
                <a:effectLst/>
                <a:uLnTx/>
                <a:uFillTx/>
                <a:latin typeface="Aptos" panose="02110004020202020204"/>
                <a:ea typeface="+mn-ea"/>
                <a:cs typeface="+mn-cs"/>
              </a:rPr>
              <a:t>Data flow</a:t>
            </a:r>
          </a:p>
        </p:txBody>
      </p:sp>
      <p:sp>
        <p:nvSpPr>
          <p:cNvPr id="1325" name="TextBox 1324">
            <a:extLst>
              <a:ext uri="{FF2B5EF4-FFF2-40B4-BE49-F238E27FC236}">
                <a16:creationId xmlns:a16="http://schemas.microsoft.com/office/drawing/2014/main" id="{D8D2E4BF-CFDA-EE3E-8C69-2B8341C9E4A6}"/>
              </a:ext>
            </a:extLst>
          </p:cNvPr>
          <p:cNvSpPr txBox="1"/>
          <p:nvPr/>
        </p:nvSpPr>
        <p:spPr>
          <a:xfrm>
            <a:off x="4473210" y="3885140"/>
            <a:ext cx="123011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solidFill>
                <a:effectLst/>
                <a:uLnTx/>
                <a:uFillTx/>
                <a:latin typeface="Aptos" panose="02110004020202020204"/>
                <a:ea typeface="+mn-ea"/>
                <a:cs typeface="+mn-cs"/>
              </a:rPr>
              <a:t>Data flow</a:t>
            </a:r>
          </a:p>
        </p:txBody>
      </p:sp>
      <p:sp>
        <p:nvSpPr>
          <p:cNvPr id="1326" name="TextBox 1325">
            <a:extLst>
              <a:ext uri="{FF2B5EF4-FFF2-40B4-BE49-F238E27FC236}">
                <a16:creationId xmlns:a16="http://schemas.microsoft.com/office/drawing/2014/main" id="{7B9E2A21-9B0D-42F8-D5EE-00DE3CAB3DA1}"/>
              </a:ext>
            </a:extLst>
          </p:cNvPr>
          <p:cNvSpPr txBox="1"/>
          <p:nvPr/>
        </p:nvSpPr>
        <p:spPr>
          <a:xfrm>
            <a:off x="6178420" y="3885140"/>
            <a:ext cx="123011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solidFill>
                <a:effectLst/>
                <a:uLnTx/>
                <a:uFillTx/>
                <a:latin typeface="Aptos" panose="02110004020202020204"/>
                <a:ea typeface="+mn-ea"/>
                <a:cs typeface="+mn-cs"/>
              </a:rPr>
              <a:t>Data flow</a:t>
            </a:r>
          </a:p>
        </p:txBody>
      </p:sp>
      <p:sp>
        <p:nvSpPr>
          <p:cNvPr id="1327" name="TextBox 1326">
            <a:extLst>
              <a:ext uri="{FF2B5EF4-FFF2-40B4-BE49-F238E27FC236}">
                <a16:creationId xmlns:a16="http://schemas.microsoft.com/office/drawing/2014/main" id="{F5C18131-FFD6-1688-3172-EB81017944B9}"/>
              </a:ext>
            </a:extLst>
          </p:cNvPr>
          <p:cNvSpPr txBox="1"/>
          <p:nvPr/>
        </p:nvSpPr>
        <p:spPr>
          <a:xfrm>
            <a:off x="8570812" y="3885140"/>
            <a:ext cx="123011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solidFill>
                <a:effectLst/>
                <a:uLnTx/>
                <a:uFillTx/>
                <a:latin typeface="Aptos" panose="02110004020202020204"/>
                <a:ea typeface="+mn-ea"/>
                <a:cs typeface="+mn-cs"/>
              </a:rPr>
              <a:t>Data flow</a:t>
            </a:r>
          </a:p>
        </p:txBody>
      </p:sp>
      <p:pic>
        <p:nvPicPr>
          <p:cNvPr id="3076" name="Picture 4" descr="Marine Environmental Data and Information Network | Working together to  improve access to and stewardship of marine data">
            <a:extLst>
              <a:ext uri="{FF2B5EF4-FFF2-40B4-BE49-F238E27FC236}">
                <a16:creationId xmlns:a16="http://schemas.microsoft.com/office/drawing/2014/main" id="{2407991A-E606-00C4-1F6B-139B5020D7C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86656" y="3279222"/>
            <a:ext cx="1557032" cy="481755"/>
          </a:xfrm>
          <a:prstGeom prst="rect">
            <a:avLst/>
          </a:prstGeom>
          <a:noFill/>
          <a:ln w="19050">
            <a:solidFill>
              <a:srgbClr val="00283E"/>
            </a:solidFill>
          </a:ln>
          <a:extLst>
            <a:ext uri="{909E8E84-426E-40DD-AFC4-6F175D3DCCD1}">
              <a14:hiddenFill xmlns:a14="http://schemas.microsoft.com/office/drawing/2010/main">
                <a:solidFill>
                  <a:srgbClr val="FFFFFF"/>
                </a:solidFill>
              </a14:hiddenFill>
            </a:ext>
          </a:extLst>
        </p:spPr>
      </p:pic>
      <p:pic>
        <p:nvPicPr>
          <p:cNvPr id="3074" name="Picture 2" descr="Marine Data Exchange">
            <a:extLst>
              <a:ext uri="{FF2B5EF4-FFF2-40B4-BE49-F238E27FC236}">
                <a16:creationId xmlns:a16="http://schemas.microsoft.com/office/drawing/2014/main" id="{BC6B23FD-DFB6-723E-D889-74B6C3B2C45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1393" t="16797" r="11555" b="22493"/>
          <a:stretch/>
        </p:blipFill>
        <p:spPr bwMode="auto">
          <a:xfrm>
            <a:off x="9056451" y="3247322"/>
            <a:ext cx="1191583" cy="528870"/>
          </a:xfrm>
          <a:prstGeom prst="rect">
            <a:avLst/>
          </a:prstGeom>
          <a:noFill/>
          <a:extLst>
            <a:ext uri="{909E8E84-426E-40DD-AFC4-6F175D3DCCD1}">
              <a14:hiddenFill xmlns:a14="http://schemas.microsoft.com/office/drawing/2010/main">
                <a:solidFill>
                  <a:srgbClr val="FFFFFF"/>
                </a:solidFill>
              </a14:hiddenFill>
            </a:ext>
          </a:extLst>
        </p:spPr>
      </p:pic>
      <p:sp>
        <p:nvSpPr>
          <p:cNvPr id="10" name="Collate 9">
            <a:extLst>
              <a:ext uri="{FF2B5EF4-FFF2-40B4-BE49-F238E27FC236}">
                <a16:creationId xmlns:a16="http://schemas.microsoft.com/office/drawing/2014/main" id="{B9AD5CD9-CE51-E452-1764-6ED61FC9263D}"/>
              </a:ext>
            </a:extLst>
          </p:cNvPr>
          <p:cNvSpPr/>
          <p:nvPr/>
        </p:nvSpPr>
        <p:spPr>
          <a:xfrm rot="5400000">
            <a:off x="10188027" y="3457107"/>
            <a:ext cx="297453" cy="177442"/>
          </a:xfrm>
          <a:prstGeom prst="flowChartCol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Collate 10">
            <a:extLst>
              <a:ext uri="{FF2B5EF4-FFF2-40B4-BE49-F238E27FC236}">
                <a16:creationId xmlns:a16="http://schemas.microsoft.com/office/drawing/2014/main" id="{FD5EB137-8AA7-043F-EADF-05D82815256D}"/>
              </a:ext>
            </a:extLst>
          </p:cNvPr>
          <p:cNvSpPr/>
          <p:nvPr/>
        </p:nvSpPr>
        <p:spPr>
          <a:xfrm rot="5400000">
            <a:off x="8689627" y="3364906"/>
            <a:ext cx="404037" cy="329609"/>
          </a:xfrm>
          <a:prstGeom prst="flowChartCol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2" name="Group 11">
            <a:extLst>
              <a:ext uri="{FF2B5EF4-FFF2-40B4-BE49-F238E27FC236}">
                <a16:creationId xmlns:a16="http://schemas.microsoft.com/office/drawing/2014/main" id="{288A2BBC-8A13-C36C-831F-FBFF33E5D349}"/>
              </a:ext>
            </a:extLst>
          </p:cNvPr>
          <p:cNvGrpSpPr/>
          <p:nvPr/>
        </p:nvGrpSpPr>
        <p:grpSpPr>
          <a:xfrm>
            <a:off x="9488269" y="5182467"/>
            <a:ext cx="402295" cy="755902"/>
            <a:chOff x="10108233" y="4360861"/>
            <a:chExt cx="588207" cy="1104686"/>
          </a:xfrm>
        </p:grpSpPr>
        <p:sp>
          <p:nvSpPr>
            <p:cNvPr id="13" name="Oval 12">
              <a:extLst>
                <a:ext uri="{FF2B5EF4-FFF2-40B4-BE49-F238E27FC236}">
                  <a16:creationId xmlns:a16="http://schemas.microsoft.com/office/drawing/2014/main" id="{704FFD9C-9688-CC0E-F71D-658004818BF2}"/>
                </a:ext>
              </a:extLst>
            </p:cNvPr>
            <p:cNvSpPr/>
            <p:nvPr/>
          </p:nvSpPr>
          <p:spPr>
            <a:xfrm>
              <a:off x="10134954" y="4360861"/>
              <a:ext cx="534764" cy="563080"/>
            </a:xfrm>
            <a:prstGeom prst="ellipse">
              <a:avLst/>
            </a:prstGeom>
            <a:solidFill>
              <a:srgbClr val="BF9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Top Corners Snipped 1311">
              <a:extLst>
                <a:ext uri="{FF2B5EF4-FFF2-40B4-BE49-F238E27FC236}">
                  <a16:creationId xmlns:a16="http://schemas.microsoft.com/office/drawing/2014/main" id="{AE83CB28-8D94-D00E-859A-81B2A89B2565}"/>
                </a:ext>
              </a:extLst>
            </p:cNvPr>
            <p:cNvSpPr/>
            <p:nvPr/>
          </p:nvSpPr>
          <p:spPr>
            <a:xfrm>
              <a:off x="10108233" y="4975657"/>
              <a:ext cx="588207" cy="489890"/>
            </a:xfrm>
            <a:prstGeom prst="snip2SameRect">
              <a:avLst>
                <a:gd name="adj1" fmla="val 32222"/>
                <a:gd name="adj2" fmla="val 0"/>
              </a:avLst>
            </a:prstGeom>
            <a:solidFill>
              <a:srgbClr val="BF9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5" name="Group 14">
            <a:extLst>
              <a:ext uri="{FF2B5EF4-FFF2-40B4-BE49-F238E27FC236}">
                <a16:creationId xmlns:a16="http://schemas.microsoft.com/office/drawing/2014/main" id="{A5B52851-E7F8-8F20-02F8-E5B11C81C051}"/>
              </a:ext>
            </a:extLst>
          </p:cNvPr>
          <p:cNvGrpSpPr/>
          <p:nvPr/>
        </p:nvGrpSpPr>
        <p:grpSpPr>
          <a:xfrm>
            <a:off x="11160414" y="5182467"/>
            <a:ext cx="402295" cy="755902"/>
            <a:chOff x="10108233" y="4360861"/>
            <a:chExt cx="588207" cy="1104686"/>
          </a:xfrm>
        </p:grpSpPr>
        <p:sp>
          <p:nvSpPr>
            <p:cNvPr id="16" name="Oval 15">
              <a:extLst>
                <a:ext uri="{FF2B5EF4-FFF2-40B4-BE49-F238E27FC236}">
                  <a16:creationId xmlns:a16="http://schemas.microsoft.com/office/drawing/2014/main" id="{4688E99C-E73E-0DFE-13DB-B35B037A4E4C}"/>
                </a:ext>
              </a:extLst>
            </p:cNvPr>
            <p:cNvSpPr/>
            <p:nvPr/>
          </p:nvSpPr>
          <p:spPr>
            <a:xfrm>
              <a:off x="10134954" y="4360861"/>
              <a:ext cx="534764" cy="563080"/>
            </a:xfrm>
            <a:prstGeom prst="ellipse">
              <a:avLst/>
            </a:prstGeom>
            <a:solidFill>
              <a:srgbClr val="BF9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Rectangle: Top Corners Snipped 1311">
              <a:extLst>
                <a:ext uri="{FF2B5EF4-FFF2-40B4-BE49-F238E27FC236}">
                  <a16:creationId xmlns:a16="http://schemas.microsoft.com/office/drawing/2014/main" id="{A27B092D-11E4-8356-9BDD-6732DDC211BA}"/>
                </a:ext>
              </a:extLst>
            </p:cNvPr>
            <p:cNvSpPr/>
            <p:nvPr/>
          </p:nvSpPr>
          <p:spPr>
            <a:xfrm>
              <a:off x="10108233" y="4975657"/>
              <a:ext cx="588207" cy="489890"/>
            </a:xfrm>
            <a:prstGeom prst="snip2SameRect">
              <a:avLst>
                <a:gd name="adj1" fmla="val 32222"/>
                <a:gd name="adj2" fmla="val 0"/>
              </a:avLst>
            </a:prstGeom>
            <a:solidFill>
              <a:srgbClr val="BF9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5666660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rontline_AIM_20Nov2024_Page_01">
            <a:extLst>
              <a:ext uri="{FF2B5EF4-FFF2-40B4-BE49-F238E27FC236}">
                <a16:creationId xmlns:a16="http://schemas.microsoft.com/office/drawing/2014/main" id="{4098A049-489A-2423-1EF4-496B2A84DBF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6413"/>
          </a:xfrm>
          <a:prstGeom prst="rect">
            <a:avLst/>
          </a:prstGeom>
        </p:spPr>
      </p:pic>
    </p:spTree>
    <p:extLst>
      <p:ext uri="{BB962C8B-B14F-4D97-AF65-F5344CB8AC3E}">
        <p14:creationId xmlns:p14="http://schemas.microsoft.com/office/powerpoint/2010/main" val="3947335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rontline_AIM_20Nov2024_Page_02">
            <a:extLst>
              <a:ext uri="{FF2B5EF4-FFF2-40B4-BE49-F238E27FC236}">
                <a16:creationId xmlns:a16="http://schemas.microsoft.com/office/drawing/2014/main" id="{DF48E1CE-F828-A153-98CE-63185CD69FA5}"/>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681640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rontline_AIM_20Nov2024_Page_04">
            <a:extLst>
              <a:ext uri="{FF2B5EF4-FFF2-40B4-BE49-F238E27FC236}">
                <a16:creationId xmlns:a16="http://schemas.microsoft.com/office/drawing/2014/main" id="{1358DCA8-CEA5-3C43-E056-CC997D80D0A9}"/>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6413"/>
          </a:xfrm>
          <a:prstGeom prst="rect">
            <a:avLst/>
          </a:prstGeom>
        </p:spPr>
      </p:pic>
    </p:spTree>
    <p:extLst>
      <p:ext uri="{BB962C8B-B14F-4D97-AF65-F5344CB8AC3E}">
        <p14:creationId xmlns:p14="http://schemas.microsoft.com/office/powerpoint/2010/main" val="4277519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rontline_AIM_20Nov2024_Page_05">
            <a:extLst>
              <a:ext uri="{FF2B5EF4-FFF2-40B4-BE49-F238E27FC236}">
                <a16:creationId xmlns:a16="http://schemas.microsoft.com/office/drawing/2014/main" id="{E76EDF9D-4C87-A7CC-9683-2B126678878C}"/>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880497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rontline_AIM_20Nov2024_Page_07">
            <a:extLst>
              <a:ext uri="{FF2B5EF4-FFF2-40B4-BE49-F238E27FC236}">
                <a16:creationId xmlns:a16="http://schemas.microsoft.com/office/drawing/2014/main" id="{1CB28689-487B-A929-73D4-A028579BBBEF}"/>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6413"/>
          </a:xfrm>
          <a:prstGeom prst="rect">
            <a:avLst/>
          </a:prstGeom>
        </p:spPr>
      </p:pic>
    </p:spTree>
    <p:extLst>
      <p:ext uri="{BB962C8B-B14F-4D97-AF65-F5344CB8AC3E}">
        <p14:creationId xmlns:p14="http://schemas.microsoft.com/office/powerpoint/2010/main" val="9975409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rontline_AIM_20Nov2024_Page_08">
            <a:extLst>
              <a:ext uri="{FF2B5EF4-FFF2-40B4-BE49-F238E27FC236}">
                <a16:creationId xmlns:a16="http://schemas.microsoft.com/office/drawing/2014/main" id="{0AD6D223-B992-7CCB-C434-944CEBAB005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59701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rontline_AIM_20Nov2024_Page_10">
            <a:extLst>
              <a:ext uri="{FF2B5EF4-FFF2-40B4-BE49-F238E27FC236}">
                <a16:creationId xmlns:a16="http://schemas.microsoft.com/office/drawing/2014/main" id="{0EA50FFA-EF57-AB4B-8D3E-050D9474164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6413"/>
          </a:xfrm>
          <a:prstGeom prst="rect">
            <a:avLst/>
          </a:prstGeom>
        </p:spPr>
      </p:pic>
    </p:spTree>
    <p:extLst>
      <p:ext uri="{BB962C8B-B14F-4D97-AF65-F5344CB8AC3E}">
        <p14:creationId xmlns:p14="http://schemas.microsoft.com/office/powerpoint/2010/main" val="10671882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rontline_AIM_20Nov2024_Page_11">
            <a:extLst>
              <a:ext uri="{FF2B5EF4-FFF2-40B4-BE49-F238E27FC236}">
                <a16:creationId xmlns:a16="http://schemas.microsoft.com/office/drawing/2014/main" id="{11DC7B4E-898A-631B-E020-B266DCD540D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6413"/>
          </a:xfrm>
          <a:prstGeom prst="rect">
            <a:avLst/>
          </a:prstGeom>
        </p:spPr>
      </p:pic>
    </p:spTree>
    <p:extLst>
      <p:ext uri="{BB962C8B-B14F-4D97-AF65-F5344CB8AC3E}">
        <p14:creationId xmlns:p14="http://schemas.microsoft.com/office/powerpoint/2010/main" val="3631953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onsortium awarded extra funding to create £9million offshore renewables  hub - University of Plymouth">
            <a:extLst>
              <a:ext uri="{FF2B5EF4-FFF2-40B4-BE49-F238E27FC236}">
                <a16:creationId xmlns:a16="http://schemas.microsoft.com/office/drawing/2014/main" id="{3575FED9-2723-B7BA-819A-88365630D1A9}"/>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0" y="-458542"/>
            <a:ext cx="12192000" cy="68606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FC656EE-0483-110E-E100-56A6905F7A99}"/>
              </a:ext>
            </a:extLst>
          </p:cNvPr>
          <p:cNvSpPr>
            <a:spLocks noGrp="1"/>
          </p:cNvSpPr>
          <p:nvPr>
            <p:ph type="ctrTitle"/>
          </p:nvPr>
        </p:nvSpPr>
        <p:spPr>
          <a:xfrm>
            <a:off x="213387" y="1147544"/>
            <a:ext cx="11612880" cy="2387600"/>
          </a:xfrm>
        </p:spPr>
        <p:txBody>
          <a:bodyPr>
            <a:noAutofit/>
          </a:bodyPr>
          <a:lstStyle/>
          <a:p>
            <a:r>
              <a:rPr lang="en-GB" sz="4400" b="0" i="1" dirty="0">
                <a:solidFill>
                  <a:srgbClr val="0B0C0C"/>
                </a:solidFill>
                <a:effectLst/>
                <a:latin typeface="Arial" panose="020B0604020202020204" pitchFamily="34" charset="0"/>
              </a:rPr>
              <a:t>Establishing a Framework for </a:t>
            </a:r>
            <a:br>
              <a:rPr lang="en-GB" sz="4400" b="0" i="1" dirty="0">
                <a:solidFill>
                  <a:srgbClr val="0B0C0C"/>
                </a:solidFill>
                <a:effectLst/>
                <a:latin typeface="Arial" panose="020B0604020202020204" pitchFamily="34" charset="0"/>
              </a:rPr>
            </a:br>
            <a:r>
              <a:rPr lang="en-GB" sz="4400" b="0" i="1" dirty="0">
                <a:solidFill>
                  <a:srgbClr val="0B0C0C"/>
                </a:solidFill>
                <a:effectLst/>
                <a:latin typeface="Arial" panose="020B0604020202020204" pitchFamily="34" charset="0"/>
              </a:rPr>
              <a:t>Quantifiable Evidence and Impact of Ecosystem Change Throughout the </a:t>
            </a:r>
            <a:br>
              <a:rPr lang="en-GB" sz="4400" b="0" i="1" dirty="0">
                <a:solidFill>
                  <a:srgbClr val="0B0C0C"/>
                </a:solidFill>
                <a:effectLst/>
                <a:latin typeface="Arial" panose="020B0604020202020204" pitchFamily="34" charset="0"/>
              </a:rPr>
            </a:br>
            <a:r>
              <a:rPr lang="en-GB" sz="4400" b="0" i="1" dirty="0">
                <a:solidFill>
                  <a:srgbClr val="0B0C0C"/>
                </a:solidFill>
                <a:effectLst/>
                <a:latin typeface="Arial" panose="020B0604020202020204" pitchFamily="34" charset="0"/>
              </a:rPr>
              <a:t>Lifecycle of UK Floating Offshore Wind Farms</a:t>
            </a:r>
            <a:br>
              <a:rPr lang="en-GB" sz="4400" b="0" i="1" dirty="0">
                <a:solidFill>
                  <a:srgbClr val="0B0C0C"/>
                </a:solidFill>
                <a:effectLst/>
                <a:latin typeface="Arial" panose="020B0604020202020204" pitchFamily="34" charset="0"/>
              </a:rPr>
            </a:br>
            <a:r>
              <a:rPr lang="en-GB" b="1" dirty="0" err="1"/>
              <a:t>EQUIFy</a:t>
            </a:r>
            <a:endParaRPr lang="en-GB" i="1" dirty="0"/>
          </a:p>
        </p:txBody>
      </p:sp>
      <p:sp>
        <p:nvSpPr>
          <p:cNvPr id="3" name="Subtitle 2">
            <a:extLst>
              <a:ext uri="{FF2B5EF4-FFF2-40B4-BE49-F238E27FC236}">
                <a16:creationId xmlns:a16="http://schemas.microsoft.com/office/drawing/2014/main" id="{DAE5944C-8709-C852-30DA-7C3B4EE3D633}"/>
              </a:ext>
            </a:extLst>
          </p:cNvPr>
          <p:cNvSpPr>
            <a:spLocks noGrp="1"/>
          </p:cNvSpPr>
          <p:nvPr>
            <p:ph type="subTitle" idx="1"/>
          </p:nvPr>
        </p:nvSpPr>
        <p:spPr>
          <a:xfrm>
            <a:off x="9191" y="4254119"/>
            <a:ext cx="12192000" cy="2086929"/>
          </a:xfrm>
        </p:spPr>
        <p:txBody>
          <a:bodyPr>
            <a:normAutofit fontScale="92500" lnSpcReduction="20000"/>
          </a:bodyPr>
          <a:lstStyle/>
          <a:p>
            <a:pPr algn="l"/>
            <a:r>
              <a:rPr lang="en-GB" sz="2000" b="1" dirty="0"/>
              <a:t>PML</a:t>
            </a:r>
            <a:r>
              <a:rPr lang="en-GB" sz="2000" dirty="0"/>
              <a:t>: Matthew Palmer, Ana Queiros, Steve Watson, Claire </a:t>
            </a:r>
            <a:r>
              <a:rPr lang="en-GB" sz="2000" dirty="0" err="1"/>
              <a:t>Szosteck</a:t>
            </a:r>
            <a:r>
              <a:rPr lang="en-GB" sz="2000" dirty="0"/>
              <a:t>, Tom Mansfield, Juliane Wihsgott,                    James Clark, Claire Widdicombe, Elaine </a:t>
            </a:r>
            <a:r>
              <a:rPr lang="en-GB" sz="2000" dirty="0" err="1"/>
              <a:t>Fileman</a:t>
            </a:r>
            <a:r>
              <a:rPr lang="en-GB" sz="2000" dirty="0"/>
              <a:t>, Saskia Ruhl, Riqui Torres, Marius Dewar, Yaru Li </a:t>
            </a:r>
            <a:r>
              <a:rPr lang="en-GB" sz="2000"/>
              <a:t>+ modelling team</a:t>
            </a:r>
            <a:r>
              <a:rPr lang="en-GB" sz="2000" dirty="0"/>
              <a:t>,     James Fishwick + </a:t>
            </a:r>
            <a:r>
              <a:rPr lang="en-GB" sz="2000" dirty="0" err="1"/>
              <a:t>SmartSound</a:t>
            </a:r>
            <a:r>
              <a:rPr lang="en-GB" sz="2000" dirty="0"/>
              <a:t> team, </a:t>
            </a:r>
            <a:r>
              <a:rPr lang="en-GB" sz="2000" dirty="0" err="1"/>
              <a:t>Quillie</a:t>
            </a:r>
            <a:r>
              <a:rPr lang="en-GB" sz="2000" dirty="0"/>
              <a:t> Erskine (PM)</a:t>
            </a:r>
          </a:p>
          <a:p>
            <a:pPr algn="l"/>
            <a:r>
              <a:rPr lang="en-GB" sz="2000" b="1" dirty="0"/>
              <a:t>Aberdeen</a:t>
            </a:r>
            <a:r>
              <a:rPr lang="en-GB" sz="2000" dirty="0"/>
              <a:t>: Beth Scott, Neda </a:t>
            </a:r>
            <a:r>
              <a:rPr lang="en-GB" sz="2000" dirty="0" err="1"/>
              <a:t>Trifonova</a:t>
            </a:r>
            <a:r>
              <a:rPr lang="en-GB" sz="2000" dirty="0"/>
              <a:t>     </a:t>
            </a:r>
            <a:r>
              <a:rPr lang="en-GB" sz="2000" b="1" dirty="0"/>
              <a:t>UHI</a:t>
            </a:r>
            <a:r>
              <a:rPr lang="en-GB" sz="2000" dirty="0"/>
              <a:t>: Benjamin Williamson + PDRA      </a:t>
            </a:r>
            <a:r>
              <a:rPr lang="en-GB" sz="2000" b="1" dirty="0"/>
              <a:t>NOC</a:t>
            </a:r>
            <a:r>
              <a:rPr lang="en-GB" sz="2000" dirty="0"/>
              <a:t>: Julie </a:t>
            </a:r>
            <a:r>
              <a:rPr lang="en-GB" sz="2000" dirty="0" err="1"/>
              <a:t>Robidart</a:t>
            </a:r>
            <a:r>
              <a:rPr lang="en-GB" sz="2000" dirty="0"/>
              <a:t> + team</a:t>
            </a:r>
          </a:p>
          <a:p>
            <a:pPr algn="l"/>
            <a:r>
              <a:rPr lang="en-GB" sz="2000" b="1" dirty="0" err="1"/>
              <a:t>Cefas</a:t>
            </a:r>
            <a:r>
              <a:rPr lang="en-GB" sz="2000" dirty="0"/>
              <a:t>: Jeroen van der </a:t>
            </a:r>
            <a:r>
              <a:rPr lang="en-GB" sz="2000" dirty="0" err="1"/>
              <a:t>Kooij</a:t>
            </a:r>
            <a:r>
              <a:rPr lang="en-GB" sz="2000" dirty="0"/>
              <a:t>, Veronique </a:t>
            </a:r>
            <a:r>
              <a:rPr lang="en-GB" sz="2000" dirty="0" err="1"/>
              <a:t>Creach</a:t>
            </a:r>
            <a:r>
              <a:rPr lang="en-GB" sz="2000" dirty="0"/>
              <a:t>, Tom Hull, James Scott and team</a:t>
            </a:r>
          </a:p>
          <a:p>
            <a:pPr algn="l"/>
            <a:r>
              <a:rPr lang="en-GB" sz="2000" b="1" dirty="0"/>
              <a:t>Oxford</a:t>
            </a:r>
            <a:r>
              <a:rPr lang="en-GB" sz="2000" dirty="0"/>
              <a:t>: Taka Nishino, Emma Edwards, Chris Vogel	</a:t>
            </a:r>
            <a:r>
              <a:rPr lang="en-GB" sz="2000" b="1" dirty="0" err="1"/>
              <a:t>MetOffice</a:t>
            </a:r>
            <a:r>
              <a:rPr lang="en-GB" sz="2000" dirty="0"/>
              <a:t>: </a:t>
            </a:r>
            <a:r>
              <a:rPr lang="en-GB" sz="2000" dirty="0" err="1"/>
              <a:t>Segolene</a:t>
            </a:r>
            <a:r>
              <a:rPr lang="en-GB" sz="2000" dirty="0"/>
              <a:t> </a:t>
            </a:r>
            <a:r>
              <a:rPr lang="en-GB" sz="2000" dirty="0" err="1"/>
              <a:t>Barthou</a:t>
            </a:r>
            <a:r>
              <a:rPr lang="en-GB" sz="2000" dirty="0"/>
              <a:t> </a:t>
            </a:r>
          </a:p>
          <a:p>
            <a:pPr algn="l"/>
            <a:r>
              <a:rPr lang="en-GB" sz="2000" b="1" dirty="0"/>
              <a:t>Plymouth</a:t>
            </a:r>
            <a:r>
              <a:rPr lang="en-GB" sz="2000" dirty="0"/>
              <a:t>: Deborah Greaves, Lars </a:t>
            </a:r>
            <a:r>
              <a:rPr lang="en-GB" sz="2000" dirty="0" err="1"/>
              <a:t>Johanning</a:t>
            </a:r>
            <a:r>
              <a:rPr lang="en-GB" sz="2000" dirty="0"/>
              <a:t>, Martyn Hann +PDRA</a:t>
            </a:r>
          </a:p>
          <a:p>
            <a:pPr algn="l"/>
            <a:endParaRPr lang="en-GB" sz="2000" dirty="0"/>
          </a:p>
          <a:p>
            <a:pPr algn="l"/>
            <a:endParaRPr lang="en-GB" sz="2000" dirty="0"/>
          </a:p>
        </p:txBody>
      </p:sp>
      <p:pic>
        <p:nvPicPr>
          <p:cNvPr id="26" name="Picture 25" descr="A blue text with a arrow&#10;&#10;Description automatically generated">
            <a:extLst>
              <a:ext uri="{FF2B5EF4-FFF2-40B4-BE49-F238E27FC236}">
                <a16:creationId xmlns:a16="http://schemas.microsoft.com/office/drawing/2014/main" id="{07B6B907-30C5-840B-7266-DA57E2235A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6592" y="6348876"/>
            <a:ext cx="1656814" cy="513900"/>
          </a:xfrm>
          <a:prstGeom prst="rect">
            <a:avLst/>
          </a:prstGeom>
        </p:spPr>
      </p:pic>
      <p:pic>
        <p:nvPicPr>
          <p:cNvPr id="28" name="Picture 27" descr="A blue and white logo&#10;&#10;Description automatically generated">
            <a:extLst>
              <a:ext uri="{FF2B5EF4-FFF2-40B4-BE49-F238E27FC236}">
                <a16:creationId xmlns:a16="http://schemas.microsoft.com/office/drawing/2014/main" id="{E82F7D1C-E8A8-6E62-4BCD-70AC1B7E1D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6" y="6363242"/>
            <a:ext cx="1978429" cy="482660"/>
          </a:xfrm>
          <a:prstGeom prst="rect">
            <a:avLst/>
          </a:prstGeom>
        </p:spPr>
      </p:pic>
      <p:pic>
        <p:nvPicPr>
          <p:cNvPr id="30" name="Picture 29" descr="A close up of a logo&#10;&#10;Description automatically generated">
            <a:extLst>
              <a:ext uri="{FF2B5EF4-FFF2-40B4-BE49-F238E27FC236}">
                <a16:creationId xmlns:a16="http://schemas.microsoft.com/office/drawing/2014/main" id="{41787717-C373-E05A-316A-23F165915F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0935" y="6349923"/>
            <a:ext cx="1528800" cy="504292"/>
          </a:xfrm>
          <a:prstGeom prst="rect">
            <a:avLst/>
          </a:prstGeom>
        </p:spPr>
      </p:pic>
      <p:pic>
        <p:nvPicPr>
          <p:cNvPr id="32" name="Picture 31" descr="Blue text on a white background&#10;&#10;Description automatically generated">
            <a:extLst>
              <a:ext uri="{FF2B5EF4-FFF2-40B4-BE49-F238E27FC236}">
                <a16:creationId xmlns:a16="http://schemas.microsoft.com/office/drawing/2014/main" id="{F1C33006-A725-85C1-81D3-DA6647B012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53337" y="6350558"/>
            <a:ext cx="1689216" cy="503171"/>
          </a:xfrm>
          <a:prstGeom prst="rect">
            <a:avLst/>
          </a:prstGeom>
        </p:spPr>
      </p:pic>
      <p:pic>
        <p:nvPicPr>
          <p:cNvPr id="2054" name="Picture 6" descr="University of Plymouth | University Info | 43 PhDs in English -  PhDportal.com">
            <a:extLst>
              <a:ext uri="{FF2B5EF4-FFF2-40B4-BE49-F238E27FC236}">
                <a16:creationId xmlns:a16="http://schemas.microsoft.com/office/drawing/2014/main" id="{F961C6ED-3051-2BA5-A2CA-DBD5A2DC1B4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636" t="31698" r="14251" b="38532"/>
          <a:stretch/>
        </p:blipFill>
        <p:spPr bwMode="auto">
          <a:xfrm>
            <a:off x="6908308" y="6348876"/>
            <a:ext cx="2338188" cy="5139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Download University of Oxford Logo in SVG Vector or PNG File Format - Logo .wine">
            <a:extLst>
              <a:ext uri="{FF2B5EF4-FFF2-40B4-BE49-F238E27FC236}">
                <a16:creationId xmlns:a16="http://schemas.microsoft.com/office/drawing/2014/main" id="{45CF4737-3928-3774-8178-0F095E534BA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3132" r="7708" b="32632"/>
          <a:stretch/>
        </p:blipFill>
        <p:spPr bwMode="auto">
          <a:xfrm>
            <a:off x="9038953" y="6348876"/>
            <a:ext cx="2078030" cy="5139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National Oceanography Centre | In-depth knowledge of the ocean helps our  planet flourish">
            <a:extLst>
              <a:ext uri="{FF2B5EF4-FFF2-40B4-BE49-F238E27FC236}">
                <a16:creationId xmlns:a16="http://schemas.microsoft.com/office/drawing/2014/main" id="{15CB8AE7-4D37-4BE4-2B86-746334ED0D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28195" y="6265392"/>
            <a:ext cx="597384" cy="5973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Met Office - Wikipedia">
            <a:extLst>
              <a:ext uri="{FF2B5EF4-FFF2-40B4-BE49-F238E27FC236}">
                <a16:creationId xmlns:a16="http://schemas.microsoft.com/office/drawing/2014/main" id="{A2A7A5AA-2161-5BE4-9065-B411C7F6937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620680" y="6265391"/>
            <a:ext cx="580511" cy="580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44348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64C3F-296B-64C4-E0E9-2EF01C85F9E0}"/>
            </a:ext>
          </a:extLst>
        </p:cNvPr>
        <p:cNvGrpSpPr/>
        <p:nvPr/>
      </p:nvGrpSpPr>
      <p:grpSpPr>
        <a:xfrm>
          <a:off x="0" y="0"/>
          <a:ext cx="0" cy="0"/>
          <a:chOff x="0" y="0"/>
          <a:chExt cx="0" cy="0"/>
        </a:xfrm>
      </p:grpSpPr>
      <p:pic>
        <p:nvPicPr>
          <p:cNvPr id="3" name="Picture 2" descr="30">
            <a:extLst>
              <a:ext uri="{FF2B5EF4-FFF2-40B4-BE49-F238E27FC236}">
                <a16:creationId xmlns:a16="http://schemas.microsoft.com/office/drawing/2014/main" id="{55450AE8-74DE-0947-A57C-5223663A0741}"/>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387387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Box 62">
            <a:extLst>
              <a:ext uri="{FF2B5EF4-FFF2-40B4-BE49-F238E27FC236}">
                <a16:creationId xmlns:a16="http://schemas.microsoft.com/office/drawing/2014/main" id="{E19BC63E-78F8-4E27-176B-65F3FC3A2073}"/>
              </a:ext>
            </a:extLst>
          </p:cNvPr>
          <p:cNvSpPr txBox="1"/>
          <p:nvPr/>
        </p:nvSpPr>
        <p:spPr>
          <a:xfrm>
            <a:off x="238352" y="1171274"/>
            <a:ext cx="6322704" cy="40626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Enabling Sustainable Wind Energy Expansion in Seasonally Stratified Seas (eSWEETS</a:t>
            </a:r>
            <a:r>
              <a:rPr kumimoji="0" lang="en-US" sz="2400" b="1" i="0" u="none" strike="noStrike" kern="1200" cap="none" spc="0" normalizeH="0" baseline="30000" noProof="0" dirty="0">
                <a:ln>
                  <a:noFill/>
                </a:ln>
                <a:solidFill>
                  <a:prstClr val="black"/>
                </a:solidFill>
                <a:effectLst/>
                <a:uLnTx/>
                <a:uFillTx/>
                <a:latin typeface="Calibri" panose="020F0502020204030204"/>
                <a:ea typeface="+mn-ea"/>
                <a:cs typeface="+mn-cs"/>
              </a:rPr>
              <a:t>3</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How might ocean biogeochemistry respond to mixing around floating offshore wind farms?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PI: Jonathan Sharples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Universities of Liverpool, Southampton, Plymouth, Bangor, Aberdeen, Hull, East Anglia, SAMS, National Oceanography Centre and Marine Scotland Science</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36" name="Picture 12" descr="ukri-nerc-fb-logo – ENVRI Community">
            <a:extLst>
              <a:ext uri="{FF2B5EF4-FFF2-40B4-BE49-F238E27FC236}">
                <a16:creationId xmlns:a16="http://schemas.microsoft.com/office/drawing/2014/main" id="{59B22F5C-57E1-3130-A3C9-05D5E12045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5" y="48587"/>
            <a:ext cx="1602298" cy="83896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7586231C-0C32-FC0B-FD5D-E3CB8C9BFB07}"/>
              </a:ext>
            </a:extLst>
          </p:cNvPr>
          <p:cNvGrpSpPr/>
          <p:nvPr/>
        </p:nvGrpSpPr>
        <p:grpSpPr>
          <a:xfrm>
            <a:off x="6793832" y="0"/>
            <a:ext cx="5403761" cy="6858000"/>
            <a:chOff x="7673131" y="771788"/>
            <a:chExt cx="4524462" cy="5926543"/>
          </a:xfrm>
        </p:grpSpPr>
        <p:pic>
          <p:nvPicPr>
            <p:cNvPr id="15" name="Picture 14">
              <a:extLst>
                <a:ext uri="{FF2B5EF4-FFF2-40B4-BE49-F238E27FC236}">
                  <a16:creationId xmlns:a16="http://schemas.microsoft.com/office/drawing/2014/main" id="{05D6FE34-3B80-9749-9177-5836DA776A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3131" y="771788"/>
              <a:ext cx="4518870" cy="2541864"/>
            </a:xfrm>
            <a:prstGeom prst="rect">
              <a:avLst/>
            </a:prstGeom>
          </p:spPr>
        </p:pic>
        <p:pic>
          <p:nvPicPr>
            <p:cNvPr id="16" name="Picture 15">
              <a:extLst>
                <a:ext uri="{FF2B5EF4-FFF2-40B4-BE49-F238E27FC236}">
                  <a16:creationId xmlns:a16="http://schemas.microsoft.com/office/drawing/2014/main" id="{350C6DD8-BCCC-B313-75A9-E65A50CAAF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3131" y="3313652"/>
              <a:ext cx="4524462" cy="3384679"/>
            </a:xfrm>
            <a:prstGeom prst="rect">
              <a:avLst/>
            </a:prstGeom>
          </p:spPr>
        </p:pic>
      </p:grpSp>
      <p:sp>
        <p:nvSpPr>
          <p:cNvPr id="18" name="TextBox 17">
            <a:extLst>
              <a:ext uri="{FF2B5EF4-FFF2-40B4-BE49-F238E27FC236}">
                <a16:creationId xmlns:a16="http://schemas.microsoft.com/office/drawing/2014/main" id="{D1EDD544-0842-C9E5-E79B-0A15D1FB8389}"/>
              </a:ext>
            </a:extLst>
          </p:cNvPr>
          <p:cNvSpPr txBox="1"/>
          <p:nvPr/>
        </p:nvSpPr>
        <p:spPr>
          <a:xfrm>
            <a:off x="1639808" y="169173"/>
            <a:ext cx="609914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NERC £2.66 Million [2024-2027]</a:t>
            </a:r>
          </a:p>
        </p:txBody>
      </p:sp>
      <p:pic>
        <p:nvPicPr>
          <p:cNvPr id="2" name="Picture 2">
            <a:extLst>
              <a:ext uri="{FF2B5EF4-FFF2-40B4-BE49-F238E27FC236}">
                <a16:creationId xmlns:a16="http://schemas.microsoft.com/office/drawing/2014/main" id="{4B1957DB-882F-4388-7AAC-9DF0418EE9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781" y="4978020"/>
            <a:ext cx="2250981" cy="49240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University of Hull Logo [ Download - Logo - icon ] png svg">
            <a:extLst>
              <a:ext uri="{FF2B5EF4-FFF2-40B4-BE49-F238E27FC236}">
                <a16:creationId xmlns:a16="http://schemas.microsoft.com/office/drawing/2014/main" id="{4CF59E8B-2E84-871C-06C5-A72D7078BF7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8800" b="38800"/>
          <a:stretch/>
        </p:blipFill>
        <p:spPr bwMode="auto">
          <a:xfrm>
            <a:off x="1767797" y="5523267"/>
            <a:ext cx="2198219" cy="4924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University of East Anglia Logo PNG Vector (EPS) Free Download">
            <a:extLst>
              <a:ext uri="{FF2B5EF4-FFF2-40B4-BE49-F238E27FC236}">
                <a16:creationId xmlns:a16="http://schemas.microsoft.com/office/drawing/2014/main" id="{CF0A26CB-01D9-9C11-818D-BD3E0BC95A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35328" y="5532780"/>
            <a:ext cx="812257" cy="4828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34D6091-2EFF-A0A5-A787-807CEE5849C6}"/>
              </a:ext>
            </a:extLst>
          </p:cNvPr>
          <p:cNvPicPr>
            <a:picLocks noChangeAspect="1"/>
          </p:cNvPicPr>
          <p:nvPr/>
        </p:nvPicPr>
        <p:blipFill>
          <a:blip r:embed="rId9"/>
          <a:stretch>
            <a:fillRect/>
          </a:stretch>
        </p:blipFill>
        <p:spPr>
          <a:xfrm>
            <a:off x="300125" y="4985068"/>
            <a:ext cx="1913459" cy="492402"/>
          </a:xfrm>
          <a:prstGeom prst="rect">
            <a:avLst/>
          </a:prstGeom>
        </p:spPr>
      </p:pic>
      <p:pic>
        <p:nvPicPr>
          <p:cNvPr id="7" name="Picture 6">
            <a:extLst>
              <a:ext uri="{FF2B5EF4-FFF2-40B4-BE49-F238E27FC236}">
                <a16:creationId xmlns:a16="http://schemas.microsoft.com/office/drawing/2014/main" id="{2E8A5923-9631-8849-7710-030171D57D28}"/>
              </a:ext>
            </a:extLst>
          </p:cNvPr>
          <p:cNvPicPr>
            <a:picLocks noChangeAspect="1"/>
          </p:cNvPicPr>
          <p:nvPr/>
        </p:nvPicPr>
        <p:blipFill>
          <a:blip r:embed="rId10"/>
          <a:stretch>
            <a:fillRect/>
          </a:stretch>
        </p:blipFill>
        <p:spPr>
          <a:xfrm>
            <a:off x="4916897" y="5524339"/>
            <a:ext cx="522791" cy="522791"/>
          </a:xfrm>
          <a:prstGeom prst="rect">
            <a:avLst/>
          </a:prstGeom>
        </p:spPr>
      </p:pic>
      <p:pic>
        <p:nvPicPr>
          <p:cNvPr id="8" name="Picture 7">
            <a:extLst>
              <a:ext uri="{FF2B5EF4-FFF2-40B4-BE49-F238E27FC236}">
                <a16:creationId xmlns:a16="http://schemas.microsoft.com/office/drawing/2014/main" id="{D6F1C953-275A-8CC3-91F6-87EA58F8C962}"/>
              </a:ext>
            </a:extLst>
          </p:cNvPr>
          <p:cNvPicPr>
            <a:picLocks noChangeAspect="1"/>
          </p:cNvPicPr>
          <p:nvPr/>
        </p:nvPicPr>
        <p:blipFill rotWithShape="1">
          <a:blip r:embed="rId11"/>
          <a:srcRect l="16338" t="21863" r="15971" b="16305"/>
          <a:stretch/>
        </p:blipFill>
        <p:spPr>
          <a:xfrm>
            <a:off x="300125" y="5532780"/>
            <a:ext cx="1398359" cy="505910"/>
          </a:xfrm>
          <a:prstGeom prst="rect">
            <a:avLst/>
          </a:prstGeom>
        </p:spPr>
      </p:pic>
      <p:pic>
        <p:nvPicPr>
          <p:cNvPr id="9" name="Picture 8">
            <a:extLst>
              <a:ext uri="{FF2B5EF4-FFF2-40B4-BE49-F238E27FC236}">
                <a16:creationId xmlns:a16="http://schemas.microsoft.com/office/drawing/2014/main" id="{42C5AC10-9609-BBAE-2B73-2FFA16D48619}"/>
              </a:ext>
            </a:extLst>
          </p:cNvPr>
          <p:cNvPicPr>
            <a:picLocks noChangeAspect="1"/>
          </p:cNvPicPr>
          <p:nvPr/>
        </p:nvPicPr>
        <p:blipFill>
          <a:blip r:embed="rId12"/>
          <a:stretch>
            <a:fillRect/>
          </a:stretch>
        </p:blipFill>
        <p:spPr>
          <a:xfrm>
            <a:off x="287601" y="6132492"/>
            <a:ext cx="1499946" cy="427538"/>
          </a:xfrm>
          <a:prstGeom prst="rect">
            <a:avLst/>
          </a:prstGeom>
        </p:spPr>
      </p:pic>
      <p:pic>
        <p:nvPicPr>
          <p:cNvPr id="10" name="Picture 9">
            <a:extLst>
              <a:ext uri="{FF2B5EF4-FFF2-40B4-BE49-F238E27FC236}">
                <a16:creationId xmlns:a16="http://schemas.microsoft.com/office/drawing/2014/main" id="{04740C6F-627E-FAF4-48E8-D440A65F11FB}"/>
              </a:ext>
            </a:extLst>
          </p:cNvPr>
          <p:cNvPicPr>
            <a:picLocks noChangeAspect="1"/>
          </p:cNvPicPr>
          <p:nvPr/>
        </p:nvPicPr>
        <p:blipFill>
          <a:blip r:embed="rId13"/>
          <a:stretch>
            <a:fillRect/>
          </a:stretch>
        </p:blipFill>
        <p:spPr>
          <a:xfrm>
            <a:off x="3326619" y="6179999"/>
            <a:ext cx="1163634" cy="446810"/>
          </a:xfrm>
          <a:prstGeom prst="rect">
            <a:avLst/>
          </a:prstGeom>
        </p:spPr>
      </p:pic>
      <p:pic>
        <p:nvPicPr>
          <p:cNvPr id="11" name="Picture 10">
            <a:extLst>
              <a:ext uri="{FF2B5EF4-FFF2-40B4-BE49-F238E27FC236}">
                <a16:creationId xmlns:a16="http://schemas.microsoft.com/office/drawing/2014/main" id="{D4B78E19-0F26-EF5B-9A83-ED7D9F0AC7DF}"/>
              </a:ext>
            </a:extLst>
          </p:cNvPr>
          <p:cNvPicPr>
            <a:picLocks noChangeAspect="1"/>
          </p:cNvPicPr>
          <p:nvPr/>
        </p:nvPicPr>
        <p:blipFill>
          <a:blip r:embed="rId14"/>
          <a:stretch>
            <a:fillRect/>
          </a:stretch>
        </p:blipFill>
        <p:spPr>
          <a:xfrm>
            <a:off x="4564000" y="6177022"/>
            <a:ext cx="1559110" cy="441620"/>
          </a:xfrm>
          <a:prstGeom prst="rect">
            <a:avLst/>
          </a:prstGeom>
        </p:spPr>
      </p:pic>
    </p:spTree>
    <p:extLst>
      <p:ext uri="{BB962C8B-B14F-4D97-AF65-F5344CB8AC3E}">
        <p14:creationId xmlns:p14="http://schemas.microsoft.com/office/powerpoint/2010/main" val="3190382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5FD68-FDB9-48B8-9339-EB2E0817D4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7472" y="84722"/>
            <a:ext cx="3923414" cy="4431641"/>
          </a:xfrm>
          <a:prstGeom prst="rect">
            <a:avLst/>
          </a:prstGeom>
        </p:spPr>
      </p:pic>
      <p:sp>
        <p:nvSpPr>
          <p:cNvPr id="7" name="TextBox 6">
            <a:extLst>
              <a:ext uri="{FF2B5EF4-FFF2-40B4-BE49-F238E27FC236}">
                <a16:creationId xmlns:a16="http://schemas.microsoft.com/office/drawing/2014/main" id="{39974E8A-78DB-4297-AFCE-34A6F8D4AB04}"/>
              </a:ext>
            </a:extLst>
          </p:cNvPr>
          <p:cNvSpPr txBox="1"/>
          <p:nvPr/>
        </p:nvSpPr>
        <p:spPr>
          <a:xfrm>
            <a:off x="5285991" y="4649620"/>
            <a:ext cx="6830011" cy="212365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Existing wind farms are all in shallow, mixed water, using fixed foundations.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Beyond 2030, floating offshore wind, in areas of deep water, is likely to make up &gt; 50% of OW projects.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These deeper waters have very different oceanographic characteristics.</a:t>
            </a:r>
          </a:p>
        </p:txBody>
      </p:sp>
      <p:sp>
        <p:nvSpPr>
          <p:cNvPr id="8" name="TextBox 7">
            <a:extLst>
              <a:ext uri="{FF2B5EF4-FFF2-40B4-BE49-F238E27FC236}">
                <a16:creationId xmlns:a16="http://schemas.microsoft.com/office/drawing/2014/main" id="{EABC9EDC-49A6-4778-BEF0-CA4A58C09A4F}"/>
              </a:ext>
            </a:extLst>
          </p:cNvPr>
          <p:cNvSpPr txBox="1"/>
          <p:nvPr/>
        </p:nvSpPr>
        <p:spPr>
          <a:xfrm>
            <a:off x="152198" y="84722"/>
            <a:ext cx="76652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Calibri" panose="020F0502020204030204"/>
                <a:ea typeface="+mn-ea"/>
                <a:cs typeface="+mn-cs"/>
              </a:rPr>
              <a:t>2040: Offshore Wind Projections</a:t>
            </a:r>
          </a:p>
        </p:txBody>
      </p:sp>
      <p:pic>
        <p:nvPicPr>
          <p:cNvPr id="3" name="Picture 2">
            <a:extLst>
              <a:ext uri="{FF2B5EF4-FFF2-40B4-BE49-F238E27FC236}">
                <a16:creationId xmlns:a16="http://schemas.microsoft.com/office/drawing/2014/main" id="{141B8E0B-2373-D5B7-93F3-119074B8756B}"/>
              </a:ext>
            </a:extLst>
          </p:cNvPr>
          <p:cNvPicPr>
            <a:picLocks noChangeAspect="1"/>
          </p:cNvPicPr>
          <p:nvPr/>
        </p:nvPicPr>
        <p:blipFill>
          <a:blip r:embed="rId3"/>
          <a:stretch>
            <a:fillRect/>
          </a:stretch>
        </p:blipFill>
        <p:spPr>
          <a:xfrm>
            <a:off x="246780" y="839743"/>
            <a:ext cx="4905058" cy="5522957"/>
          </a:xfrm>
          <a:prstGeom prst="rect">
            <a:avLst/>
          </a:prstGeom>
        </p:spPr>
      </p:pic>
      <p:sp>
        <p:nvSpPr>
          <p:cNvPr id="5" name="TextBox 4">
            <a:extLst>
              <a:ext uri="{FF2B5EF4-FFF2-40B4-BE49-F238E27FC236}">
                <a16:creationId xmlns:a16="http://schemas.microsoft.com/office/drawing/2014/main" id="{17911248-F692-00C5-337B-460C9C82FED7}"/>
              </a:ext>
            </a:extLst>
          </p:cNvPr>
          <p:cNvSpPr txBox="1"/>
          <p:nvPr/>
        </p:nvSpPr>
        <p:spPr>
          <a:xfrm>
            <a:off x="75998" y="6410325"/>
            <a:ext cx="16606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Supergen</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2024</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39806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7B4C8-BB21-4676-B3C4-5FC7206C7D06}"/>
              </a:ext>
            </a:extLst>
          </p:cNvPr>
          <p:cNvSpPr>
            <a:spLocks noGrp="1"/>
          </p:cNvSpPr>
          <p:nvPr>
            <p:ph type="title"/>
          </p:nvPr>
        </p:nvSpPr>
        <p:spPr>
          <a:xfrm>
            <a:off x="150043" y="80081"/>
            <a:ext cx="10515600" cy="1325563"/>
          </a:xfrm>
        </p:spPr>
        <p:txBody>
          <a:bodyPr>
            <a:normAutofit/>
          </a:bodyPr>
          <a:lstStyle/>
          <a:p>
            <a:r>
              <a:rPr lang="en-GB" sz="4000" b="1" dirty="0">
                <a:latin typeface="+mn-lt"/>
              </a:rPr>
              <a:t>Deep water seasonal cycle:</a:t>
            </a:r>
          </a:p>
        </p:txBody>
      </p:sp>
      <p:pic>
        <p:nvPicPr>
          <p:cNvPr id="5" name="Picture 4">
            <a:extLst>
              <a:ext uri="{FF2B5EF4-FFF2-40B4-BE49-F238E27FC236}">
                <a16:creationId xmlns:a16="http://schemas.microsoft.com/office/drawing/2014/main" id="{5D2CB5AF-22CF-4AB1-94D5-FF81581B4B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6315" y="1576420"/>
            <a:ext cx="6935365" cy="4152257"/>
          </a:xfrm>
          <a:prstGeom prst="rect">
            <a:avLst/>
          </a:prstGeom>
        </p:spPr>
      </p:pic>
      <p:sp>
        <p:nvSpPr>
          <p:cNvPr id="6" name="TextBox 5">
            <a:extLst>
              <a:ext uri="{FF2B5EF4-FFF2-40B4-BE49-F238E27FC236}">
                <a16:creationId xmlns:a16="http://schemas.microsoft.com/office/drawing/2014/main" id="{4A04DEA5-395F-48BE-A7AD-0CDC6CA205EF}"/>
              </a:ext>
            </a:extLst>
          </p:cNvPr>
          <p:cNvSpPr txBox="1"/>
          <p:nvPr/>
        </p:nvSpPr>
        <p:spPr>
          <a:xfrm>
            <a:off x="2013404" y="4066112"/>
            <a:ext cx="109555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a:ea typeface="+mn-ea"/>
                <a:cs typeface="+mn-cs"/>
              </a:rPr>
              <a:t>spring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a:ea typeface="+mn-ea"/>
                <a:cs typeface="+mn-cs"/>
              </a:rPr>
              <a:t>bloom</a:t>
            </a:r>
          </a:p>
        </p:txBody>
      </p:sp>
      <p:cxnSp>
        <p:nvCxnSpPr>
          <p:cNvPr id="8" name="Straight Arrow Connector 7">
            <a:extLst>
              <a:ext uri="{FF2B5EF4-FFF2-40B4-BE49-F238E27FC236}">
                <a16:creationId xmlns:a16="http://schemas.microsoft.com/office/drawing/2014/main" id="{7BC65E6B-8F60-47F7-88F9-B11DE03B9375}"/>
              </a:ext>
            </a:extLst>
          </p:cNvPr>
          <p:cNvCxnSpPr/>
          <p:nvPr/>
        </p:nvCxnSpPr>
        <p:spPr>
          <a:xfrm flipV="1">
            <a:off x="2851276" y="4188809"/>
            <a:ext cx="448573" cy="202395"/>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A2EE673-9DDE-4461-A78D-5BDD0482298E}"/>
              </a:ext>
            </a:extLst>
          </p:cNvPr>
          <p:cNvSpPr txBox="1"/>
          <p:nvPr/>
        </p:nvSpPr>
        <p:spPr>
          <a:xfrm>
            <a:off x="5865074" y="4543685"/>
            <a:ext cx="109555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a:ea typeface="+mn-ea"/>
                <a:cs typeface="+mn-cs"/>
              </a:rPr>
              <a:t>autumn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a:ea typeface="+mn-ea"/>
                <a:cs typeface="+mn-cs"/>
              </a:rPr>
              <a:t>bloom</a:t>
            </a:r>
          </a:p>
        </p:txBody>
      </p:sp>
      <p:cxnSp>
        <p:nvCxnSpPr>
          <p:cNvPr id="10" name="Straight Arrow Connector 9">
            <a:extLst>
              <a:ext uri="{FF2B5EF4-FFF2-40B4-BE49-F238E27FC236}">
                <a16:creationId xmlns:a16="http://schemas.microsoft.com/office/drawing/2014/main" id="{C0242A79-76C8-4F28-A303-7CB60865F533}"/>
              </a:ext>
            </a:extLst>
          </p:cNvPr>
          <p:cNvCxnSpPr>
            <a:cxnSpLocks/>
          </p:cNvCxnSpPr>
          <p:nvPr/>
        </p:nvCxnSpPr>
        <p:spPr>
          <a:xfrm flipH="1" flipV="1">
            <a:off x="6036166" y="4252338"/>
            <a:ext cx="376686" cy="323164"/>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23FDB8B-1F3F-4792-B368-574F0DFE1A25}"/>
              </a:ext>
            </a:extLst>
          </p:cNvPr>
          <p:cNvSpPr txBox="1"/>
          <p:nvPr/>
        </p:nvSpPr>
        <p:spPr>
          <a:xfrm>
            <a:off x="2414081" y="4604165"/>
            <a:ext cx="159588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a:ea typeface="+mn-ea"/>
                <a:cs typeface="+mn-cs"/>
              </a:rPr>
              <a:t>subsurface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a:ea typeface="+mn-ea"/>
                <a:cs typeface="+mn-cs"/>
              </a:rPr>
              <a:t>layer of plankton</a:t>
            </a:r>
          </a:p>
        </p:txBody>
      </p:sp>
      <p:cxnSp>
        <p:nvCxnSpPr>
          <p:cNvPr id="14" name="Straight Arrow Connector 13">
            <a:extLst>
              <a:ext uri="{FF2B5EF4-FFF2-40B4-BE49-F238E27FC236}">
                <a16:creationId xmlns:a16="http://schemas.microsoft.com/office/drawing/2014/main" id="{B6D9D3E3-B7B2-4BCE-8F76-56F0A333AA11}"/>
              </a:ext>
            </a:extLst>
          </p:cNvPr>
          <p:cNvCxnSpPr>
            <a:cxnSpLocks/>
          </p:cNvCxnSpPr>
          <p:nvPr/>
        </p:nvCxnSpPr>
        <p:spPr>
          <a:xfrm flipV="1">
            <a:off x="3733136" y="4216648"/>
            <a:ext cx="528944" cy="50830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F3FE40E-36FA-4E0D-9308-8DED7DE171D4}"/>
              </a:ext>
            </a:extLst>
          </p:cNvPr>
          <p:cNvSpPr txBox="1"/>
          <p:nvPr/>
        </p:nvSpPr>
        <p:spPr>
          <a:xfrm>
            <a:off x="4909719" y="5483886"/>
            <a:ext cx="155928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a:ea typeface="+mn-ea"/>
                <a:cs typeface="+mn-cs"/>
              </a:rPr>
              <a:t>high nutrient concentrations</a:t>
            </a:r>
          </a:p>
        </p:txBody>
      </p:sp>
      <p:sp>
        <p:nvSpPr>
          <p:cNvPr id="4" name="TextBox 3">
            <a:extLst>
              <a:ext uri="{FF2B5EF4-FFF2-40B4-BE49-F238E27FC236}">
                <a16:creationId xmlns:a16="http://schemas.microsoft.com/office/drawing/2014/main" id="{E67D2D7E-9EAA-3A21-BB3E-E38D5B7DA806}"/>
              </a:ext>
            </a:extLst>
          </p:cNvPr>
          <p:cNvSpPr txBox="1"/>
          <p:nvPr/>
        </p:nvSpPr>
        <p:spPr>
          <a:xfrm>
            <a:off x="3919059" y="3828730"/>
            <a:ext cx="155928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a:ea typeface="+mn-ea"/>
                <a:cs typeface="+mn-cs"/>
              </a:rPr>
              <a:t>no nutrients</a:t>
            </a:r>
          </a:p>
        </p:txBody>
      </p:sp>
      <p:pic>
        <p:nvPicPr>
          <p:cNvPr id="7" name="Picture 6">
            <a:extLst>
              <a:ext uri="{FF2B5EF4-FFF2-40B4-BE49-F238E27FC236}">
                <a16:creationId xmlns:a16="http://schemas.microsoft.com/office/drawing/2014/main" id="{A5B295E8-3682-521B-2CB1-C05D53ECC7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9334" y="1862893"/>
            <a:ext cx="3545718" cy="3477966"/>
          </a:xfrm>
          <a:prstGeom prst="rect">
            <a:avLst/>
          </a:prstGeom>
        </p:spPr>
      </p:pic>
      <p:sp>
        <p:nvSpPr>
          <p:cNvPr id="11" name="TextBox 10">
            <a:extLst>
              <a:ext uri="{FF2B5EF4-FFF2-40B4-BE49-F238E27FC236}">
                <a16:creationId xmlns:a16="http://schemas.microsoft.com/office/drawing/2014/main" id="{E5EBB04F-2EE3-77AF-40C1-3E44D1D2AF13}"/>
              </a:ext>
            </a:extLst>
          </p:cNvPr>
          <p:cNvSpPr txBox="1"/>
          <p:nvPr/>
        </p:nvSpPr>
        <p:spPr>
          <a:xfrm>
            <a:off x="3944889" y="4508835"/>
            <a:ext cx="155928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a:ea typeface="+mn-ea"/>
                <a:cs typeface="+mn-cs"/>
              </a:rPr>
              <a:t>lots of nutrients</a:t>
            </a:r>
          </a:p>
        </p:txBody>
      </p:sp>
    </p:spTree>
    <p:extLst>
      <p:ext uri="{BB962C8B-B14F-4D97-AF65-F5344CB8AC3E}">
        <p14:creationId xmlns:p14="http://schemas.microsoft.com/office/powerpoint/2010/main" val="21153363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ABC9EDC-49A6-4778-BEF0-CA4A58C09A4F}"/>
              </a:ext>
            </a:extLst>
          </p:cNvPr>
          <p:cNvSpPr txBox="1"/>
          <p:nvPr/>
        </p:nvSpPr>
        <p:spPr>
          <a:xfrm>
            <a:off x="942866" y="471222"/>
            <a:ext cx="488527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rPr>
              <a:t>The eSWEETS</a:t>
            </a:r>
            <a:r>
              <a:rPr kumimoji="0" lang="en-GB" sz="4000" b="0" i="0" u="none" strike="noStrike" kern="1200" cap="none" spc="0" normalizeH="0" baseline="30000" noProof="0" dirty="0">
                <a:ln>
                  <a:noFill/>
                </a:ln>
                <a:solidFill>
                  <a:prstClr val="black"/>
                </a:solidFill>
                <a:effectLst/>
                <a:uLnTx/>
                <a:uFillTx/>
                <a:latin typeface="Calibri" panose="020F0502020204030204"/>
                <a:ea typeface="+mn-ea"/>
                <a:cs typeface="+mn-cs"/>
              </a:rPr>
              <a:t>3</a:t>
            </a:r>
            <a:r>
              <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rPr>
              <a:t> project:</a:t>
            </a:r>
          </a:p>
        </p:txBody>
      </p:sp>
      <p:pic>
        <p:nvPicPr>
          <p:cNvPr id="4" name="Picture 3">
            <a:extLst>
              <a:ext uri="{FF2B5EF4-FFF2-40B4-BE49-F238E27FC236}">
                <a16:creationId xmlns:a16="http://schemas.microsoft.com/office/drawing/2014/main" id="{741E826C-89D9-4B41-A4F3-9315EDE08E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422" y="1381213"/>
            <a:ext cx="5945612" cy="3604335"/>
          </a:xfrm>
          <a:prstGeom prst="rect">
            <a:avLst/>
          </a:prstGeom>
        </p:spPr>
      </p:pic>
      <p:pic>
        <p:nvPicPr>
          <p:cNvPr id="3" name="Picture 2">
            <a:extLst>
              <a:ext uri="{FF2B5EF4-FFF2-40B4-BE49-F238E27FC236}">
                <a16:creationId xmlns:a16="http://schemas.microsoft.com/office/drawing/2014/main" id="{05BB837C-9D4F-4063-BB28-896BD64DE0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7432" y="2501662"/>
            <a:ext cx="4414568" cy="2484198"/>
          </a:xfrm>
          <a:prstGeom prst="rect">
            <a:avLst/>
          </a:prstGeom>
        </p:spPr>
      </p:pic>
      <p:pic>
        <p:nvPicPr>
          <p:cNvPr id="7" name="Picture 6">
            <a:extLst>
              <a:ext uri="{FF2B5EF4-FFF2-40B4-BE49-F238E27FC236}">
                <a16:creationId xmlns:a16="http://schemas.microsoft.com/office/drawing/2014/main" id="{377CDD27-40E3-4396-B214-704C37C393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7432" y="0"/>
            <a:ext cx="4414568" cy="2428012"/>
          </a:xfrm>
          <a:prstGeom prst="rect">
            <a:avLst/>
          </a:prstGeom>
        </p:spPr>
      </p:pic>
      <p:sp>
        <p:nvSpPr>
          <p:cNvPr id="9" name="TextBox 8">
            <a:extLst>
              <a:ext uri="{FF2B5EF4-FFF2-40B4-BE49-F238E27FC236}">
                <a16:creationId xmlns:a16="http://schemas.microsoft.com/office/drawing/2014/main" id="{39F142F9-92C6-42B3-88EA-8F08075B8894}"/>
              </a:ext>
            </a:extLst>
          </p:cNvPr>
          <p:cNvSpPr txBox="1"/>
          <p:nvPr/>
        </p:nvSpPr>
        <p:spPr>
          <a:xfrm>
            <a:off x="7708421" y="5059510"/>
            <a:ext cx="39544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Fieldwork: 2 ships, summer 2025</a:t>
            </a:r>
          </a:p>
        </p:txBody>
      </p:sp>
      <p:sp>
        <p:nvSpPr>
          <p:cNvPr id="2" name="TextBox 1">
            <a:extLst>
              <a:ext uri="{FF2B5EF4-FFF2-40B4-BE49-F238E27FC236}">
                <a16:creationId xmlns:a16="http://schemas.microsoft.com/office/drawing/2014/main" id="{C0163688-AC68-41BD-AE6C-2A59BCC555F4}"/>
              </a:ext>
            </a:extLst>
          </p:cNvPr>
          <p:cNvSpPr txBox="1"/>
          <p:nvPr/>
        </p:nvSpPr>
        <p:spPr>
          <a:xfrm>
            <a:off x="942866" y="5900468"/>
            <a:ext cx="57512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jons@liverpool.ac.uk</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40438919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7CDBE27D-E382-EEA2-B51F-4FE81553B499}"/>
              </a:ext>
            </a:extLst>
          </p:cNvPr>
          <p:cNvSpPr/>
          <p:nvPr/>
        </p:nvSpPr>
        <p:spPr>
          <a:xfrm>
            <a:off x="3393798" y="2504827"/>
            <a:ext cx="5838475" cy="3392339"/>
          </a:xfrm>
          <a:prstGeom prst="rect">
            <a:avLst/>
          </a:prstGeom>
          <a:solidFill>
            <a:schemeClr val="accent4">
              <a:lumMod val="20000"/>
              <a:lumOff val="8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77FE8EF4-5F2D-A189-531D-D3CCC39DAD2C}"/>
              </a:ext>
            </a:extLst>
          </p:cNvPr>
          <p:cNvSpPr/>
          <p:nvPr/>
        </p:nvSpPr>
        <p:spPr>
          <a:xfrm>
            <a:off x="1379519" y="2507237"/>
            <a:ext cx="2887979" cy="3392339"/>
          </a:xfrm>
          <a:prstGeom prst="rect">
            <a:avLst/>
          </a:prstGeom>
          <a:solidFill>
            <a:schemeClr val="accent6">
              <a:lumMod val="40000"/>
              <a:lumOff val="6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97110DF9-518B-D43D-3CB9-BD757FBE33C1}"/>
              </a:ext>
            </a:extLst>
          </p:cNvPr>
          <p:cNvSpPr/>
          <p:nvPr/>
        </p:nvSpPr>
        <p:spPr>
          <a:xfrm>
            <a:off x="463548" y="2121131"/>
            <a:ext cx="4626911" cy="386107"/>
          </a:xfrm>
          <a:prstGeom prst="rect">
            <a:avLst/>
          </a:prstGeom>
          <a:solidFill>
            <a:schemeClr val="accent6">
              <a:lumMod val="60000"/>
              <a:lumOff val="4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R.V. Prince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Madog</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2BBC6CC4-A154-4703-F5E7-2903FE92C173}"/>
              </a:ext>
            </a:extLst>
          </p:cNvPr>
          <p:cNvSpPr/>
          <p:nvPr/>
        </p:nvSpPr>
        <p:spPr>
          <a:xfrm>
            <a:off x="472164" y="2122907"/>
            <a:ext cx="907356" cy="386107"/>
          </a:xfrm>
          <a:prstGeom prst="rect">
            <a:avLst/>
          </a:prstGeom>
          <a:solidFill>
            <a:schemeClr val="accent6">
              <a:lumMod val="40000"/>
              <a:lumOff val="6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transit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E4DC498-3A99-A045-A8EE-155F65AFFDE3}"/>
              </a:ext>
            </a:extLst>
          </p:cNvPr>
          <p:cNvSpPr/>
          <p:nvPr/>
        </p:nvSpPr>
        <p:spPr>
          <a:xfrm>
            <a:off x="4276115" y="2121131"/>
            <a:ext cx="822960" cy="386107"/>
          </a:xfrm>
          <a:prstGeom prst="rect">
            <a:avLst/>
          </a:prstGeom>
          <a:solidFill>
            <a:schemeClr val="accent6">
              <a:lumMod val="40000"/>
              <a:lumOff val="6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Calibri" panose="020F0502020204030204"/>
                <a:ea typeface="+mn-ea"/>
                <a:cs typeface="+mn-cs"/>
              </a:rPr>
              <a:t>transit</a:t>
            </a: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24B276DC-0824-C777-E0EC-44F5BA1F359E}"/>
              </a:ext>
            </a:extLst>
          </p:cNvPr>
          <p:cNvSpPr/>
          <p:nvPr/>
        </p:nvSpPr>
        <p:spPr>
          <a:xfrm>
            <a:off x="2605136" y="2507238"/>
            <a:ext cx="7407183" cy="419371"/>
          </a:xfrm>
          <a:prstGeom prst="rect">
            <a:avLst/>
          </a:prstGeom>
          <a:solidFill>
            <a:schemeClr val="accent4">
              <a:lumMod val="60000"/>
              <a:lumOff val="4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R.R.S. Discovery</a:t>
            </a:r>
          </a:p>
        </p:txBody>
      </p:sp>
      <p:sp>
        <p:nvSpPr>
          <p:cNvPr id="30" name="Rectangle 29">
            <a:extLst>
              <a:ext uri="{FF2B5EF4-FFF2-40B4-BE49-F238E27FC236}">
                <a16:creationId xmlns:a16="http://schemas.microsoft.com/office/drawing/2014/main" id="{5E18D21C-08A1-E1AF-DBCA-7FA81341D03F}"/>
              </a:ext>
            </a:extLst>
          </p:cNvPr>
          <p:cNvSpPr/>
          <p:nvPr/>
        </p:nvSpPr>
        <p:spPr>
          <a:xfrm>
            <a:off x="9223657" y="2507238"/>
            <a:ext cx="788662" cy="419371"/>
          </a:xfrm>
          <a:prstGeom prst="rect">
            <a:avLst/>
          </a:prstGeom>
          <a:solidFill>
            <a:schemeClr val="accent4">
              <a:lumMod val="40000"/>
              <a:lumOff val="6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transit</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F3DCF9E4-11A7-35C4-D2DF-61B680E863F1}"/>
              </a:ext>
            </a:extLst>
          </p:cNvPr>
          <p:cNvSpPr/>
          <p:nvPr/>
        </p:nvSpPr>
        <p:spPr>
          <a:xfrm>
            <a:off x="2605136" y="2507237"/>
            <a:ext cx="788662" cy="419371"/>
          </a:xfrm>
          <a:prstGeom prst="rect">
            <a:avLst/>
          </a:prstGeom>
          <a:solidFill>
            <a:schemeClr val="accent4">
              <a:lumMod val="40000"/>
              <a:lumOff val="6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Calibri" panose="020F0502020204030204"/>
                <a:ea typeface="+mn-ea"/>
                <a:cs typeface="+mn-cs"/>
              </a:rPr>
              <a:t>transit</a:t>
            </a: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Subtitle 2">
            <a:extLst>
              <a:ext uri="{FF2B5EF4-FFF2-40B4-BE49-F238E27FC236}">
                <a16:creationId xmlns:a16="http://schemas.microsoft.com/office/drawing/2014/main" id="{4323B843-139B-D6E6-BE4B-B6EEFA6F7C91}"/>
              </a:ext>
            </a:extLst>
          </p:cNvPr>
          <p:cNvSpPr>
            <a:spLocks noGrp="1"/>
          </p:cNvSpPr>
          <p:nvPr>
            <p:ph type="subTitle" idx="1"/>
          </p:nvPr>
        </p:nvSpPr>
        <p:spPr>
          <a:xfrm>
            <a:off x="88273" y="125385"/>
            <a:ext cx="9144000" cy="1655762"/>
          </a:xfrm>
        </p:spPr>
        <p:txBody>
          <a:bodyPr>
            <a:normAutofit/>
          </a:bodyPr>
          <a:lstStyle/>
          <a:p>
            <a:pPr algn="l"/>
            <a:r>
              <a:rPr lang="en-GB" sz="4000" b="1" dirty="0"/>
              <a:t>eSWEETS</a:t>
            </a:r>
            <a:r>
              <a:rPr lang="en-GB" sz="4000" b="1" baseline="30000" dirty="0"/>
              <a:t>3 </a:t>
            </a:r>
            <a:r>
              <a:rPr lang="en-GB" sz="4000" b="1" dirty="0"/>
              <a:t>Cruise timelines 2025</a:t>
            </a:r>
          </a:p>
        </p:txBody>
      </p:sp>
      <p:sp>
        <p:nvSpPr>
          <p:cNvPr id="47" name="Subtitle 2">
            <a:extLst>
              <a:ext uri="{FF2B5EF4-FFF2-40B4-BE49-F238E27FC236}">
                <a16:creationId xmlns:a16="http://schemas.microsoft.com/office/drawing/2014/main" id="{FF58C5B9-3117-73D6-0499-9E540E9256CB}"/>
              </a:ext>
            </a:extLst>
          </p:cNvPr>
          <p:cNvSpPr txBox="1">
            <a:spLocks/>
          </p:cNvSpPr>
          <p:nvPr/>
        </p:nvSpPr>
        <p:spPr>
          <a:xfrm>
            <a:off x="204935" y="6232169"/>
            <a:ext cx="9771048"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Tidal current forecasts used to target strongest flows for wake measurements</a:t>
            </a:r>
          </a:p>
        </p:txBody>
      </p:sp>
      <p:pic>
        <p:nvPicPr>
          <p:cNvPr id="60" name="Picture 59" descr="A black and white sound wave&#10;&#10;Description automatically generated">
            <a:extLst>
              <a:ext uri="{FF2B5EF4-FFF2-40B4-BE49-F238E27FC236}">
                <a16:creationId xmlns:a16="http://schemas.microsoft.com/office/drawing/2014/main" id="{16325156-56DC-0F92-4F8A-442F5FA23E7E}"/>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2050284"/>
            <a:ext cx="11667768" cy="4062992"/>
          </a:xfrm>
          <a:prstGeom prst="rect">
            <a:avLst/>
          </a:prstGeom>
        </p:spPr>
      </p:pic>
      <p:pic>
        <p:nvPicPr>
          <p:cNvPr id="62" name="Picture 61">
            <a:extLst>
              <a:ext uri="{FF2B5EF4-FFF2-40B4-BE49-F238E27FC236}">
                <a16:creationId xmlns:a16="http://schemas.microsoft.com/office/drawing/2014/main" id="{3AD0D77F-C4A4-3673-71D6-CBAB8FEFDB5C}"/>
              </a:ext>
            </a:extLst>
          </p:cNvPr>
          <p:cNvPicPr>
            <a:picLocks noChangeAspect="1"/>
          </p:cNvPicPr>
          <p:nvPr/>
        </p:nvPicPr>
        <p:blipFill rotWithShape="1">
          <a:blip r:embed="rId3"/>
          <a:srcRect l="13833" r="9558"/>
          <a:stretch/>
        </p:blipFill>
        <p:spPr>
          <a:xfrm>
            <a:off x="1888498" y="883285"/>
            <a:ext cx="1931027" cy="10839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6" name="Picture 2" descr="Invitation to RRS Discovery in London event 8th-9th October 2015">
            <a:extLst>
              <a:ext uri="{FF2B5EF4-FFF2-40B4-BE49-F238E27FC236}">
                <a16:creationId xmlns:a16="http://schemas.microsoft.com/office/drawing/2014/main" id="{18E4188D-B8D8-22AC-1B19-89A9DF1482A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989" b="6811"/>
          <a:stretch/>
        </p:blipFill>
        <p:spPr bwMode="auto">
          <a:xfrm>
            <a:off x="5343213" y="891584"/>
            <a:ext cx="1931027" cy="10839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5296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E7A3708D-3712-B5C6-F6E8-943D117245B8}"/>
              </a:ext>
            </a:extLst>
          </p:cNvPr>
          <p:cNvSpPr txBox="1">
            <a:spLocks/>
          </p:cNvSpPr>
          <p:nvPr/>
        </p:nvSpPr>
        <p:spPr>
          <a:xfrm>
            <a:off x="363992" y="726441"/>
            <a:ext cx="6392616" cy="5883521"/>
          </a:xfrm>
          <a:prstGeom prst="roundRect">
            <a:avLst/>
          </a:prstGeom>
          <a:noFill/>
          <a:ln w="28575" cap="flat" cmpd="sng" algn="ctr">
            <a:solidFill>
              <a:srgbClr val="4DB6E5"/>
            </a:solidFill>
            <a:prstDash val="solid"/>
            <a:miter lim="800000"/>
          </a:ln>
        </p:spPr>
        <p:style>
          <a:lnRef idx="2">
            <a:schemeClr val="accent5"/>
          </a:lnRef>
          <a:fillRef idx="1">
            <a:schemeClr val="lt1"/>
          </a:fillRef>
          <a:effectRef idx="0">
            <a:schemeClr val="accent5"/>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Turbulence profiling &gt;100m downstream of turbines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4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Calibri" panose="020F0502020204030204"/>
                <a:ea typeface="+mn-ea"/>
                <a:cs typeface="+mn-cs"/>
              </a:rPr>
              <a:t>Deployed from ship stern to 50m depth</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Calibri" panose="020F0502020204030204"/>
                <a:ea typeface="+mn-ea"/>
                <a:cs typeface="+mn-cs"/>
              </a:rPr>
              <a:t>Holding distance downstream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Calibri" panose="020F0502020204030204"/>
                <a:ea typeface="+mn-ea"/>
                <a:cs typeface="+mn-cs"/>
              </a:rPr>
              <a:t>Transiting across the wake yo-yo profiling</a:t>
            </a:r>
          </a:p>
        </p:txBody>
      </p:sp>
      <p:sp>
        <p:nvSpPr>
          <p:cNvPr id="8" name="Content Placeholder 2">
            <a:extLst>
              <a:ext uri="{FF2B5EF4-FFF2-40B4-BE49-F238E27FC236}">
                <a16:creationId xmlns:a16="http://schemas.microsoft.com/office/drawing/2014/main" id="{B83433D0-023C-BF5C-54B4-30BB147F5407}"/>
              </a:ext>
            </a:extLst>
          </p:cNvPr>
          <p:cNvSpPr txBox="1">
            <a:spLocks/>
          </p:cNvSpPr>
          <p:nvPr/>
        </p:nvSpPr>
        <p:spPr>
          <a:xfrm>
            <a:off x="7102337" y="149273"/>
            <a:ext cx="4628798" cy="6460689"/>
          </a:xfrm>
          <a:prstGeom prst="roundRect">
            <a:avLst/>
          </a:prstGeom>
          <a:ln w="28575" cap="flat" cmpd="sng" algn="ctr">
            <a:solidFill>
              <a:srgbClr val="4DB6E5"/>
            </a:solidFill>
            <a:prstDash val="solid"/>
            <a:miter lim="800000"/>
          </a:ln>
        </p:spPr>
        <p:style>
          <a:lnRef idx="2">
            <a:schemeClr val="accent5"/>
          </a:lnRef>
          <a:fillRef idx="1">
            <a:schemeClr val="lt1"/>
          </a:fillRef>
          <a:effectRef idx="0">
            <a:schemeClr val="accent5"/>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300"/>
              </a:spcBef>
              <a:spcAft>
                <a:spcPts val="0"/>
              </a:spcAft>
              <a:buClrTx/>
              <a:buSzTx/>
              <a:buFont typeface="Arial" panose="020B0604020202020204" pitchFamily="34" charset="0"/>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Example turbulence profile data                         Rhyl Flats wind farm - Irish Sea - 2019</a:t>
            </a:r>
          </a:p>
        </p:txBody>
      </p:sp>
      <p:sp>
        <p:nvSpPr>
          <p:cNvPr id="2" name="Title 1">
            <a:extLst>
              <a:ext uri="{FF2B5EF4-FFF2-40B4-BE49-F238E27FC236}">
                <a16:creationId xmlns:a16="http://schemas.microsoft.com/office/drawing/2014/main" id="{1722A86E-433C-68F3-A584-237578496860}"/>
              </a:ext>
            </a:extLst>
          </p:cNvPr>
          <p:cNvSpPr>
            <a:spLocks noGrp="1"/>
          </p:cNvSpPr>
          <p:nvPr>
            <p:ph type="title"/>
          </p:nvPr>
        </p:nvSpPr>
        <p:spPr>
          <a:xfrm>
            <a:off x="173039" y="35561"/>
            <a:ext cx="6507161" cy="838200"/>
          </a:xfrm>
        </p:spPr>
        <p:txBody>
          <a:bodyPr>
            <a:normAutofit/>
          </a:bodyPr>
          <a:lstStyle/>
          <a:p>
            <a:r>
              <a:rPr lang="en-GB" sz="2800" b="1" dirty="0"/>
              <a:t>1. Turbulence Profiling</a:t>
            </a:r>
            <a:endParaRPr lang="en-GB" sz="2800" dirty="0"/>
          </a:p>
        </p:txBody>
      </p:sp>
      <p:pic>
        <p:nvPicPr>
          <p:cNvPr id="5" name="Picture 4" descr="A diagram of a waveform&#10;&#10;Description automatically generated with medium confidence">
            <a:extLst>
              <a:ext uri="{FF2B5EF4-FFF2-40B4-BE49-F238E27FC236}">
                <a16:creationId xmlns:a16="http://schemas.microsoft.com/office/drawing/2014/main" id="{72D785AE-E627-3615-5B58-250406CD7332}"/>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50247" y="3571813"/>
            <a:ext cx="4282440" cy="2976960"/>
          </a:xfrm>
          <a:prstGeom prst="rect">
            <a:avLst/>
          </a:prstGeom>
          <a:ln w="38100" cap="sq">
            <a:noFill/>
            <a:prstDash val="solid"/>
            <a:miter lim="800000"/>
          </a:ln>
          <a:effectLst/>
        </p:spPr>
      </p:pic>
      <p:pic>
        <p:nvPicPr>
          <p:cNvPr id="6" name="Content Placeholder 3">
            <a:extLst>
              <a:ext uri="{FF2B5EF4-FFF2-40B4-BE49-F238E27FC236}">
                <a16:creationId xmlns:a16="http://schemas.microsoft.com/office/drawing/2014/main" id="{9825FFCA-08A3-4476-F283-24666C57AE79}"/>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49531"/>
          <a:stretch/>
        </p:blipFill>
        <p:spPr bwMode="auto">
          <a:xfrm>
            <a:off x="7350247" y="1566733"/>
            <a:ext cx="4035159" cy="1807150"/>
          </a:xfrm>
          <a:prstGeom prst="rect">
            <a:avLst/>
          </a:prstGeom>
          <a:ln w="38100" cap="sq">
            <a:noFill/>
            <a:prstDash val="solid"/>
            <a:miter lim="800000"/>
          </a:ln>
          <a:effectLst/>
        </p:spPr>
      </p:pic>
      <p:pic>
        <p:nvPicPr>
          <p:cNvPr id="7" name="Content Placeholder 3">
            <a:extLst>
              <a:ext uri="{FF2B5EF4-FFF2-40B4-BE49-F238E27FC236}">
                <a16:creationId xmlns:a16="http://schemas.microsoft.com/office/drawing/2014/main" id="{D38A1E02-D8B8-8924-6064-7F87264701EB}"/>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85" t="-972" r="485" b="85620"/>
          <a:stretch/>
        </p:blipFill>
        <p:spPr bwMode="auto">
          <a:xfrm>
            <a:off x="7451841" y="997190"/>
            <a:ext cx="3825759" cy="521171"/>
          </a:xfrm>
          <a:prstGeom prst="rect">
            <a:avLst/>
          </a:prstGeom>
          <a:ln w="38100" cap="sq">
            <a:noFill/>
            <a:prstDash val="solid"/>
            <a:miter lim="800000"/>
          </a:ln>
          <a:effectLst/>
        </p:spPr>
      </p:pic>
      <p:pic>
        <p:nvPicPr>
          <p:cNvPr id="23" name="Picture 22">
            <a:extLst>
              <a:ext uri="{FF2B5EF4-FFF2-40B4-BE49-F238E27FC236}">
                <a16:creationId xmlns:a16="http://schemas.microsoft.com/office/drawing/2014/main" id="{192F0F4D-554E-3F7F-DD0F-450EC82DE11F}"/>
              </a:ext>
            </a:extLst>
          </p:cNvPr>
          <p:cNvPicPr>
            <a:picLocks noChangeAspect="1"/>
          </p:cNvPicPr>
          <p:nvPr/>
        </p:nvPicPr>
        <p:blipFill>
          <a:blip r:embed="rId4"/>
          <a:stretch>
            <a:fillRect/>
          </a:stretch>
        </p:blipFill>
        <p:spPr>
          <a:xfrm>
            <a:off x="2580017" y="1564641"/>
            <a:ext cx="1960565" cy="3183392"/>
          </a:xfrm>
          <a:prstGeom prst="rect">
            <a:avLst/>
          </a:prstGeom>
        </p:spPr>
      </p:pic>
      <p:sp>
        <p:nvSpPr>
          <p:cNvPr id="25" name="TextBox 24">
            <a:extLst>
              <a:ext uri="{FF2B5EF4-FFF2-40B4-BE49-F238E27FC236}">
                <a16:creationId xmlns:a16="http://schemas.microsoft.com/office/drawing/2014/main" id="{771F4540-FEC1-2604-4582-B9C2039871F0}"/>
              </a:ext>
            </a:extLst>
          </p:cNvPr>
          <p:cNvSpPr txBox="1"/>
          <p:nvPr/>
        </p:nvSpPr>
        <p:spPr>
          <a:xfrm>
            <a:off x="2580017" y="3880097"/>
            <a:ext cx="619048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wake</a:t>
            </a:r>
          </a:p>
        </p:txBody>
      </p:sp>
    </p:spTree>
    <p:extLst>
      <p:ext uri="{BB962C8B-B14F-4D97-AF65-F5344CB8AC3E}">
        <p14:creationId xmlns:p14="http://schemas.microsoft.com/office/powerpoint/2010/main" val="41833350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B83433D0-023C-BF5C-54B4-30BB147F5407}"/>
              </a:ext>
            </a:extLst>
          </p:cNvPr>
          <p:cNvSpPr txBox="1">
            <a:spLocks/>
          </p:cNvSpPr>
          <p:nvPr/>
        </p:nvSpPr>
        <p:spPr>
          <a:xfrm>
            <a:off x="4145280" y="190500"/>
            <a:ext cx="7873681" cy="6434993"/>
          </a:xfrm>
          <a:prstGeom prst="roundRect">
            <a:avLst/>
          </a:prstGeom>
          <a:ln w="28575" cap="flat" cmpd="sng" algn="ctr">
            <a:solidFill>
              <a:srgbClr val="4DB6E5"/>
            </a:solidFill>
            <a:prstDash val="solid"/>
            <a:miter lim="800000"/>
          </a:ln>
        </p:spPr>
        <p:style>
          <a:lnRef idx="2">
            <a:schemeClr val="accent5"/>
          </a:lnRef>
          <a:fillRef idx="1">
            <a:schemeClr val="lt1"/>
          </a:fillRef>
          <a:effectRef idx="0">
            <a:schemeClr val="accent5"/>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Towed Chain Transects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Towing speed 3-4kts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Transects across the wakes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100/200/500m downstream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Southern + Northern transects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Never closer than 100m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Always downstream of turbines</a:t>
            </a:r>
          </a:p>
        </p:txBody>
      </p:sp>
      <p:sp>
        <p:nvSpPr>
          <p:cNvPr id="11" name="Content Placeholder 2">
            <a:extLst>
              <a:ext uri="{FF2B5EF4-FFF2-40B4-BE49-F238E27FC236}">
                <a16:creationId xmlns:a16="http://schemas.microsoft.com/office/drawing/2014/main" id="{E7A3708D-3712-B5C6-F6E8-943D117245B8}"/>
              </a:ext>
            </a:extLst>
          </p:cNvPr>
          <p:cNvSpPr txBox="1">
            <a:spLocks/>
          </p:cNvSpPr>
          <p:nvPr/>
        </p:nvSpPr>
        <p:spPr>
          <a:xfrm>
            <a:off x="426720" y="731520"/>
            <a:ext cx="3398520" cy="5893973"/>
          </a:xfrm>
          <a:prstGeom prst="roundRect">
            <a:avLst/>
          </a:prstGeom>
          <a:noFill/>
          <a:ln w="28575" cap="flat" cmpd="sng" algn="ctr">
            <a:solidFill>
              <a:srgbClr val="4DB6E5"/>
            </a:solidFill>
            <a:prstDash val="solid"/>
            <a:miter lim="800000"/>
          </a:ln>
        </p:spPr>
        <p:style>
          <a:lnRef idx="2">
            <a:schemeClr val="accent5"/>
          </a:lnRef>
          <a:fillRef idx="1">
            <a:schemeClr val="lt1"/>
          </a:fillRef>
          <a:effectRef idx="0">
            <a:schemeClr val="accent5"/>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400" b="0" i="0" u="none" strike="noStrike" kern="1200" cap="none" spc="0" normalizeH="0" baseline="0" noProof="0">
                <a:ln>
                  <a:noFill/>
                </a:ln>
                <a:solidFill>
                  <a:prstClr val="black"/>
                </a:solidFill>
                <a:effectLst/>
                <a:uLnTx/>
                <a:uFillTx/>
                <a:latin typeface="Calibri" panose="020F0502020204030204"/>
                <a:ea typeface="+mn-ea"/>
                <a:cs typeface="+mn-cs"/>
              </a:rPr>
              <a:t>Weighted chain hangs vertically to reach ~50m water depth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8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8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8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8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8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8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8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8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8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8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6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400" b="0" i="0" u="none" strike="noStrike" kern="1200" cap="none" spc="0" normalizeH="0" baseline="0" noProof="0">
                <a:ln>
                  <a:noFill/>
                </a:ln>
                <a:solidFill>
                  <a:prstClr val="black"/>
                </a:solidFill>
                <a:effectLst/>
                <a:uLnTx/>
                <a:uFillTx/>
                <a:latin typeface="Calibri" panose="020F0502020204030204"/>
                <a:ea typeface="+mn-ea"/>
                <a:cs typeface="+mn-cs"/>
              </a:rPr>
              <a:t>Instrumented with temperature and pressure sensors to map the impact of turbulence on stratification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22A86E-433C-68F3-A584-237578496860}"/>
              </a:ext>
            </a:extLst>
          </p:cNvPr>
          <p:cNvSpPr>
            <a:spLocks noGrp="1"/>
          </p:cNvSpPr>
          <p:nvPr>
            <p:ph type="title"/>
          </p:nvPr>
        </p:nvSpPr>
        <p:spPr>
          <a:xfrm>
            <a:off x="173039" y="35561"/>
            <a:ext cx="4179923" cy="838200"/>
          </a:xfrm>
        </p:spPr>
        <p:txBody>
          <a:bodyPr>
            <a:normAutofit/>
          </a:bodyPr>
          <a:lstStyle/>
          <a:p>
            <a:r>
              <a:rPr lang="en-GB" sz="2800" b="1" dirty="0"/>
              <a:t>2. Towed Thermistor Chain</a:t>
            </a:r>
          </a:p>
        </p:txBody>
      </p:sp>
      <p:pic>
        <p:nvPicPr>
          <p:cNvPr id="14" name="Picture 13">
            <a:extLst>
              <a:ext uri="{FF2B5EF4-FFF2-40B4-BE49-F238E27FC236}">
                <a16:creationId xmlns:a16="http://schemas.microsoft.com/office/drawing/2014/main" id="{C34E69B0-C55D-3C42-9D37-5755D80281C7}"/>
              </a:ext>
            </a:extLst>
          </p:cNvPr>
          <p:cNvPicPr>
            <a:picLocks noChangeAspect="1"/>
          </p:cNvPicPr>
          <p:nvPr/>
        </p:nvPicPr>
        <p:blipFill rotWithShape="1">
          <a:blip r:embed="rId2">
            <a:clrChange>
              <a:clrFrom>
                <a:srgbClr val="FFFFFF"/>
              </a:clrFrom>
              <a:clrTo>
                <a:srgbClr val="FFFFFF">
                  <a:alpha val="0"/>
                </a:srgbClr>
              </a:clrTo>
            </a:clrChange>
          </a:blip>
          <a:srcRect t="3750" b="4912"/>
          <a:stretch/>
        </p:blipFill>
        <p:spPr>
          <a:xfrm>
            <a:off x="493128" y="1429692"/>
            <a:ext cx="3101111" cy="4306644"/>
          </a:xfrm>
          <a:prstGeom prst="rect">
            <a:avLst/>
          </a:prstGeom>
        </p:spPr>
      </p:pic>
      <p:pic>
        <p:nvPicPr>
          <p:cNvPr id="6" name="Picture 5">
            <a:extLst>
              <a:ext uri="{FF2B5EF4-FFF2-40B4-BE49-F238E27FC236}">
                <a16:creationId xmlns:a16="http://schemas.microsoft.com/office/drawing/2014/main" id="{DFE7C04C-A93F-6403-B781-8CB7AA2CA209}"/>
              </a:ext>
            </a:extLst>
          </p:cNvPr>
          <p:cNvPicPr>
            <a:picLocks noChangeAspect="1"/>
          </p:cNvPicPr>
          <p:nvPr/>
        </p:nvPicPr>
        <p:blipFill>
          <a:blip r:embed="rId3"/>
          <a:stretch>
            <a:fillRect/>
          </a:stretch>
        </p:blipFill>
        <p:spPr>
          <a:xfrm>
            <a:off x="5224370" y="3508509"/>
            <a:ext cx="5962581" cy="1940183"/>
          </a:xfrm>
          <a:prstGeom prst="rect">
            <a:avLst/>
          </a:prstGeom>
        </p:spPr>
      </p:pic>
      <p:sp>
        <p:nvSpPr>
          <p:cNvPr id="23" name="TextBox 22">
            <a:extLst>
              <a:ext uri="{FF2B5EF4-FFF2-40B4-BE49-F238E27FC236}">
                <a16:creationId xmlns:a16="http://schemas.microsoft.com/office/drawing/2014/main" id="{13B44BF9-5396-7B29-54CC-A618538C8C65}"/>
              </a:ext>
            </a:extLst>
          </p:cNvPr>
          <p:cNvSpPr txBox="1"/>
          <p:nvPr/>
        </p:nvSpPr>
        <p:spPr>
          <a:xfrm>
            <a:off x="6243001" y="5459337"/>
            <a:ext cx="440928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Numerical simulation of measured temperature and flow speed</a:t>
            </a:r>
          </a:p>
        </p:txBody>
      </p:sp>
    </p:spTree>
    <p:extLst>
      <p:ext uri="{BB962C8B-B14F-4D97-AF65-F5344CB8AC3E}">
        <p14:creationId xmlns:p14="http://schemas.microsoft.com/office/powerpoint/2010/main" val="17615044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04D218-8712-E64F-A42B-35A74C5F4F68}"/>
              </a:ext>
            </a:extLst>
          </p:cNvPr>
          <p:cNvSpPr>
            <a:spLocks noGrp="1"/>
          </p:cNvSpPr>
          <p:nvPr>
            <p:ph type="body" sz="quarter" idx="13"/>
          </p:nvPr>
        </p:nvSpPr>
        <p:spPr>
          <a:xfrm>
            <a:off x="256999" y="171833"/>
            <a:ext cx="5670000" cy="538427"/>
          </a:xfrm>
          <a:noFill/>
        </p:spPr>
        <p:txBody>
          <a:bodyPr vert="horz" lIns="91440" tIns="45720" rIns="91440" bIns="45720" rtlCol="0" anchor="t">
            <a:noAutofit/>
          </a:bodyPr>
          <a:lstStyle/>
          <a:p>
            <a:r>
              <a:rPr lang="en-US" sz="2800" dirty="0">
                <a:solidFill>
                  <a:schemeClr val="tx1"/>
                </a:solidFill>
                <a:latin typeface="Calibri Light" panose="020F0302020204030204" pitchFamily="34" charset="0"/>
                <a:cs typeface="Calibri Light" panose="020F0302020204030204" pitchFamily="34" charset="0"/>
              </a:rPr>
              <a:t>3. Glider monitoring</a:t>
            </a:r>
          </a:p>
        </p:txBody>
      </p:sp>
      <p:sp>
        <p:nvSpPr>
          <p:cNvPr id="4" name="Text Placeholder 1">
            <a:extLst>
              <a:ext uri="{FF2B5EF4-FFF2-40B4-BE49-F238E27FC236}">
                <a16:creationId xmlns:a16="http://schemas.microsoft.com/office/drawing/2014/main" id="{ABCEDD3A-7563-01E0-13EF-CB39B4181B92}"/>
              </a:ext>
            </a:extLst>
          </p:cNvPr>
          <p:cNvSpPr>
            <a:spLocks noGrp="1"/>
          </p:cNvSpPr>
          <p:nvPr>
            <p:ph type="body" sz="quarter" idx="10"/>
          </p:nvPr>
        </p:nvSpPr>
        <p:spPr>
          <a:xfrm>
            <a:off x="223723" y="880262"/>
            <a:ext cx="6599899" cy="3957352"/>
          </a:xfrm>
        </p:spPr>
        <p:txBody>
          <a:bodyPr vert="horz" lIns="91440" tIns="45720" rIns="91440" bIns="45720" rtlCol="0" anchor="t">
            <a:noAutofit/>
          </a:bodyPr>
          <a:lstStyle/>
          <a:p>
            <a:r>
              <a:rPr lang="en-US" dirty="0">
                <a:solidFill>
                  <a:schemeClr val="tx1"/>
                </a:solidFill>
                <a:latin typeface="+mn-lt"/>
                <a:cs typeface="Arial"/>
              </a:rPr>
              <a:t>6-month operation monitoring north (‘upstream’) and south (‘downstream’) of the array</a:t>
            </a:r>
          </a:p>
          <a:p>
            <a:endParaRPr lang="en-US" dirty="0">
              <a:solidFill>
                <a:schemeClr val="tx1"/>
              </a:solidFill>
              <a:latin typeface="+mn-lt"/>
            </a:endParaRPr>
          </a:p>
          <a:p>
            <a:r>
              <a:rPr lang="en-US" b="1" dirty="0">
                <a:solidFill>
                  <a:schemeClr val="tx1"/>
                </a:solidFill>
                <a:latin typeface="+mn-lt"/>
              </a:rPr>
              <a:t>May 2025:</a:t>
            </a:r>
            <a:r>
              <a:rPr lang="en-US" dirty="0">
                <a:solidFill>
                  <a:schemeClr val="tx1"/>
                </a:solidFill>
                <a:latin typeface="+mn-lt"/>
              </a:rPr>
              <a:t> Two Slocum gliders deployed from MRV </a:t>
            </a:r>
            <a:r>
              <a:rPr lang="en-US" i="1" dirty="0">
                <a:solidFill>
                  <a:schemeClr val="tx1"/>
                </a:solidFill>
                <a:latin typeface="+mn-lt"/>
              </a:rPr>
              <a:t>Scotia</a:t>
            </a:r>
          </a:p>
          <a:p>
            <a:endParaRPr lang="en-US" dirty="0">
              <a:solidFill>
                <a:schemeClr val="tx1"/>
              </a:solidFill>
              <a:latin typeface="+mn-lt"/>
            </a:endParaRPr>
          </a:p>
          <a:p>
            <a:r>
              <a:rPr lang="en-US" b="1" dirty="0">
                <a:solidFill>
                  <a:schemeClr val="tx1"/>
                </a:solidFill>
                <a:latin typeface="+mn-lt"/>
                <a:cs typeface="Arial"/>
              </a:rPr>
              <a:t>August 2025:</a:t>
            </a:r>
            <a:r>
              <a:rPr lang="en-US" dirty="0">
                <a:solidFill>
                  <a:schemeClr val="tx1"/>
                </a:solidFill>
                <a:latin typeface="+mn-lt"/>
                <a:cs typeface="Arial"/>
              </a:rPr>
              <a:t> Slocum gliders replaced with two more from RSS </a:t>
            </a:r>
            <a:r>
              <a:rPr lang="en-US" i="1" dirty="0">
                <a:solidFill>
                  <a:schemeClr val="tx1"/>
                </a:solidFill>
                <a:latin typeface="+mn-lt"/>
                <a:cs typeface="Arial"/>
              </a:rPr>
              <a:t>Discovery</a:t>
            </a:r>
            <a:r>
              <a:rPr lang="en-US" dirty="0">
                <a:solidFill>
                  <a:schemeClr val="tx1"/>
                </a:solidFill>
                <a:latin typeface="+mn-lt"/>
                <a:cs typeface="Arial"/>
              </a:rPr>
              <a:t>. Additional </a:t>
            </a:r>
            <a:r>
              <a:rPr lang="en-US" dirty="0" err="1">
                <a:solidFill>
                  <a:schemeClr val="tx1"/>
                </a:solidFill>
                <a:latin typeface="+mn-lt"/>
                <a:cs typeface="Arial"/>
              </a:rPr>
              <a:t>Seaglider</a:t>
            </a:r>
            <a:r>
              <a:rPr lang="en-US" dirty="0">
                <a:solidFill>
                  <a:schemeClr val="tx1"/>
                </a:solidFill>
                <a:latin typeface="+mn-lt"/>
                <a:cs typeface="Arial"/>
              </a:rPr>
              <a:t> deployed for 3 weeks.</a:t>
            </a:r>
            <a:endParaRPr lang="en-US" i="1" dirty="0">
              <a:solidFill>
                <a:schemeClr val="tx1"/>
              </a:solidFill>
              <a:latin typeface="+mn-lt"/>
            </a:endParaRPr>
          </a:p>
          <a:p>
            <a:endParaRPr lang="en-US" dirty="0">
              <a:solidFill>
                <a:schemeClr val="tx1"/>
              </a:solidFill>
              <a:latin typeface="+mn-lt"/>
            </a:endParaRPr>
          </a:p>
          <a:p>
            <a:r>
              <a:rPr lang="en-US" b="1" dirty="0">
                <a:solidFill>
                  <a:schemeClr val="tx1"/>
                </a:solidFill>
                <a:latin typeface="+mn-lt"/>
              </a:rPr>
              <a:t>October 2025:</a:t>
            </a:r>
            <a:r>
              <a:rPr lang="en-US" dirty="0">
                <a:solidFill>
                  <a:schemeClr val="tx1"/>
                </a:solidFill>
                <a:latin typeface="+mn-lt"/>
              </a:rPr>
              <a:t> Slocum gliders recovered from a Marine Scotland vessel</a:t>
            </a:r>
          </a:p>
          <a:p>
            <a:endParaRPr lang="en-US" dirty="0">
              <a:solidFill>
                <a:schemeClr val="tx1"/>
              </a:solidFill>
              <a:latin typeface="+mn-lt"/>
            </a:endParaRPr>
          </a:p>
          <a:p>
            <a:r>
              <a:rPr lang="en-US" dirty="0">
                <a:solidFill>
                  <a:schemeClr val="tx1"/>
                </a:solidFill>
                <a:latin typeface="+mn-lt"/>
                <a:cs typeface="Arial"/>
              </a:rPr>
              <a:t>All measuring temperature, salinity, dissolved oxygen, chlorophyll, light, plus nitrate on the </a:t>
            </a:r>
            <a:r>
              <a:rPr lang="en-US" dirty="0" err="1">
                <a:solidFill>
                  <a:schemeClr val="tx1"/>
                </a:solidFill>
                <a:latin typeface="+mn-lt"/>
                <a:cs typeface="Arial"/>
              </a:rPr>
              <a:t>Seaglider</a:t>
            </a:r>
            <a:r>
              <a:rPr lang="en-US" dirty="0">
                <a:solidFill>
                  <a:schemeClr val="tx1"/>
                </a:solidFill>
                <a:latin typeface="+mn-lt"/>
                <a:cs typeface="Arial"/>
              </a:rPr>
              <a:t> </a:t>
            </a:r>
            <a:endParaRPr lang="en-US" dirty="0">
              <a:solidFill>
                <a:schemeClr val="tx1"/>
              </a:solidFill>
              <a:latin typeface="+mn-lt"/>
            </a:endParaRPr>
          </a:p>
          <a:p>
            <a:endParaRPr lang="en-US" dirty="0">
              <a:solidFill>
                <a:schemeClr val="tx1"/>
              </a:solidFill>
              <a:latin typeface="+mn-lt"/>
            </a:endParaRPr>
          </a:p>
          <a:p>
            <a:r>
              <a:rPr lang="en-US" dirty="0">
                <a:solidFill>
                  <a:schemeClr val="tx1"/>
                </a:solidFill>
                <a:latin typeface="+mn-lt"/>
              </a:rPr>
              <a:t>~15-minute dives to 80 m (~200 m distance) </a:t>
            </a:r>
          </a:p>
          <a:p>
            <a:endParaRPr lang="en-US" dirty="0">
              <a:solidFill>
                <a:schemeClr val="tx1"/>
              </a:solidFill>
              <a:latin typeface="+mn-lt"/>
            </a:endParaRPr>
          </a:p>
          <a:p>
            <a:r>
              <a:rPr lang="en-US" dirty="0">
                <a:solidFill>
                  <a:schemeClr val="tx1"/>
                </a:solidFill>
                <a:latin typeface="+mn-lt"/>
                <a:cs typeface="Arial"/>
              </a:rPr>
              <a:t>Gliders target areas always &gt;1 tidal excursion away from the turbine array.</a:t>
            </a:r>
          </a:p>
        </p:txBody>
      </p:sp>
      <p:pic>
        <p:nvPicPr>
          <p:cNvPr id="7" name="Picture 6" descr="A map of the ocean&#10;&#10;Description automatically generated">
            <a:extLst>
              <a:ext uri="{FF2B5EF4-FFF2-40B4-BE49-F238E27FC236}">
                <a16:creationId xmlns:a16="http://schemas.microsoft.com/office/drawing/2014/main" id="{C17A37AF-16ED-4691-E085-F0174CA36D0F}"/>
              </a:ext>
            </a:extLst>
          </p:cNvPr>
          <p:cNvPicPr>
            <a:picLocks noChangeAspect="1"/>
          </p:cNvPicPr>
          <p:nvPr/>
        </p:nvPicPr>
        <p:blipFill>
          <a:blip r:embed="rId3"/>
          <a:stretch>
            <a:fillRect/>
          </a:stretch>
        </p:blipFill>
        <p:spPr>
          <a:xfrm>
            <a:off x="7105934" y="0"/>
            <a:ext cx="4673806" cy="6858000"/>
          </a:xfrm>
          <a:prstGeom prst="rect">
            <a:avLst/>
          </a:prstGeom>
        </p:spPr>
      </p:pic>
      <p:sp>
        <p:nvSpPr>
          <p:cNvPr id="5" name="Rectangle 4">
            <a:extLst>
              <a:ext uri="{FF2B5EF4-FFF2-40B4-BE49-F238E27FC236}">
                <a16:creationId xmlns:a16="http://schemas.microsoft.com/office/drawing/2014/main" id="{4DB8A2ED-B8E8-71C7-3FE8-81F97269BC4B}"/>
              </a:ext>
            </a:extLst>
          </p:cNvPr>
          <p:cNvSpPr>
            <a:spLocks/>
          </p:cNvSpPr>
          <p:nvPr/>
        </p:nvSpPr>
        <p:spPr>
          <a:xfrm rot="1200000">
            <a:off x="8889230" y="4653554"/>
            <a:ext cx="1584000" cy="792000"/>
          </a:xfrm>
          <a:prstGeom prst="rect">
            <a:avLst/>
          </a:prstGeom>
          <a:solidFill>
            <a:schemeClr val="bg1">
              <a:alpha val="49944"/>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Arrow Connector 8">
            <a:extLst>
              <a:ext uri="{FF2B5EF4-FFF2-40B4-BE49-F238E27FC236}">
                <a16:creationId xmlns:a16="http://schemas.microsoft.com/office/drawing/2014/main" id="{8FD15F10-B809-5486-B1E3-C2168B624478}"/>
              </a:ext>
            </a:extLst>
          </p:cNvPr>
          <p:cNvCxnSpPr>
            <a:cxnSpLocks/>
          </p:cNvCxnSpPr>
          <p:nvPr/>
        </p:nvCxnSpPr>
        <p:spPr>
          <a:xfrm rot="1200000">
            <a:off x="8719530" y="5521047"/>
            <a:ext cx="1584000" cy="2299"/>
          </a:xfrm>
          <a:prstGeom prst="straightConnector1">
            <a:avLst/>
          </a:prstGeom>
          <a:ln w="254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9714974-56B6-62AC-A500-8CEF346DC1B3}"/>
              </a:ext>
            </a:extLst>
          </p:cNvPr>
          <p:cNvCxnSpPr>
            <a:cxnSpLocks/>
          </p:cNvCxnSpPr>
          <p:nvPr/>
        </p:nvCxnSpPr>
        <p:spPr>
          <a:xfrm rot="1200000">
            <a:off x="10522488" y="4955073"/>
            <a:ext cx="0" cy="792000"/>
          </a:xfrm>
          <a:prstGeom prst="straightConnector1">
            <a:avLst/>
          </a:prstGeom>
          <a:ln w="254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131D3FE-79B8-24CE-9AAB-90F1F14B69C9}"/>
              </a:ext>
            </a:extLst>
          </p:cNvPr>
          <p:cNvSpPr txBox="1">
            <a:spLocks/>
          </p:cNvSpPr>
          <p:nvPr/>
        </p:nvSpPr>
        <p:spPr>
          <a:xfrm rot="1200000">
            <a:off x="9132248" y="5486511"/>
            <a:ext cx="67197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10 km</a:t>
            </a:r>
          </a:p>
        </p:txBody>
      </p:sp>
      <p:sp>
        <p:nvSpPr>
          <p:cNvPr id="14" name="TextBox 13">
            <a:extLst>
              <a:ext uri="{FF2B5EF4-FFF2-40B4-BE49-F238E27FC236}">
                <a16:creationId xmlns:a16="http://schemas.microsoft.com/office/drawing/2014/main" id="{59CF657E-21CC-2FDE-ECF6-701240B0ABE7}"/>
              </a:ext>
            </a:extLst>
          </p:cNvPr>
          <p:cNvSpPr txBox="1">
            <a:spLocks/>
          </p:cNvSpPr>
          <p:nvPr/>
        </p:nvSpPr>
        <p:spPr>
          <a:xfrm rot="1200000">
            <a:off x="10471305" y="5296275"/>
            <a:ext cx="57259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5 km</a:t>
            </a:r>
          </a:p>
        </p:txBody>
      </p:sp>
      <p:sp>
        <p:nvSpPr>
          <p:cNvPr id="15" name="Rectangle 14">
            <a:extLst>
              <a:ext uri="{FF2B5EF4-FFF2-40B4-BE49-F238E27FC236}">
                <a16:creationId xmlns:a16="http://schemas.microsoft.com/office/drawing/2014/main" id="{F56110FA-9D58-B9F5-FAD0-19AD6041331E}"/>
              </a:ext>
            </a:extLst>
          </p:cNvPr>
          <p:cNvSpPr>
            <a:spLocks/>
          </p:cNvSpPr>
          <p:nvPr/>
        </p:nvSpPr>
        <p:spPr>
          <a:xfrm rot="1200000">
            <a:off x="9569647" y="2789441"/>
            <a:ext cx="1584000" cy="792000"/>
          </a:xfrm>
          <a:prstGeom prst="rect">
            <a:avLst/>
          </a:prstGeom>
          <a:solidFill>
            <a:schemeClr val="bg1">
              <a:alpha val="50104"/>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Arrow Connector 15">
            <a:extLst>
              <a:ext uri="{FF2B5EF4-FFF2-40B4-BE49-F238E27FC236}">
                <a16:creationId xmlns:a16="http://schemas.microsoft.com/office/drawing/2014/main" id="{3540F686-CD5A-5D5A-2710-CEF0B0C69034}"/>
              </a:ext>
            </a:extLst>
          </p:cNvPr>
          <p:cNvCxnSpPr>
            <a:cxnSpLocks/>
          </p:cNvCxnSpPr>
          <p:nvPr/>
        </p:nvCxnSpPr>
        <p:spPr>
          <a:xfrm rot="1200000">
            <a:off x="9737796" y="2701989"/>
            <a:ext cx="1584000" cy="2299"/>
          </a:xfrm>
          <a:prstGeom prst="straightConnector1">
            <a:avLst/>
          </a:prstGeom>
          <a:ln w="254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8C59592-64DD-DFA6-699C-2B80616C7F51}"/>
              </a:ext>
            </a:extLst>
          </p:cNvPr>
          <p:cNvCxnSpPr>
            <a:cxnSpLocks/>
          </p:cNvCxnSpPr>
          <p:nvPr/>
        </p:nvCxnSpPr>
        <p:spPr>
          <a:xfrm rot="1200000">
            <a:off x="11202905" y="3090960"/>
            <a:ext cx="0" cy="792000"/>
          </a:xfrm>
          <a:prstGeom prst="straightConnector1">
            <a:avLst/>
          </a:prstGeom>
          <a:ln w="254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1C3F53A-C36E-94B3-044F-586F3B407F8A}"/>
              </a:ext>
            </a:extLst>
          </p:cNvPr>
          <p:cNvSpPr txBox="1">
            <a:spLocks/>
          </p:cNvSpPr>
          <p:nvPr/>
        </p:nvSpPr>
        <p:spPr>
          <a:xfrm rot="1200000">
            <a:off x="10254662" y="2445526"/>
            <a:ext cx="67197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10 km</a:t>
            </a:r>
          </a:p>
        </p:txBody>
      </p:sp>
      <p:sp>
        <p:nvSpPr>
          <p:cNvPr id="19" name="TextBox 18">
            <a:extLst>
              <a:ext uri="{FF2B5EF4-FFF2-40B4-BE49-F238E27FC236}">
                <a16:creationId xmlns:a16="http://schemas.microsoft.com/office/drawing/2014/main" id="{C15D9030-B8D9-27D4-5E00-4AEB8C358C05}"/>
              </a:ext>
            </a:extLst>
          </p:cNvPr>
          <p:cNvSpPr txBox="1">
            <a:spLocks/>
          </p:cNvSpPr>
          <p:nvPr/>
        </p:nvSpPr>
        <p:spPr>
          <a:xfrm rot="1200000">
            <a:off x="11151722" y="3432162"/>
            <a:ext cx="57259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5 km</a:t>
            </a:r>
          </a:p>
        </p:txBody>
      </p:sp>
      <p:sp>
        <p:nvSpPr>
          <p:cNvPr id="22" name="TextBox 21">
            <a:extLst>
              <a:ext uri="{FF2B5EF4-FFF2-40B4-BE49-F238E27FC236}">
                <a16:creationId xmlns:a16="http://schemas.microsoft.com/office/drawing/2014/main" id="{C6370C11-D8BB-C36E-A16C-95293EF23B68}"/>
              </a:ext>
            </a:extLst>
          </p:cNvPr>
          <p:cNvSpPr txBox="1">
            <a:spLocks/>
          </p:cNvSpPr>
          <p:nvPr/>
        </p:nvSpPr>
        <p:spPr>
          <a:xfrm rot="1200000">
            <a:off x="9840780" y="3030252"/>
            <a:ext cx="1034257" cy="307777"/>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mn-ea"/>
                <a:cs typeface="Arial"/>
              </a:rPr>
              <a:t>‘Upstream’</a:t>
            </a:r>
          </a:p>
        </p:txBody>
      </p:sp>
      <p:sp>
        <p:nvSpPr>
          <p:cNvPr id="23" name="TextBox 22">
            <a:extLst>
              <a:ext uri="{FF2B5EF4-FFF2-40B4-BE49-F238E27FC236}">
                <a16:creationId xmlns:a16="http://schemas.microsoft.com/office/drawing/2014/main" id="{6F920776-C9E2-38DB-7D6C-5AAB4C0DACD3}"/>
              </a:ext>
            </a:extLst>
          </p:cNvPr>
          <p:cNvSpPr txBox="1">
            <a:spLocks/>
          </p:cNvSpPr>
          <p:nvPr/>
        </p:nvSpPr>
        <p:spPr>
          <a:xfrm rot="1200000">
            <a:off x="9045831" y="4909100"/>
            <a:ext cx="1269899" cy="307777"/>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mn-ea"/>
                <a:cs typeface="Arial"/>
              </a:rPr>
              <a:t>‘Downstream’</a:t>
            </a:r>
          </a:p>
        </p:txBody>
      </p:sp>
    </p:spTree>
    <p:extLst>
      <p:ext uri="{BB962C8B-B14F-4D97-AF65-F5344CB8AC3E}">
        <p14:creationId xmlns:p14="http://schemas.microsoft.com/office/powerpoint/2010/main" val="16334521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064" y="924422"/>
            <a:ext cx="7466029" cy="2646375"/>
          </a:xfrm>
          <a:prstGeom prst="rect">
            <a:avLst/>
          </a:prstGeom>
          <a:noFill/>
          <a:ln>
            <a:noFill/>
          </a:ln>
        </p:spPr>
      </p:pic>
      <p:sp>
        <p:nvSpPr>
          <p:cNvPr id="4" name="TextBox 16"/>
          <p:cNvSpPr txBox="1">
            <a:spLocks noChangeArrowheads="1"/>
          </p:cNvSpPr>
          <p:nvPr/>
        </p:nvSpPr>
        <p:spPr bwMode="auto">
          <a:xfrm>
            <a:off x="213064" y="232144"/>
            <a:ext cx="11978936" cy="64633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600" b="1" i="0" u="none" strike="noStrike" kern="1200" cap="none" spc="0" normalizeH="0" baseline="0" noProof="0" dirty="0">
                <a:ln>
                  <a:noFill/>
                </a:ln>
                <a:solidFill>
                  <a:prstClr val="black"/>
                </a:solidFill>
                <a:effectLst/>
                <a:uLnTx/>
                <a:uFillTx/>
                <a:latin typeface="Calibri" panose="020F0502020204030204"/>
                <a:ea typeface="+mn-ea"/>
                <a:cs typeface="+mn-cs"/>
              </a:rPr>
              <a:t>Interpretation of DTS Data</a:t>
            </a:r>
          </a:p>
        </p:txBody>
      </p:sp>
      <p:pic>
        <p:nvPicPr>
          <p:cNvPr id="12" name="Picture 11"/>
          <p:cNvPicPr>
            <a:picLocks noChangeAspect="1"/>
          </p:cNvPicPr>
          <p:nvPr/>
        </p:nvPicPr>
        <p:blipFill>
          <a:blip r:embed="rId3"/>
          <a:stretch>
            <a:fillRect/>
          </a:stretch>
        </p:blipFill>
        <p:spPr>
          <a:xfrm>
            <a:off x="8297688" y="75753"/>
            <a:ext cx="3714808" cy="3719114"/>
          </a:xfrm>
          <a:prstGeom prst="rect">
            <a:avLst/>
          </a:prstGeom>
        </p:spPr>
      </p:pic>
      <p:pic>
        <p:nvPicPr>
          <p:cNvPr id="3" name="Picture 2">
            <a:extLst>
              <a:ext uri="{FF2B5EF4-FFF2-40B4-BE49-F238E27FC236}">
                <a16:creationId xmlns:a16="http://schemas.microsoft.com/office/drawing/2014/main" id="{51027E5C-B973-524A-A259-F7DF416B7D04}"/>
              </a:ext>
            </a:extLst>
          </p:cNvPr>
          <p:cNvPicPr>
            <a:picLocks noChangeAspect="1"/>
          </p:cNvPicPr>
          <p:nvPr/>
        </p:nvPicPr>
        <p:blipFill>
          <a:blip r:embed="rId4"/>
          <a:stretch>
            <a:fillRect/>
          </a:stretch>
        </p:blipFill>
        <p:spPr>
          <a:xfrm>
            <a:off x="5495827" y="1132247"/>
            <a:ext cx="1932002" cy="508669"/>
          </a:xfrm>
          <a:prstGeom prst="rect">
            <a:avLst/>
          </a:prstGeom>
        </p:spPr>
      </p:pic>
      <p:pic>
        <p:nvPicPr>
          <p:cNvPr id="18" name="Grafik 8" descr="Ein Bild, das Text, Karte enthält.&#10;&#10;Automatisch generierte Beschreibung">
            <a:extLst>
              <a:ext uri="{FF2B5EF4-FFF2-40B4-BE49-F238E27FC236}">
                <a16:creationId xmlns:a16="http://schemas.microsoft.com/office/drawing/2014/main" id="{86462023-C849-4BFC-B372-55B0EB54F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943" y="878475"/>
            <a:ext cx="7968742" cy="5293522"/>
          </a:xfrm>
          <a:prstGeom prst="rect">
            <a:avLst/>
          </a:prstGeom>
        </p:spPr>
      </p:pic>
      <p:sp>
        <p:nvSpPr>
          <p:cNvPr id="6" name="Rectangle 5"/>
          <p:cNvSpPr/>
          <p:nvPr/>
        </p:nvSpPr>
        <p:spPr bwMode="auto">
          <a:xfrm>
            <a:off x="538861" y="3447718"/>
            <a:ext cx="1763234" cy="1511752"/>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Lucida Sans" pitchFamily="1" charset="0"/>
              <a:ea typeface="ＭＳ Ｐゴシック" pitchFamily="1" charset="-128"/>
              <a:cs typeface="+mn-cs"/>
            </a:endParaRPr>
          </a:p>
        </p:txBody>
      </p:sp>
      <p:grpSp>
        <p:nvGrpSpPr>
          <p:cNvPr id="10" name="Group 9"/>
          <p:cNvGrpSpPr/>
          <p:nvPr/>
        </p:nvGrpSpPr>
        <p:grpSpPr>
          <a:xfrm>
            <a:off x="2221412" y="3005489"/>
            <a:ext cx="3985826" cy="2134895"/>
            <a:chOff x="2668891" y="3920121"/>
            <a:chExt cx="3985826" cy="2134895"/>
          </a:xfrm>
        </p:grpSpPr>
        <p:cxnSp>
          <p:nvCxnSpPr>
            <p:cNvPr id="2" name="Straight Arrow Connector 1"/>
            <p:cNvCxnSpPr>
              <a:cxnSpLocks/>
            </p:cNvCxnSpPr>
            <p:nvPr/>
          </p:nvCxnSpPr>
          <p:spPr bwMode="auto">
            <a:xfrm flipH="1" flipV="1">
              <a:off x="2668891" y="4126830"/>
              <a:ext cx="1006293" cy="160523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5" name="Straight Arrow Connector 4"/>
            <p:cNvCxnSpPr>
              <a:cxnSpLocks/>
            </p:cNvCxnSpPr>
            <p:nvPr/>
          </p:nvCxnSpPr>
          <p:spPr bwMode="auto">
            <a:xfrm flipV="1">
              <a:off x="3675183" y="3920121"/>
              <a:ext cx="543791" cy="1811939"/>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
          <p:nvSpPr>
            <p:cNvPr id="13" name="TextBox 12"/>
            <p:cNvSpPr txBox="1"/>
            <p:nvPr/>
          </p:nvSpPr>
          <p:spPr>
            <a:xfrm>
              <a:off x="3675183" y="5747239"/>
              <a:ext cx="297953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Periods Rapid Temperature Transition</a:t>
              </a:r>
            </a:p>
          </p:txBody>
        </p:sp>
      </p:grpSp>
      <p:grpSp>
        <p:nvGrpSpPr>
          <p:cNvPr id="14" name="Group 13"/>
          <p:cNvGrpSpPr/>
          <p:nvPr/>
        </p:nvGrpSpPr>
        <p:grpSpPr>
          <a:xfrm>
            <a:off x="3507625" y="1086633"/>
            <a:ext cx="1833505" cy="855570"/>
            <a:chOff x="5014715" y="1690020"/>
            <a:chExt cx="1833505" cy="855570"/>
          </a:xfrm>
        </p:grpSpPr>
        <p:cxnSp>
          <p:nvCxnSpPr>
            <p:cNvPr id="15" name="Straight Arrow Connector 14"/>
            <p:cNvCxnSpPr>
              <a:cxnSpLocks/>
            </p:cNvCxnSpPr>
            <p:nvPr/>
          </p:nvCxnSpPr>
          <p:spPr bwMode="auto">
            <a:xfrm>
              <a:off x="5894315" y="2228419"/>
              <a:ext cx="953905" cy="317171"/>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
          <p:nvSpPr>
            <p:cNvPr id="16" name="TextBox 15"/>
            <p:cNvSpPr txBox="1"/>
            <p:nvPr/>
          </p:nvSpPr>
          <p:spPr>
            <a:xfrm>
              <a:off x="5014715" y="1690020"/>
              <a:ext cx="175920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Coastal Temperature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High</a:t>
              </a:r>
            </a:p>
          </p:txBody>
        </p:sp>
      </p:grpSp>
      <p:sp>
        <p:nvSpPr>
          <p:cNvPr id="19" name="Rectangle 18"/>
          <p:cNvSpPr/>
          <p:nvPr/>
        </p:nvSpPr>
        <p:spPr bwMode="auto">
          <a:xfrm>
            <a:off x="7080283" y="2213076"/>
            <a:ext cx="988401" cy="1234642"/>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ＭＳ Ｐゴシック" pitchFamily="1" charset="-128"/>
              <a:cs typeface="+mn-cs"/>
            </a:endParaRPr>
          </a:p>
        </p:txBody>
      </p:sp>
      <p:grpSp>
        <p:nvGrpSpPr>
          <p:cNvPr id="21" name="Group 20">
            <a:extLst>
              <a:ext uri="{FF2B5EF4-FFF2-40B4-BE49-F238E27FC236}">
                <a16:creationId xmlns:a16="http://schemas.microsoft.com/office/drawing/2014/main" id="{7DF93FEC-502D-D550-6066-85EAB678D4AE}"/>
              </a:ext>
            </a:extLst>
          </p:cNvPr>
          <p:cNvGrpSpPr/>
          <p:nvPr/>
        </p:nvGrpSpPr>
        <p:grpSpPr>
          <a:xfrm>
            <a:off x="1880753" y="1499792"/>
            <a:ext cx="1386334" cy="1243757"/>
            <a:chOff x="5138860" y="1690020"/>
            <a:chExt cx="1386334" cy="1243757"/>
          </a:xfrm>
        </p:grpSpPr>
        <p:cxnSp>
          <p:nvCxnSpPr>
            <p:cNvPr id="22" name="Straight Arrow Connector 21">
              <a:extLst>
                <a:ext uri="{FF2B5EF4-FFF2-40B4-BE49-F238E27FC236}">
                  <a16:creationId xmlns:a16="http://schemas.microsoft.com/office/drawing/2014/main" id="{6A954631-726D-E5B5-E8D2-018886E37F9A}"/>
                </a:ext>
              </a:extLst>
            </p:cNvPr>
            <p:cNvCxnSpPr>
              <a:cxnSpLocks/>
            </p:cNvCxnSpPr>
            <p:nvPr/>
          </p:nvCxnSpPr>
          <p:spPr bwMode="auto">
            <a:xfrm flipH="1">
              <a:off x="5138860" y="2228419"/>
              <a:ext cx="755455" cy="705358"/>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
          <p:nvSpPr>
            <p:cNvPr id="23" name="TextBox 22">
              <a:extLst>
                <a:ext uri="{FF2B5EF4-FFF2-40B4-BE49-F238E27FC236}">
                  <a16:creationId xmlns:a16="http://schemas.microsoft.com/office/drawing/2014/main" id="{E38AF496-EF90-7167-956D-46B7DCF575D2}"/>
                </a:ext>
              </a:extLst>
            </p:cNvPr>
            <p:cNvSpPr txBox="1"/>
            <p:nvPr/>
          </p:nvSpPr>
          <p:spPr>
            <a:xfrm>
              <a:off x="5263438" y="1690020"/>
              <a:ext cx="126175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Buried Stable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Cable</a:t>
              </a:r>
            </a:p>
          </p:txBody>
        </p:sp>
      </p:grpSp>
      <p:sp>
        <p:nvSpPr>
          <p:cNvPr id="24" name="TextBox 23">
            <a:extLst>
              <a:ext uri="{FF2B5EF4-FFF2-40B4-BE49-F238E27FC236}">
                <a16:creationId xmlns:a16="http://schemas.microsoft.com/office/drawing/2014/main" id="{8DD392B4-C5A8-C714-02FB-F9200A060EF3}"/>
              </a:ext>
            </a:extLst>
          </p:cNvPr>
          <p:cNvSpPr txBox="1"/>
          <p:nvPr/>
        </p:nvSpPr>
        <p:spPr>
          <a:xfrm>
            <a:off x="538861" y="5058399"/>
            <a:ext cx="181702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Exposed Cables</a:t>
            </a:r>
          </a:p>
        </p:txBody>
      </p:sp>
      <p:sp>
        <p:nvSpPr>
          <p:cNvPr id="26" name="TextBox 25">
            <a:extLst>
              <a:ext uri="{FF2B5EF4-FFF2-40B4-BE49-F238E27FC236}">
                <a16:creationId xmlns:a16="http://schemas.microsoft.com/office/drawing/2014/main" id="{85DCBE17-8F29-A969-E72F-13AAF004A8E4}"/>
              </a:ext>
            </a:extLst>
          </p:cNvPr>
          <p:cNvSpPr txBox="1"/>
          <p:nvPr/>
        </p:nvSpPr>
        <p:spPr>
          <a:xfrm>
            <a:off x="6989769" y="3425621"/>
            <a:ext cx="116942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Re-buried Cables</a:t>
            </a:r>
          </a:p>
        </p:txBody>
      </p:sp>
      <p:grpSp>
        <p:nvGrpSpPr>
          <p:cNvPr id="9" name="Group 8">
            <a:extLst>
              <a:ext uri="{FF2B5EF4-FFF2-40B4-BE49-F238E27FC236}">
                <a16:creationId xmlns:a16="http://schemas.microsoft.com/office/drawing/2014/main" id="{F45DC2D8-2853-1E21-E7A6-1919F6E3CD4C}"/>
              </a:ext>
            </a:extLst>
          </p:cNvPr>
          <p:cNvGrpSpPr/>
          <p:nvPr/>
        </p:nvGrpSpPr>
        <p:grpSpPr>
          <a:xfrm>
            <a:off x="7691778" y="3898688"/>
            <a:ext cx="4765494" cy="2995113"/>
            <a:chOff x="-666322" y="237216"/>
            <a:chExt cx="4765494" cy="2995113"/>
          </a:xfrm>
        </p:grpSpPr>
        <p:sp>
          <p:nvSpPr>
            <p:cNvPr id="28" name="Rectangle 27">
              <a:extLst>
                <a:ext uri="{FF2B5EF4-FFF2-40B4-BE49-F238E27FC236}">
                  <a16:creationId xmlns:a16="http://schemas.microsoft.com/office/drawing/2014/main" id="{1EF6277E-E78D-EAE5-B472-590CC1850093}"/>
                </a:ext>
              </a:extLst>
            </p:cNvPr>
            <p:cNvSpPr/>
            <p:nvPr/>
          </p:nvSpPr>
          <p:spPr>
            <a:xfrm>
              <a:off x="-666322" y="2585998"/>
              <a:ext cx="476549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UK Met Office’s, 1.5 km, FOAM Shelf Seas Atlantic Margin Model (AMM15) –Daily Data</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9" name="Picture 28">
              <a:extLst>
                <a:ext uri="{FF2B5EF4-FFF2-40B4-BE49-F238E27FC236}">
                  <a16:creationId xmlns:a16="http://schemas.microsoft.com/office/drawing/2014/main" id="{132D2500-DD03-AB9A-8891-7A5C0298C9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913" y="237216"/>
              <a:ext cx="3315390" cy="2287619"/>
            </a:xfrm>
            <a:prstGeom prst="rect">
              <a:avLst/>
            </a:prstGeom>
          </p:spPr>
        </p:pic>
      </p:grpSp>
      <p:sp>
        <p:nvSpPr>
          <p:cNvPr id="8" name="TextBox 7">
            <a:extLst>
              <a:ext uri="{FF2B5EF4-FFF2-40B4-BE49-F238E27FC236}">
                <a16:creationId xmlns:a16="http://schemas.microsoft.com/office/drawing/2014/main" id="{D9DD2F52-BFBE-1FA4-7932-20F3BB43EBC4}"/>
              </a:ext>
            </a:extLst>
          </p:cNvPr>
          <p:cNvSpPr txBox="1"/>
          <p:nvPr/>
        </p:nvSpPr>
        <p:spPr>
          <a:xfrm>
            <a:off x="213064" y="6324026"/>
            <a:ext cx="278153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Erdmann, Dix et al, 2019</a:t>
            </a:r>
          </a:p>
        </p:txBody>
      </p:sp>
    </p:spTree>
    <p:extLst>
      <p:ext uri="{BB962C8B-B14F-4D97-AF65-F5344CB8AC3E}">
        <p14:creationId xmlns:p14="http://schemas.microsoft.com/office/powerpoint/2010/main" val="133894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4" grpId="0"/>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38E34DC-522B-354A-259D-8FDFFCB5086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143599" y="2355755"/>
            <a:ext cx="2782536" cy="940758"/>
          </a:xfrm>
          <a:prstGeom prst="rect">
            <a:avLst/>
          </a:prstGeom>
        </p:spPr>
      </p:pic>
      <p:sp>
        <p:nvSpPr>
          <p:cNvPr id="2" name="Title 1">
            <a:extLst>
              <a:ext uri="{FF2B5EF4-FFF2-40B4-BE49-F238E27FC236}">
                <a16:creationId xmlns:a16="http://schemas.microsoft.com/office/drawing/2014/main" id="{377DF35C-2A57-1D97-34F1-A7E2912782FB}"/>
              </a:ext>
            </a:extLst>
          </p:cNvPr>
          <p:cNvSpPr>
            <a:spLocks noGrp="1"/>
          </p:cNvSpPr>
          <p:nvPr>
            <p:ph type="title"/>
          </p:nvPr>
        </p:nvSpPr>
        <p:spPr>
          <a:xfrm>
            <a:off x="2080803" y="-101024"/>
            <a:ext cx="10515600" cy="1325563"/>
          </a:xfrm>
        </p:spPr>
        <p:txBody>
          <a:bodyPr/>
          <a:lstStyle/>
          <a:p>
            <a:pPr algn="ctr"/>
            <a:r>
              <a:rPr lang="en-GB" dirty="0"/>
              <a:t>Co-design &amp; co-delivery</a:t>
            </a:r>
          </a:p>
        </p:txBody>
      </p:sp>
      <p:grpSp>
        <p:nvGrpSpPr>
          <p:cNvPr id="8" name="Group 7">
            <a:extLst>
              <a:ext uri="{FF2B5EF4-FFF2-40B4-BE49-F238E27FC236}">
                <a16:creationId xmlns:a16="http://schemas.microsoft.com/office/drawing/2014/main" id="{23463CF7-9C11-556E-A385-D193011E17FB}"/>
              </a:ext>
            </a:extLst>
          </p:cNvPr>
          <p:cNvGrpSpPr/>
          <p:nvPr/>
        </p:nvGrpSpPr>
        <p:grpSpPr>
          <a:xfrm>
            <a:off x="4483131" y="3232542"/>
            <a:ext cx="2720546" cy="2713060"/>
            <a:chOff x="393355" y="3601243"/>
            <a:chExt cx="2720546" cy="2713060"/>
          </a:xfrm>
        </p:grpSpPr>
        <p:pic>
          <p:nvPicPr>
            <p:cNvPr id="5" name="Picture 4" descr="A group of logos on a black background&#10;&#10;Description automatically generated">
              <a:extLst>
                <a:ext uri="{FF2B5EF4-FFF2-40B4-BE49-F238E27FC236}">
                  <a16:creationId xmlns:a16="http://schemas.microsoft.com/office/drawing/2014/main" id="{9F55E15A-0960-E307-14B8-02CC04EB15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3601243"/>
              <a:ext cx="2143658" cy="2446360"/>
            </a:xfrm>
            <a:prstGeom prst="rect">
              <a:avLst/>
            </a:prstGeom>
          </p:spPr>
        </p:pic>
        <p:sp>
          <p:nvSpPr>
            <p:cNvPr id="6" name="Oval 5">
              <a:extLst>
                <a:ext uri="{FF2B5EF4-FFF2-40B4-BE49-F238E27FC236}">
                  <a16:creationId xmlns:a16="http://schemas.microsoft.com/office/drawing/2014/main" id="{BCD6B590-92CB-75DD-A23A-A007E42CF8E1}"/>
                </a:ext>
              </a:extLst>
            </p:cNvPr>
            <p:cNvSpPr/>
            <p:nvPr/>
          </p:nvSpPr>
          <p:spPr>
            <a:xfrm>
              <a:off x="393355" y="3601243"/>
              <a:ext cx="2720546" cy="2713060"/>
            </a:xfrm>
            <a:prstGeom prst="ellipse">
              <a:avLst/>
            </a:prstGeom>
            <a:solidFill>
              <a:srgbClr val="C1E5F5">
                <a:alpha val="2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E583861D-3E89-768A-431C-94406162451E}"/>
                </a:ext>
              </a:extLst>
            </p:cNvPr>
            <p:cNvSpPr txBox="1"/>
            <p:nvPr/>
          </p:nvSpPr>
          <p:spPr>
            <a:xfrm>
              <a:off x="1351915" y="5944971"/>
              <a:ext cx="8034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APICS</a:t>
              </a:r>
            </a:p>
          </p:txBody>
        </p:sp>
      </p:grpSp>
      <p:pic>
        <p:nvPicPr>
          <p:cNvPr id="9" name="Picture 8">
            <a:extLst>
              <a:ext uri="{FF2B5EF4-FFF2-40B4-BE49-F238E27FC236}">
                <a16:creationId xmlns:a16="http://schemas.microsoft.com/office/drawing/2014/main" id="{26E47CE3-3E02-CCD3-4AC2-52EF6CB51C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82110" y="2087569"/>
            <a:ext cx="2143658" cy="1246821"/>
          </a:xfrm>
          <a:prstGeom prst="rect">
            <a:avLst/>
          </a:prstGeom>
        </p:spPr>
      </p:pic>
      <p:pic>
        <p:nvPicPr>
          <p:cNvPr id="10" name="Picture 9">
            <a:extLst>
              <a:ext uri="{FF2B5EF4-FFF2-40B4-BE49-F238E27FC236}">
                <a16:creationId xmlns:a16="http://schemas.microsoft.com/office/drawing/2014/main" id="{78B69211-803D-0D24-779D-F814E44464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28127" y="3171232"/>
            <a:ext cx="2507851" cy="702198"/>
          </a:xfrm>
          <a:prstGeom prst="rect">
            <a:avLst/>
          </a:prstGeom>
        </p:spPr>
      </p:pic>
      <p:grpSp>
        <p:nvGrpSpPr>
          <p:cNvPr id="14" name="Group 13">
            <a:extLst>
              <a:ext uri="{FF2B5EF4-FFF2-40B4-BE49-F238E27FC236}">
                <a16:creationId xmlns:a16="http://schemas.microsoft.com/office/drawing/2014/main" id="{B7C21DB0-EC9B-92A8-F8C7-C887CAF69882}"/>
              </a:ext>
            </a:extLst>
          </p:cNvPr>
          <p:cNvGrpSpPr/>
          <p:nvPr/>
        </p:nvGrpSpPr>
        <p:grpSpPr>
          <a:xfrm>
            <a:off x="6198773" y="870538"/>
            <a:ext cx="4960784" cy="1325563"/>
            <a:chOff x="4300486" y="1912124"/>
            <a:chExt cx="4960784" cy="1325563"/>
          </a:xfrm>
        </p:grpSpPr>
        <p:pic>
          <p:nvPicPr>
            <p:cNvPr id="11" name="Picture 10">
              <a:extLst>
                <a:ext uri="{FF2B5EF4-FFF2-40B4-BE49-F238E27FC236}">
                  <a16:creationId xmlns:a16="http://schemas.microsoft.com/office/drawing/2014/main" id="{94883769-B24C-0643-348C-DE8F9CD2043A}"/>
                </a:ext>
              </a:extLst>
            </p:cNvPr>
            <p:cNvPicPr>
              <a:picLocks noChangeAspect="1"/>
            </p:cNvPicPr>
            <p:nvPr/>
          </p:nvPicPr>
          <p:blipFill rotWithShape="1">
            <a:blip r:embed="rId7">
              <a:extLst>
                <a:ext uri="{28A0092B-C50C-407E-A947-70E740481C1C}">
                  <a14:useLocalDpi xmlns:a14="http://schemas.microsoft.com/office/drawing/2010/main" val="0"/>
                </a:ext>
              </a:extLst>
            </a:blip>
            <a:srcRect l="1" t="50809" r="1606" b="8699"/>
            <a:stretch/>
          </p:blipFill>
          <p:spPr>
            <a:xfrm>
              <a:off x="4455065" y="2145650"/>
              <a:ext cx="4342946" cy="1005324"/>
            </a:xfrm>
            <a:prstGeom prst="rect">
              <a:avLst/>
            </a:prstGeom>
          </p:spPr>
        </p:pic>
        <p:sp>
          <p:nvSpPr>
            <p:cNvPr id="12" name="TextBox 11">
              <a:extLst>
                <a:ext uri="{FF2B5EF4-FFF2-40B4-BE49-F238E27FC236}">
                  <a16:creationId xmlns:a16="http://schemas.microsoft.com/office/drawing/2014/main" id="{BB691C6F-A052-1ADF-BF95-5B3A44D2B68F}"/>
                </a:ext>
              </a:extLst>
            </p:cNvPr>
            <p:cNvSpPr txBox="1"/>
            <p:nvPr/>
          </p:nvSpPr>
          <p:spPr>
            <a:xfrm>
              <a:off x="6096000" y="2422562"/>
              <a:ext cx="10447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Aptos" panose="02110004020202020204"/>
                  <a:ea typeface="+mn-ea"/>
                  <a:cs typeface="+mn-cs"/>
                </a:rPr>
                <a:t>PELAgIO</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Oval 12">
              <a:extLst>
                <a:ext uri="{FF2B5EF4-FFF2-40B4-BE49-F238E27FC236}">
                  <a16:creationId xmlns:a16="http://schemas.microsoft.com/office/drawing/2014/main" id="{A250DA9E-1A37-AFBC-0A78-BA3524B2AC67}"/>
                </a:ext>
              </a:extLst>
            </p:cNvPr>
            <p:cNvSpPr/>
            <p:nvPr/>
          </p:nvSpPr>
          <p:spPr>
            <a:xfrm>
              <a:off x="4300486" y="1912124"/>
              <a:ext cx="4960784" cy="1325563"/>
            </a:xfrm>
            <a:prstGeom prst="ellipse">
              <a:avLst/>
            </a:prstGeom>
            <a:solidFill>
              <a:srgbClr val="F6C6AD">
                <a:alpha val="2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7" name="Group 26">
            <a:extLst>
              <a:ext uri="{FF2B5EF4-FFF2-40B4-BE49-F238E27FC236}">
                <a16:creationId xmlns:a16="http://schemas.microsoft.com/office/drawing/2014/main" id="{E5825792-3787-E5BC-7AED-AB1143DB2829}"/>
              </a:ext>
            </a:extLst>
          </p:cNvPr>
          <p:cNvGrpSpPr/>
          <p:nvPr/>
        </p:nvGrpSpPr>
        <p:grpSpPr>
          <a:xfrm>
            <a:off x="6353352" y="4394989"/>
            <a:ext cx="5066328" cy="2521337"/>
            <a:chOff x="2155340" y="4239422"/>
            <a:chExt cx="5305171" cy="2618578"/>
          </a:xfrm>
        </p:grpSpPr>
        <p:pic>
          <p:nvPicPr>
            <p:cNvPr id="17" name="Picture 16" descr="A screenshot of a computer screen&#10;&#10;Description automatically generated">
              <a:extLst>
                <a:ext uri="{FF2B5EF4-FFF2-40B4-BE49-F238E27FC236}">
                  <a16:creationId xmlns:a16="http://schemas.microsoft.com/office/drawing/2014/main" id="{601C6CD2-9E8F-4F39-1B60-B14A2BE7115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55340" y="4402925"/>
              <a:ext cx="4738813" cy="2301977"/>
            </a:xfrm>
            <a:prstGeom prst="rect">
              <a:avLst/>
            </a:prstGeom>
          </p:spPr>
        </p:pic>
        <p:sp>
          <p:nvSpPr>
            <p:cNvPr id="18" name="Oval 17">
              <a:extLst>
                <a:ext uri="{FF2B5EF4-FFF2-40B4-BE49-F238E27FC236}">
                  <a16:creationId xmlns:a16="http://schemas.microsoft.com/office/drawing/2014/main" id="{29C0C989-222B-6BE1-8182-EA35D3962824}"/>
                </a:ext>
              </a:extLst>
            </p:cNvPr>
            <p:cNvSpPr/>
            <p:nvPr/>
          </p:nvSpPr>
          <p:spPr>
            <a:xfrm>
              <a:off x="2802011" y="4239422"/>
              <a:ext cx="4658500" cy="2618578"/>
            </a:xfrm>
            <a:prstGeom prst="ellipse">
              <a:avLst/>
            </a:prstGeom>
            <a:solidFill>
              <a:srgbClr val="C2F1C8">
                <a:alpha val="21961"/>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3074" name="Picture 2" descr="Shelf Sea Biogeochemistry">
            <a:extLst>
              <a:ext uri="{FF2B5EF4-FFF2-40B4-BE49-F238E27FC236}">
                <a16:creationId xmlns:a16="http://schemas.microsoft.com/office/drawing/2014/main" id="{61FF9888-3452-03E0-8CF6-50E8ACF24E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987056" y="4318803"/>
            <a:ext cx="1130970" cy="68057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1E8BE123-10E5-B04D-F238-C4D87FE786C7}"/>
              </a:ext>
            </a:extLst>
          </p:cNvPr>
          <p:cNvPicPr>
            <a:picLocks noChangeAspect="1"/>
          </p:cNvPicPr>
          <p:nvPr/>
        </p:nvPicPr>
        <p:blipFill>
          <a:blip r:embed="rId10"/>
          <a:stretch>
            <a:fillRect/>
          </a:stretch>
        </p:blipFill>
        <p:spPr>
          <a:xfrm>
            <a:off x="7409774" y="3422283"/>
            <a:ext cx="1823471" cy="427958"/>
          </a:xfrm>
          <a:prstGeom prst="rect">
            <a:avLst/>
          </a:prstGeom>
        </p:spPr>
      </p:pic>
      <p:grpSp>
        <p:nvGrpSpPr>
          <p:cNvPr id="21" name="Group 20">
            <a:extLst>
              <a:ext uri="{FF2B5EF4-FFF2-40B4-BE49-F238E27FC236}">
                <a16:creationId xmlns:a16="http://schemas.microsoft.com/office/drawing/2014/main" id="{CB7B2EFB-D801-CB53-7717-D1875E7E2F5D}"/>
              </a:ext>
            </a:extLst>
          </p:cNvPr>
          <p:cNvGrpSpPr/>
          <p:nvPr/>
        </p:nvGrpSpPr>
        <p:grpSpPr>
          <a:xfrm>
            <a:off x="4258496" y="1870347"/>
            <a:ext cx="3056396" cy="1774556"/>
            <a:chOff x="1647340" y="3642102"/>
            <a:chExt cx="3056396" cy="1774556"/>
          </a:xfrm>
        </p:grpSpPr>
        <p:pic>
          <p:nvPicPr>
            <p:cNvPr id="3" name="Picture 2" descr="Equinor | EITI">
              <a:extLst>
                <a:ext uri="{FF2B5EF4-FFF2-40B4-BE49-F238E27FC236}">
                  <a16:creationId xmlns:a16="http://schemas.microsoft.com/office/drawing/2014/main" id="{EAF55A29-7EFB-DCA6-5B01-EC2DF273FA6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83654" y="4247176"/>
              <a:ext cx="1734841" cy="6851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6" descr="Sonardyne Reveals Latest Seabed-To-Shore Subsea Technologies">
              <a:extLst>
                <a:ext uri="{FF2B5EF4-FFF2-40B4-BE49-F238E27FC236}">
                  <a16:creationId xmlns:a16="http://schemas.microsoft.com/office/drawing/2014/main" id="{13FDF40B-E9E2-92D3-D6FC-F6F639254629}"/>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25210" r="108" b="27305"/>
            <a:stretch/>
          </p:blipFill>
          <p:spPr bwMode="auto">
            <a:xfrm>
              <a:off x="2082598" y="4003042"/>
              <a:ext cx="1963811" cy="4900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green and white logo with a star&#10;&#10;Description automatically generated">
              <a:extLst>
                <a:ext uri="{FF2B5EF4-FFF2-40B4-BE49-F238E27FC236}">
                  <a16:creationId xmlns:a16="http://schemas.microsoft.com/office/drawing/2014/main" id="{B0B87E9C-2F2F-709C-D307-FF06E00567D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26647" y="4512543"/>
              <a:ext cx="957007" cy="611717"/>
            </a:xfrm>
            <a:prstGeom prst="rect">
              <a:avLst/>
            </a:prstGeom>
          </p:spPr>
        </p:pic>
        <p:sp>
          <p:nvSpPr>
            <p:cNvPr id="19" name="TextBox 18">
              <a:extLst>
                <a:ext uri="{FF2B5EF4-FFF2-40B4-BE49-F238E27FC236}">
                  <a16:creationId xmlns:a16="http://schemas.microsoft.com/office/drawing/2014/main" id="{44652E37-B2C4-7543-9EBE-23E3F03E4B0A}"/>
                </a:ext>
              </a:extLst>
            </p:cNvPr>
            <p:cNvSpPr txBox="1"/>
            <p:nvPr/>
          </p:nvSpPr>
          <p:spPr>
            <a:xfrm>
              <a:off x="2743200" y="3711844"/>
              <a:ext cx="8445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iFLOW</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0" name="Oval 19">
              <a:extLst>
                <a:ext uri="{FF2B5EF4-FFF2-40B4-BE49-F238E27FC236}">
                  <a16:creationId xmlns:a16="http://schemas.microsoft.com/office/drawing/2014/main" id="{DCBD9E9E-6BA6-4D10-AD3E-48D5BEB2F10E}"/>
                </a:ext>
              </a:extLst>
            </p:cNvPr>
            <p:cNvSpPr/>
            <p:nvPr/>
          </p:nvSpPr>
          <p:spPr>
            <a:xfrm>
              <a:off x="1647340" y="3642102"/>
              <a:ext cx="3056396" cy="1774556"/>
            </a:xfrm>
            <a:prstGeom prst="ellipse">
              <a:avLst/>
            </a:prstGeom>
            <a:solidFill>
              <a:srgbClr val="F2CFEE">
                <a:alpha val="4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33" name="Group 32">
            <a:extLst>
              <a:ext uri="{FF2B5EF4-FFF2-40B4-BE49-F238E27FC236}">
                <a16:creationId xmlns:a16="http://schemas.microsoft.com/office/drawing/2014/main" id="{2BB8B6DF-731B-AA50-B893-9B0995EC3F4E}"/>
              </a:ext>
            </a:extLst>
          </p:cNvPr>
          <p:cNvGrpSpPr/>
          <p:nvPr/>
        </p:nvGrpSpPr>
        <p:grpSpPr>
          <a:xfrm>
            <a:off x="270186" y="202905"/>
            <a:ext cx="3976380" cy="6664550"/>
            <a:chOff x="8024080" y="40353"/>
            <a:chExt cx="3976380" cy="6664550"/>
          </a:xfrm>
        </p:grpSpPr>
        <p:pic>
          <p:nvPicPr>
            <p:cNvPr id="22" name="Picture 21">
              <a:extLst>
                <a:ext uri="{FF2B5EF4-FFF2-40B4-BE49-F238E27FC236}">
                  <a16:creationId xmlns:a16="http://schemas.microsoft.com/office/drawing/2014/main" id="{DE096CB7-9D34-3BF2-71ED-1FDDFF96801C}"/>
                </a:ext>
              </a:extLst>
            </p:cNvPr>
            <p:cNvPicPr>
              <a:picLocks noChangeAspect="1"/>
            </p:cNvPicPr>
            <p:nvPr/>
          </p:nvPicPr>
          <p:blipFill>
            <a:blip r:embed="rId14"/>
            <a:stretch>
              <a:fillRect/>
            </a:stretch>
          </p:blipFill>
          <p:spPr>
            <a:xfrm>
              <a:off x="8914622" y="63071"/>
              <a:ext cx="2050879" cy="1134166"/>
            </a:xfrm>
            <a:prstGeom prst="rect">
              <a:avLst/>
            </a:prstGeom>
          </p:spPr>
        </p:pic>
        <p:pic>
          <p:nvPicPr>
            <p:cNvPr id="3076" name="Picture 4" descr="Simply Blue Group | Contact | Simply ...">
              <a:extLst>
                <a:ext uri="{FF2B5EF4-FFF2-40B4-BE49-F238E27FC236}">
                  <a16:creationId xmlns:a16="http://schemas.microsoft.com/office/drawing/2014/main" id="{CC888210-8ECB-E4D5-6443-157A365B7F6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16589" y="1159463"/>
              <a:ext cx="1823472" cy="67286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ome | The Crown Estate">
              <a:extLst>
                <a:ext uri="{FF2B5EF4-FFF2-40B4-BE49-F238E27FC236}">
                  <a16:creationId xmlns:a16="http://schemas.microsoft.com/office/drawing/2014/main" id="{82C669BA-36FA-90D5-049D-00EB71D513F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089868" y="2778920"/>
              <a:ext cx="1823471" cy="58332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4A5D2B5D-FAC0-AE27-64EC-3DE1447535D6}"/>
                </a:ext>
              </a:extLst>
            </p:cNvPr>
            <p:cNvPicPr>
              <a:picLocks noChangeAspect="1"/>
            </p:cNvPicPr>
            <p:nvPr/>
          </p:nvPicPr>
          <p:blipFill>
            <a:blip r:embed="rId17"/>
            <a:stretch>
              <a:fillRect/>
            </a:stretch>
          </p:blipFill>
          <p:spPr>
            <a:xfrm>
              <a:off x="8164648" y="1814499"/>
              <a:ext cx="1823471" cy="723396"/>
            </a:xfrm>
            <a:prstGeom prst="rect">
              <a:avLst/>
            </a:prstGeom>
          </p:spPr>
        </p:pic>
        <p:pic>
          <p:nvPicPr>
            <p:cNvPr id="3080" name="Picture 8" descr="Met Office - Wikipedia">
              <a:extLst>
                <a:ext uri="{FF2B5EF4-FFF2-40B4-BE49-F238E27FC236}">
                  <a16:creationId xmlns:a16="http://schemas.microsoft.com/office/drawing/2014/main" id="{6A2E6742-4A57-3870-9613-1F13ABB1285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097941" y="3387160"/>
              <a:ext cx="850908" cy="85090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Flotation Energy (sell-side) - Green Giraffe Advisory">
              <a:extLst>
                <a:ext uri="{FF2B5EF4-FFF2-40B4-BE49-F238E27FC236}">
                  <a16:creationId xmlns:a16="http://schemas.microsoft.com/office/drawing/2014/main" id="{A8D1A782-2A35-2D06-A81B-F4FA55A74E7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996629" y="2092769"/>
              <a:ext cx="1823471" cy="504494"/>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Natural England's licensing statistics ...">
              <a:extLst>
                <a:ext uri="{FF2B5EF4-FFF2-40B4-BE49-F238E27FC236}">
                  <a16:creationId xmlns:a16="http://schemas.microsoft.com/office/drawing/2014/main" id="{F04AB02D-1357-B000-E2A4-BE18B33B1A2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053272" y="3396440"/>
              <a:ext cx="850069" cy="850069"/>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Ocean Career: Scottish Government Marine Directorate Science Assistant  Chemist">
              <a:extLst>
                <a:ext uri="{FF2B5EF4-FFF2-40B4-BE49-F238E27FC236}">
                  <a16:creationId xmlns:a16="http://schemas.microsoft.com/office/drawing/2014/main" id="{FAF4A559-D056-DB0C-5171-7CBB3DA1D5B3}"/>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t="29723" r="1712" b="32488"/>
            <a:stretch/>
          </p:blipFill>
          <p:spPr bwMode="auto">
            <a:xfrm>
              <a:off x="8032504" y="4268517"/>
              <a:ext cx="1854747" cy="374375"/>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Sonardyne Reveals Latest Seabed-To-Shore Subsea Technologies">
              <a:extLst>
                <a:ext uri="{FF2B5EF4-FFF2-40B4-BE49-F238E27FC236}">
                  <a16:creationId xmlns:a16="http://schemas.microsoft.com/office/drawing/2014/main" id="{1D021844-1351-FF17-B837-29E4E216E42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25210" r="108" b="27305"/>
            <a:stretch/>
          </p:blipFill>
          <p:spPr bwMode="auto">
            <a:xfrm>
              <a:off x="10036649" y="4937424"/>
              <a:ext cx="1963811" cy="490099"/>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Marine Institute Newport Research ...">
              <a:extLst>
                <a:ext uri="{FF2B5EF4-FFF2-40B4-BE49-F238E27FC236}">
                  <a16:creationId xmlns:a16="http://schemas.microsoft.com/office/drawing/2014/main" id="{8744F8A7-E4D6-791D-2878-4A21E208DC3C}"/>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072433" y="4009170"/>
              <a:ext cx="1786136" cy="446534"/>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ORE Catapult (@ORECatapult) / X">
              <a:extLst>
                <a:ext uri="{FF2B5EF4-FFF2-40B4-BE49-F238E27FC236}">
                  <a16:creationId xmlns:a16="http://schemas.microsoft.com/office/drawing/2014/main" id="{7DEFF13B-01DE-D2D2-3FFD-2E5A599EEC0B}"/>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t="35761" b="35948"/>
            <a:stretch/>
          </p:blipFill>
          <p:spPr bwMode="auto">
            <a:xfrm>
              <a:off x="10040905" y="5645014"/>
              <a:ext cx="1778676" cy="50320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close-up of a logo&#10;&#10;Description automatically generated">
              <a:extLst>
                <a:ext uri="{FF2B5EF4-FFF2-40B4-BE49-F238E27FC236}">
                  <a16:creationId xmlns:a16="http://schemas.microsoft.com/office/drawing/2014/main" id="{6B4E4192-B2CB-1B73-35D5-33F24C068B57}"/>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162229" y="2790974"/>
              <a:ext cx="1483452" cy="966176"/>
            </a:xfrm>
            <a:prstGeom prst="rect">
              <a:avLst/>
            </a:prstGeom>
            <a:ln>
              <a:solidFill>
                <a:srgbClr val="00283E"/>
              </a:solidFill>
            </a:ln>
          </p:spPr>
        </p:pic>
        <p:pic>
          <p:nvPicPr>
            <p:cNvPr id="5124" name="Picture 4" descr="Simply Blue Group | Erebus | Blue Gem Wind - Simply Blue Group">
              <a:extLst>
                <a:ext uri="{FF2B5EF4-FFF2-40B4-BE49-F238E27FC236}">
                  <a16:creationId xmlns:a16="http://schemas.microsoft.com/office/drawing/2014/main" id="{0D72979F-5C5F-175C-04E7-28A0FC050284}"/>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l="5353" t="32345" r="10463" b="31446"/>
            <a:stretch/>
          </p:blipFill>
          <p:spPr bwMode="auto">
            <a:xfrm>
              <a:off x="9992250" y="1313395"/>
              <a:ext cx="1666374" cy="40138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elmholtz-Zentrum Hereon - Research for ...">
              <a:extLst>
                <a:ext uri="{FF2B5EF4-FFF2-40B4-BE49-F238E27FC236}">
                  <a16:creationId xmlns:a16="http://schemas.microsoft.com/office/drawing/2014/main" id="{3664ECDF-7FD3-3CFE-47CF-3A37570A1BD8}"/>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066811" y="4848074"/>
              <a:ext cx="1764076" cy="66879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Norwegian Institute for Water Research (NIVA) - EUROqCHARM">
              <a:extLst>
                <a:ext uri="{FF2B5EF4-FFF2-40B4-BE49-F238E27FC236}">
                  <a16:creationId xmlns:a16="http://schemas.microsoft.com/office/drawing/2014/main" id="{77706D6F-F077-33A0-01CC-CAD59D85B334}"/>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273843" y="5655438"/>
              <a:ext cx="1558858" cy="522055"/>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32A43B5C-AC80-61FF-682F-97F150A62398}"/>
                </a:ext>
              </a:extLst>
            </p:cNvPr>
            <p:cNvSpPr/>
            <p:nvPr/>
          </p:nvSpPr>
          <p:spPr>
            <a:xfrm>
              <a:off x="8032504" y="2656631"/>
              <a:ext cx="3967956" cy="2158135"/>
            </a:xfrm>
            <a:prstGeom prst="rect">
              <a:avLst/>
            </a:prstGeom>
            <a:solidFill>
              <a:srgbClr val="F2CFEE">
                <a:alpha val="2705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0" name="Rectangle 29">
              <a:extLst>
                <a:ext uri="{FF2B5EF4-FFF2-40B4-BE49-F238E27FC236}">
                  <a16:creationId xmlns:a16="http://schemas.microsoft.com/office/drawing/2014/main" id="{3237F337-4A31-07BE-443D-BE2C5BF902E6}"/>
                </a:ext>
              </a:extLst>
            </p:cNvPr>
            <p:cNvSpPr/>
            <p:nvPr/>
          </p:nvSpPr>
          <p:spPr>
            <a:xfrm>
              <a:off x="8024080" y="40353"/>
              <a:ext cx="3976379" cy="2612055"/>
            </a:xfrm>
            <a:prstGeom prst="rect">
              <a:avLst/>
            </a:prstGeom>
            <a:solidFill>
              <a:schemeClr val="accent6">
                <a:lumMod val="20000"/>
                <a:lumOff val="80000"/>
                <a:alpha val="27059"/>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130" name="Picture 10" descr="Equinor | EITI">
              <a:extLst>
                <a:ext uri="{FF2B5EF4-FFF2-40B4-BE49-F238E27FC236}">
                  <a16:creationId xmlns:a16="http://schemas.microsoft.com/office/drawing/2014/main" id="{B87904F7-AF50-9B03-4938-C5C60899F713}"/>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0266967" y="1622832"/>
              <a:ext cx="1273975" cy="504494"/>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D2ADF2D9-ABBD-5C03-81E0-6E6B23A3BE85}"/>
                </a:ext>
              </a:extLst>
            </p:cNvPr>
            <p:cNvSpPr/>
            <p:nvPr/>
          </p:nvSpPr>
          <p:spPr>
            <a:xfrm>
              <a:off x="8052212" y="4830313"/>
              <a:ext cx="1944417" cy="1874590"/>
            </a:xfrm>
            <a:prstGeom prst="rect">
              <a:avLst/>
            </a:prstGeom>
            <a:solidFill>
              <a:schemeClr val="bg2">
                <a:lumMod val="90000"/>
                <a:alpha val="27059"/>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2" name="Rectangle 31">
              <a:extLst>
                <a:ext uri="{FF2B5EF4-FFF2-40B4-BE49-F238E27FC236}">
                  <a16:creationId xmlns:a16="http://schemas.microsoft.com/office/drawing/2014/main" id="{E7B572F6-411E-CEFF-8D6C-4E3513C752EB}"/>
                </a:ext>
              </a:extLst>
            </p:cNvPr>
            <p:cNvSpPr/>
            <p:nvPr/>
          </p:nvSpPr>
          <p:spPr>
            <a:xfrm>
              <a:off x="10015995" y="4814766"/>
              <a:ext cx="1984464" cy="1874590"/>
            </a:xfrm>
            <a:prstGeom prst="rect">
              <a:avLst/>
            </a:prstGeom>
            <a:solidFill>
              <a:schemeClr val="accent1">
                <a:lumMod val="20000"/>
                <a:lumOff val="80000"/>
                <a:alpha val="27059"/>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29" name="Picture 28">
            <a:extLst>
              <a:ext uri="{FF2B5EF4-FFF2-40B4-BE49-F238E27FC236}">
                <a16:creationId xmlns:a16="http://schemas.microsoft.com/office/drawing/2014/main" id="{605AD8A4-64A0-E7A9-491B-8297EB99339A}"/>
              </a:ext>
            </a:extLst>
          </p:cNvPr>
          <p:cNvPicPr>
            <a:picLocks noChangeAspect="1"/>
          </p:cNvPicPr>
          <p:nvPr/>
        </p:nvPicPr>
        <p:blipFill>
          <a:blip r:embed="rId29"/>
          <a:stretch>
            <a:fillRect/>
          </a:stretch>
        </p:blipFill>
        <p:spPr>
          <a:xfrm>
            <a:off x="9583445" y="3999174"/>
            <a:ext cx="1413562" cy="417989"/>
          </a:xfrm>
          <a:prstGeom prst="rect">
            <a:avLst/>
          </a:prstGeom>
        </p:spPr>
      </p:pic>
      <p:pic>
        <p:nvPicPr>
          <p:cNvPr id="1026" name="Picture 2" descr="PrePARED – An offshore renewables ...">
            <a:extLst>
              <a:ext uri="{FF2B5EF4-FFF2-40B4-BE49-F238E27FC236}">
                <a16:creationId xmlns:a16="http://schemas.microsoft.com/office/drawing/2014/main" id="{1526A48F-851D-DEFA-E0ED-C6B62A8DE92A}"/>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0547238" y="1652743"/>
            <a:ext cx="1440969" cy="49495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F8A6F029-3FFA-5B1D-42D0-9492D638AD22}"/>
              </a:ext>
            </a:extLst>
          </p:cNvPr>
          <p:cNvPicPr>
            <a:picLocks noChangeAspect="1"/>
          </p:cNvPicPr>
          <p:nvPr/>
        </p:nvPicPr>
        <p:blipFill>
          <a:blip r:embed="rId31"/>
          <a:stretch>
            <a:fillRect/>
          </a:stretch>
        </p:blipFill>
        <p:spPr>
          <a:xfrm>
            <a:off x="7221059" y="4058882"/>
            <a:ext cx="2139518" cy="361153"/>
          </a:xfrm>
          <a:prstGeom prst="rect">
            <a:avLst/>
          </a:prstGeom>
        </p:spPr>
      </p:pic>
      <p:pic>
        <p:nvPicPr>
          <p:cNvPr id="37" name="Picture 36">
            <a:extLst>
              <a:ext uri="{FF2B5EF4-FFF2-40B4-BE49-F238E27FC236}">
                <a16:creationId xmlns:a16="http://schemas.microsoft.com/office/drawing/2014/main" id="{18382963-076B-F247-34D9-2EDF42477D6B}"/>
              </a:ext>
            </a:extLst>
          </p:cNvPr>
          <p:cNvPicPr>
            <a:picLocks noChangeAspect="1"/>
          </p:cNvPicPr>
          <p:nvPr/>
        </p:nvPicPr>
        <p:blipFill>
          <a:blip r:embed="rId32"/>
          <a:stretch>
            <a:fillRect/>
          </a:stretch>
        </p:blipFill>
        <p:spPr>
          <a:xfrm>
            <a:off x="11166027" y="1324148"/>
            <a:ext cx="568782" cy="223941"/>
          </a:xfrm>
          <a:prstGeom prst="rect">
            <a:avLst/>
          </a:prstGeom>
        </p:spPr>
      </p:pic>
    </p:spTree>
    <p:extLst>
      <p:ext uri="{BB962C8B-B14F-4D97-AF65-F5344CB8AC3E}">
        <p14:creationId xmlns:p14="http://schemas.microsoft.com/office/powerpoint/2010/main" val="37874574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49930-0F70-93DA-BE1C-9781FA718BCA}"/>
              </a:ext>
            </a:extLst>
          </p:cNvPr>
          <p:cNvSpPr>
            <a:spLocks noGrp="1"/>
          </p:cNvSpPr>
          <p:nvPr>
            <p:ph type="title"/>
          </p:nvPr>
        </p:nvSpPr>
        <p:spPr>
          <a:xfrm>
            <a:off x="76693" y="111005"/>
            <a:ext cx="11410950" cy="740003"/>
          </a:xfrm>
        </p:spPr>
        <p:txBody>
          <a:bodyPr/>
          <a:lstStyle/>
          <a:p>
            <a:r>
              <a:rPr lang="en-GB" b="1" dirty="0">
                <a:latin typeface="+mn-lt"/>
              </a:rPr>
              <a:t>DTS Profiles from Inter-array Cables</a:t>
            </a:r>
          </a:p>
        </p:txBody>
      </p:sp>
      <p:pic>
        <p:nvPicPr>
          <p:cNvPr id="10" name="Content Placeholder 9">
            <a:extLst>
              <a:ext uri="{FF2B5EF4-FFF2-40B4-BE49-F238E27FC236}">
                <a16:creationId xmlns:a16="http://schemas.microsoft.com/office/drawing/2014/main" id="{A07FB850-A0B1-B61D-13A9-66CAB0670E47}"/>
              </a:ext>
            </a:extLst>
          </p:cNvPr>
          <p:cNvPicPr>
            <a:picLocks noGrp="1" noChangeAspect="1"/>
          </p:cNvPicPr>
          <p:nvPr>
            <p:ph sz="quarter" idx="16"/>
          </p:nvPr>
        </p:nvPicPr>
        <p:blipFill rotWithShape="1">
          <a:blip r:embed="rId3">
            <a:extLst>
              <a:ext uri="{28A0092B-C50C-407E-A947-70E740481C1C}">
                <a14:useLocalDpi xmlns:a14="http://schemas.microsoft.com/office/drawing/2010/main" val="0"/>
              </a:ext>
            </a:extLst>
          </a:blip>
          <a:srcRect t="6994" r="3780"/>
          <a:stretch/>
        </p:blipFill>
        <p:spPr>
          <a:xfrm>
            <a:off x="76693" y="965201"/>
            <a:ext cx="5064579" cy="2388492"/>
          </a:xfrm>
        </p:spPr>
      </p:pic>
      <p:pic>
        <p:nvPicPr>
          <p:cNvPr id="5" name="Picture 4">
            <a:extLst>
              <a:ext uri="{FF2B5EF4-FFF2-40B4-BE49-F238E27FC236}">
                <a16:creationId xmlns:a16="http://schemas.microsoft.com/office/drawing/2014/main" id="{D76B2BA2-B8BB-7714-0230-D20D5CEFFA57}"/>
              </a:ext>
            </a:extLst>
          </p:cNvPr>
          <p:cNvPicPr>
            <a:picLocks noChangeAspect="1"/>
          </p:cNvPicPr>
          <p:nvPr/>
        </p:nvPicPr>
        <p:blipFill>
          <a:blip r:embed="rId4"/>
          <a:stretch>
            <a:fillRect/>
          </a:stretch>
        </p:blipFill>
        <p:spPr>
          <a:xfrm>
            <a:off x="10077284" y="5764492"/>
            <a:ext cx="1970498" cy="524261"/>
          </a:xfrm>
          <a:prstGeom prst="rect">
            <a:avLst/>
          </a:prstGeom>
        </p:spPr>
      </p:pic>
      <p:sp>
        <p:nvSpPr>
          <p:cNvPr id="11" name="TextBox 10">
            <a:extLst>
              <a:ext uri="{FF2B5EF4-FFF2-40B4-BE49-F238E27FC236}">
                <a16:creationId xmlns:a16="http://schemas.microsoft.com/office/drawing/2014/main" id="{BB70F04A-2159-2F13-B485-A7FA3D91A876}"/>
              </a:ext>
            </a:extLst>
          </p:cNvPr>
          <p:cNvSpPr txBox="1"/>
          <p:nvPr/>
        </p:nvSpPr>
        <p:spPr>
          <a:xfrm>
            <a:off x="1093159" y="1110314"/>
            <a:ext cx="2138534"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Single-time step DTS</a:t>
            </a:r>
          </a:p>
        </p:txBody>
      </p:sp>
      <p:grpSp>
        <p:nvGrpSpPr>
          <p:cNvPr id="51" name="Group 50">
            <a:extLst>
              <a:ext uri="{FF2B5EF4-FFF2-40B4-BE49-F238E27FC236}">
                <a16:creationId xmlns:a16="http://schemas.microsoft.com/office/drawing/2014/main" id="{3C64E0DE-3AF5-963B-BEE7-65E88F157536}"/>
              </a:ext>
            </a:extLst>
          </p:cNvPr>
          <p:cNvGrpSpPr/>
          <p:nvPr/>
        </p:nvGrpSpPr>
        <p:grpSpPr>
          <a:xfrm>
            <a:off x="239863" y="2363422"/>
            <a:ext cx="4860471" cy="4238066"/>
            <a:chOff x="6423348" y="2090609"/>
            <a:chExt cx="4860471" cy="4238066"/>
          </a:xfrm>
        </p:grpSpPr>
        <p:sp>
          <p:nvSpPr>
            <p:cNvPr id="15" name="Callout: Bent Line 14">
              <a:extLst>
                <a:ext uri="{FF2B5EF4-FFF2-40B4-BE49-F238E27FC236}">
                  <a16:creationId xmlns:a16="http://schemas.microsoft.com/office/drawing/2014/main" id="{3A1E3326-6161-7569-F5DC-3DE2A9CE4B36}"/>
                </a:ext>
              </a:extLst>
            </p:cNvPr>
            <p:cNvSpPr/>
            <p:nvPr/>
          </p:nvSpPr>
          <p:spPr>
            <a:xfrm>
              <a:off x="8998074" y="2090609"/>
              <a:ext cx="120972" cy="952563"/>
            </a:xfrm>
            <a:prstGeom prst="borderCallout2">
              <a:avLst>
                <a:gd name="adj1" fmla="val 100132"/>
                <a:gd name="adj2" fmla="val 56667"/>
                <a:gd name="adj3" fmla="val 115185"/>
                <a:gd name="adj4" fmla="val -15771"/>
                <a:gd name="adj5" fmla="val 160886"/>
                <a:gd name="adj6" fmla="val -210194"/>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5">
              <a:extLst>
                <a:ext uri="{FF2B5EF4-FFF2-40B4-BE49-F238E27FC236}">
                  <a16:creationId xmlns:a16="http://schemas.microsoft.com/office/drawing/2014/main" id="{5EEB24BD-BBCA-919D-580A-FA016448CAE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423348" y="3657765"/>
              <a:ext cx="4860471" cy="2670910"/>
            </a:xfrm>
            <a:prstGeom prst="rect">
              <a:avLst/>
            </a:prstGeom>
            <a:ln w="28575">
              <a:solidFill>
                <a:srgbClr val="E61E28"/>
              </a:solidFill>
            </a:ln>
          </p:spPr>
        </p:pic>
        <p:cxnSp>
          <p:nvCxnSpPr>
            <p:cNvPr id="6" name="Straight Connector 5">
              <a:extLst>
                <a:ext uri="{FF2B5EF4-FFF2-40B4-BE49-F238E27FC236}">
                  <a16:creationId xmlns:a16="http://schemas.microsoft.com/office/drawing/2014/main" id="{79576120-A775-AD0B-1E70-7DFCBFB29BC4}"/>
                </a:ext>
              </a:extLst>
            </p:cNvPr>
            <p:cNvCxnSpPr/>
            <p:nvPr/>
          </p:nvCxnSpPr>
          <p:spPr>
            <a:xfrm>
              <a:off x="7945210" y="3848813"/>
              <a:ext cx="0" cy="2219325"/>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A463BFA-3663-102F-53B3-234D14AD0B53}"/>
                </a:ext>
              </a:extLst>
            </p:cNvPr>
            <p:cNvSpPr txBox="1"/>
            <p:nvPr/>
          </p:nvSpPr>
          <p:spPr>
            <a:xfrm>
              <a:off x="7033747" y="4524375"/>
              <a:ext cx="769797"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Buried</a:t>
              </a:r>
            </a:p>
          </p:txBody>
        </p:sp>
        <p:sp>
          <p:nvSpPr>
            <p:cNvPr id="8" name="TextBox 7">
              <a:extLst>
                <a:ext uri="{FF2B5EF4-FFF2-40B4-BE49-F238E27FC236}">
                  <a16:creationId xmlns:a16="http://schemas.microsoft.com/office/drawing/2014/main" id="{58959ED0-E3C2-27CE-9D48-C9D3C16AC71A}"/>
                </a:ext>
              </a:extLst>
            </p:cNvPr>
            <p:cNvSpPr txBox="1"/>
            <p:nvPr/>
          </p:nvSpPr>
          <p:spPr>
            <a:xfrm>
              <a:off x="8645381" y="4702729"/>
              <a:ext cx="769797"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Exposed</a:t>
              </a:r>
            </a:p>
          </p:txBody>
        </p:sp>
        <p:sp>
          <p:nvSpPr>
            <p:cNvPr id="12" name="TextBox 11">
              <a:extLst>
                <a:ext uri="{FF2B5EF4-FFF2-40B4-BE49-F238E27FC236}">
                  <a16:creationId xmlns:a16="http://schemas.microsoft.com/office/drawing/2014/main" id="{6561D2FC-5225-3E64-A650-EA910CDA1522}"/>
                </a:ext>
              </a:extLst>
            </p:cNvPr>
            <p:cNvSpPr txBox="1"/>
            <p:nvPr/>
          </p:nvSpPr>
          <p:spPr>
            <a:xfrm>
              <a:off x="9725867" y="4047318"/>
              <a:ext cx="1528127" cy="158400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F497D"/>
                  </a:solidFill>
                  <a:effectLst/>
                  <a:uLnTx/>
                  <a:uFillTx/>
                  <a:latin typeface="Calibri" panose="020F0502020204030204"/>
                  <a:ea typeface="+mn-ea"/>
                  <a:cs typeface="+mn-cs"/>
                </a:rPr>
                <a:t>12x         Single-time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F497D"/>
                  </a:solidFill>
                  <a:effectLst/>
                  <a:uLnTx/>
                  <a:uFillTx/>
                  <a:latin typeface="Calibri" panose="020F0502020204030204"/>
                  <a:ea typeface="+mn-ea"/>
                  <a:cs typeface="+mn-cs"/>
                </a:rPr>
                <a:t>step DTS – 1 per month</a:t>
              </a:r>
            </a:p>
          </p:txBody>
        </p:sp>
      </p:grpSp>
      <p:pic>
        <p:nvPicPr>
          <p:cNvPr id="3" name="Picture 2">
            <a:extLst>
              <a:ext uri="{FF2B5EF4-FFF2-40B4-BE49-F238E27FC236}">
                <a16:creationId xmlns:a16="http://schemas.microsoft.com/office/drawing/2014/main" id="{64EFE7CB-121D-4E42-9F2C-AE8B82395510}"/>
              </a:ext>
            </a:extLst>
          </p:cNvPr>
          <p:cNvPicPr>
            <a:picLocks noChangeAspect="1"/>
          </p:cNvPicPr>
          <p:nvPr/>
        </p:nvPicPr>
        <p:blipFill>
          <a:blip r:embed="rId6"/>
          <a:stretch>
            <a:fillRect/>
          </a:stretch>
        </p:blipFill>
        <p:spPr>
          <a:xfrm>
            <a:off x="8989814" y="120019"/>
            <a:ext cx="3057968" cy="5356954"/>
          </a:xfrm>
          <a:prstGeom prst="rect">
            <a:avLst/>
          </a:prstGeom>
        </p:spPr>
      </p:pic>
      <p:pic>
        <p:nvPicPr>
          <p:cNvPr id="9" name="Picture 8">
            <a:extLst>
              <a:ext uri="{FF2B5EF4-FFF2-40B4-BE49-F238E27FC236}">
                <a16:creationId xmlns:a16="http://schemas.microsoft.com/office/drawing/2014/main" id="{4B4A2019-E983-E653-CA53-FA0C34EEA375}"/>
              </a:ext>
            </a:extLst>
          </p:cNvPr>
          <p:cNvPicPr>
            <a:picLocks noChangeAspect="1"/>
          </p:cNvPicPr>
          <p:nvPr/>
        </p:nvPicPr>
        <p:blipFill rotWithShape="1">
          <a:blip r:embed="rId7">
            <a:extLst>
              <a:ext uri="{28A0092B-C50C-407E-A947-70E740481C1C}">
                <a14:useLocalDpi xmlns:a14="http://schemas.microsoft.com/office/drawing/2010/main" val="0"/>
              </a:ext>
            </a:extLst>
          </a:blip>
          <a:srcRect l="17471" r="19079"/>
          <a:stretch/>
        </p:blipFill>
        <p:spPr>
          <a:xfrm>
            <a:off x="5512595" y="3938756"/>
            <a:ext cx="4094206" cy="2670910"/>
          </a:xfrm>
          <a:prstGeom prst="rect">
            <a:avLst/>
          </a:prstGeom>
        </p:spPr>
      </p:pic>
      <p:grpSp>
        <p:nvGrpSpPr>
          <p:cNvPr id="24" name="Group 23">
            <a:extLst>
              <a:ext uri="{FF2B5EF4-FFF2-40B4-BE49-F238E27FC236}">
                <a16:creationId xmlns:a16="http://schemas.microsoft.com/office/drawing/2014/main" id="{34EF852F-0961-9BB3-39CB-54A2381051C8}"/>
              </a:ext>
            </a:extLst>
          </p:cNvPr>
          <p:cNvGrpSpPr/>
          <p:nvPr/>
        </p:nvGrpSpPr>
        <p:grpSpPr>
          <a:xfrm>
            <a:off x="46868" y="851008"/>
            <a:ext cx="5272732" cy="5895987"/>
            <a:chOff x="46868" y="851008"/>
            <a:chExt cx="5272732" cy="5895987"/>
          </a:xfrm>
        </p:grpSpPr>
        <p:sp>
          <p:nvSpPr>
            <p:cNvPr id="22" name="Rectangle 21">
              <a:extLst>
                <a:ext uri="{FF2B5EF4-FFF2-40B4-BE49-F238E27FC236}">
                  <a16:creationId xmlns:a16="http://schemas.microsoft.com/office/drawing/2014/main" id="{C599C451-6F07-0BB3-DA5A-BEB392888AC1}"/>
                </a:ext>
              </a:extLst>
            </p:cNvPr>
            <p:cNvSpPr/>
            <p:nvPr/>
          </p:nvSpPr>
          <p:spPr>
            <a:xfrm>
              <a:off x="46868" y="851008"/>
              <a:ext cx="5213289" cy="58959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A666C7CE-FB6D-9938-55D0-C63E7D023DD3}"/>
                </a:ext>
              </a:extLst>
            </p:cNvPr>
            <p:cNvGrpSpPr/>
            <p:nvPr/>
          </p:nvGrpSpPr>
          <p:grpSpPr>
            <a:xfrm>
              <a:off x="60480" y="1102800"/>
              <a:ext cx="5259120" cy="4396955"/>
              <a:chOff x="328667" y="785099"/>
              <a:chExt cx="5259120" cy="4396955"/>
            </a:xfrm>
            <a:solidFill>
              <a:schemeClr val="bg1"/>
            </a:solidFill>
          </p:grpSpPr>
          <p:grpSp>
            <p:nvGrpSpPr>
              <p:cNvPr id="17" name="Group 16">
                <a:extLst>
                  <a:ext uri="{FF2B5EF4-FFF2-40B4-BE49-F238E27FC236}">
                    <a16:creationId xmlns:a16="http://schemas.microsoft.com/office/drawing/2014/main" id="{EB08287B-D3FA-BAAF-866E-14CD6781FE4D}"/>
                  </a:ext>
                </a:extLst>
              </p:cNvPr>
              <p:cNvGrpSpPr/>
              <p:nvPr/>
            </p:nvGrpSpPr>
            <p:grpSpPr>
              <a:xfrm>
                <a:off x="328667" y="785099"/>
                <a:ext cx="5259120" cy="4396955"/>
                <a:chOff x="3758808" y="2023825"/>
                <a:chExt cx="5259120" cy="4396955"/>
              </a:xfrm>
              <a:grpFill/>
            </p:grpSpPr>
            <p:pic>
              <p:nvPicPr>
                <p:cNvPr id="19" name="Picture 18">
                  <a:extLst>
                    <a:ext uri="{FF2B5EF4-FFF2-40B4-BE49-F238E27FC236}">
                      <a16:creationId xmlns:a16="http://schemas.microsoft.com/office/drawing/2014/main" id="{AE3AA39F-C855-8BD5-C453-89248A9F5424}"/>
                    </a:ext>
                  </a:extLst>
                </p:cNvPr>
                <p:cNvPicPr>
                  <a:picLocks noChangeAspect="1"/>
                </p:cNvPicPr>
                <p:nvPr/>
              </p:nvPicPr>
              <p:blipFill>
                <a:blip r:embed="rId8"/>
                <a:stretch>
                  <a:fillRect/>
                </a:stretch>
              </p:blipFill>
              <p:spPr>
                <a:xfrm>
                  <a:off x="3758808" y="2977309"/>
                  <a:ext cx="5259120" cy="3443471"/>
                </a:xfrm>
                <a:prstGeom prst="rect">
                  <a:avLst/>
                </a:prstGeom>
                <a:grpFill/>
              </p:spPr>
            </p:pic>
            <p:sp>
              <p:nvSpPr>
                <p:cNvPr id="20" name="TextBox 19">
                  <a:extLst>
                    <a:ext uri="{FF2B5EF4-FFF2-40B4-BE49-F238E27FC236}">
                      <a16:creationId xmlns:a16="http://schemas.microsoft.com/office/drawing/2014/main" id="{0234104C-135F-6B6E-56DC-7560033BE5EB}"/>
                    </a:ext>
                  </a:extLst>
                </p:cNvPr>
                <p:cNvSpPr txBox="1"/>
                <p:nvPr/>
              </p:nvSpPr>
              <p:spPr>
                <a:xfrm>
                  <a:off x="3758809" y="2023825"/>
                  <a:ext cx="5057302" cy="92333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Windfarm in perennial well mixed zone – good correspondence with DTS data, local wave buoy measuring SST and AMM15 model </a:t>
                  </a:r>
                </a:p>
              </p:txBody>
            </p:sp>
          </p:grpSp>
          <p:sp>
            <p:nvSpPr>
              <p:cNvPr id="18" name="TextBox 17">
                <a:extLst>
                  <a:ext uri="{FF2B5EF4-FFF2-40B4-BE49-F238E27FC236}">
                    <a16:creationId xmlns:a16="http://schemas.microsoft.com/office/drawing/2014/main" id="{40721764-FFD4-F011-8511-32632C1DF712}"/>
                  </a:ext>
                </a:extLst>
              </p:cNvPr>
              <p:cNvSpPr txBox="1"/>
              <p:nvPr/>
            </p:nvSpPr>
            <p:spPr>
              <a:xfrm>
                <a:off x="4137035" y="3823798"/>
                <a:ext cx="119375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Entry to   J-Tube</a:t>
                </a:r>
              </a:p>
            </p:txBody>
          </p:sp>
        </p:grpSp>
      </p:grpSp>
      <p:grpSp>
        <p:nvGrpSpPr>
          <p:cNvPr id="29" name="Group 28">
            <a:extLst>
              <a:ext uri="{FF2B5EF4-FFF2-40B4-BE49-F238E27FC236}">
                <a16:creationId xmlns:a16="http://schemas.microsoft.com/office/drawing/2014/main" id="{1523BA32-A6DE-6330-D9A5-F1830D2C876F}"/>
              </a:ext>
            </a:extLst>
          </p:cNvPr>
          <p:cNvGrpSpPr/>
          <p:nvPr/>
        </p:nvGrpSpPr>
        <p:grpSpPr>
          <a:xfrm>
            <a:off x="46868" y="2017870"/>
            <a:ext cx="5256389" cy="3806562"/>
            <a:chOff x="5823752" y="426277"/>
            <a:chExt cx="5580422" cy="4049232"/>
          </a:xfrm>
        </p:grpSpPr>
        <p:grpSp>
          <p:nvGrpSpPr>
            <p:cNvPr id="49" name="Group 48">
              <a:extLst>
                <a:ext uri="{FF2B5EF4-FFF2-40B4-BE49-F238E27FC236}">
                  <a16:creationId xmlns:a16="http://schemas.microsoft.com/office/drawing/2014/main" id="{DAEB0F75-581F-3F5D-9B09-9B0144EA717A}"/>
                </a:ext>
              </a:extLst>
            </p:cNvPr>
            <p:cNvGrpSpPr/>
            <p:nvPr/>
          </p:nvGrpSpPr>
          <p:grpSpPr>
            <a:xfrm>
              <a:off x="5823752" y="426277"/>
              <a:ext cx="5580422" cy="4049232"/>
              <a:chOff x="5823752" y="426277"/>
              <a:chExt cx="5580422" cy="4049232"/>
            </a:xfrm>
          </p:grpSpPr>
          <p:pic>
            <p:nvPicPr>
              <p:cNvPr id="52" name="Picture 51">
                <a:extLst>
                  <a:ext uri="{FF2B5EF4-FFF2-40B4-BE49-F238E27FC236}">
                    <a16:creationId xmlns:a16="http://schemas.microsoft.com/office/drawing/2014/main" id="{D2F5FEB4-4289-2E5C-8726-C0C749D3C563}"/>
                  </a:ext>
                </a:extLst>
              </p:cNvPr>
              <p:cNvPicPr>
                <a:picLocks noChangeAspect="1"/>
              </p:cNvPicPr>
              <p:nvPr/>
            </p:nvPicPr>
            <p:blipFill>
              <a:blip r:embed="rId9"/>
              <a:stretch>
                <a:fillRect/>
              </a:stretch>
            </p:blipFill>
            <p:spPr>
              <a:xfrm>
                <a:off x="5823752" y="426277"/>
                <a:ext cx="5580422" cy="4049232"/>
              </a:xfrm>
              <a:prstGeom prst="rect">
                <a:avLst/>
              </a:prstGeom>
            </p:spPr>
          </p:pic>
          <p:sp>
            <p:nvSpPr>
              <p:cNvPr id="53" name="TextBox 52">
                <a:extLst>
                  <a:ext uri="{FF2B5EF4-FFF2-40B4-BE49-F238E27FC236}">
                    <a16:creationId xmlns:a16="http://schemas.microsoft.com/office/drawing/2014/main" id="{5EC0713C-7287-3B5E-F8C6-E4E4F6D911A3}"/>
                  </a:ext>
                </a:extLst>
              </p:cNvPr>
              <p:cNvSpPr txBox="1"/>
              <p:nvPr/>
            </p:nvSpPr>
            <p:spPr>
              <a:xfrm>
                <a:off x="6301026" y="3707369"/>
                <a:ext cx="309700"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0" name="TextBox 49">
              <a:extLst>
                <a:ext uri="{FF2B5EF4-FFF2-40B4-BE49-F238E27FC236}">
                  <a16:creationId xmlns:a16="http://schemas.microsoft.com/office/drawing/2014/main" id="{7CF9DAD9-2E91-5BCE-2EA4-DDB9E09A0743}"/>
                </a:ext>
              </a:extLst>
            </p:cNvPr>
            <p:cNvSpPr txBox="1"/>
            <p:nvPr/>
          </p:nvSpPr>
          <p:spPr>
            <a:xfrm>
              <a:off x="6455876" y="616069"/>
              <a:ext cx="1972660" cy="1200329"/>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MAE = 0.18°C; MBE = 0.16°C; RMSE = 0.65°C (N = 112)</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4" name="TextBox 53">
            <a:extLst>
              <a:ext uri="{FF2B5EF4-FFF2-40B4-BE49-F238E27FC236}">
                <a16:creationId xmlns:a16="http://schemas.microsoft.com/office/drawing/2014/main" id="{7F8ED6F2-761A-B982-542B-3D320D28534B}"/>
              </a:ext>
            </a:extLst>
          </p:cNvPr>
          <p:cNvSpPr txBox="1"/>
          <p:nvPr/>
        </p:nvSpPr>
        <p:spPr>
          <a:xfrm>
            <a:off x="144218" y="6131570"/>
            <a:ext cx="47599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Dix et al, 2023</a:t>
            </a:r>
          </a:p>
        </p:txBody>
      </p:sp>
    </p:spTree>
    <p:extLst>
      <p:ext uri="{BB962C8B-B14F-4D97-AF65-F5344CB8AC3E}">
        <p14:creationId xmlns:p14="http://schemas.microsoft.com/office/powerpoint/2010/main" val="385732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206496-85A1-6716-51D2-D6FAE998AE72}"/>
              </a:ext>
            </a:extLst>
          </p:cNvPr>
          <p:cNvSpPr txBox="1"/>
          <p:nvPr/>
        </p:nvSpPr>
        <p:spPr>
          <a:xfrm>
            <a:off x="2924975" y="4434637"/>
            <a:ext cx="25943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Baring-Gould, NREL, 2014</a:t>
            </a:r>
          </a:p>
        </p:txBody>
      </p:sp>
      <p:sp>
        <p:nvSpPr>
          <p:cNvPr id="5" name="TextBox 16">
            <a:extLst>
              <a:ext uri="{FF2B5EF4-FFF2-40B4-BE49-F238E27FC236}">
                <a16:creationId xmlns:a16="http://schemas.microsoft.com/office/drawing/2014/main" id="{9CA5C5CD-F958-D920-EED1-674ADD6DCB07}"/>
              </a:ext>
            </a:extLst>
          </p:cNvPr>
          <p:cNvSpPr txBox="1">
            <a:spLocks noChangeArrowheads="1"/>
          </p:cNvSpPr>
          <p:nvPr/>
        </p:nvSpPr>
        <p:spPr bwMode="auto">
          <a:xfrm>
            <a:off x="154077" y="142298"/>
            <a:ext cx="9800628" cy="523220"/>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800" b="0" i="0" u="none" strike="noStrike" kern="1200" cap="none" spc="0" normalizeH="0" baseline="0" noProof="0" dirty="0">
                <a:ln>
                  <a:noFill/>
                </a:ln>
                <a:solidFill>
                  <a:prstClr val="black"/>
                </a:solidFill>
                <a:effectLst/>
                <a:uLnTx/>
                <a:uFillTx/>
                <a:latin typeface="Calibri" panose="020F0502020204030204"/>
                <a:ea typeface="+mn-ea"/>
                <a:cs typeface="+mn-cs"/>
              </a:rPr>
              <a:t>4. DTS in eSWEETS</a:t>
            </a:r>
            <a:r>
              <a:rPr kumimoji="0" lang="en-GB" alt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3</a:t>
            </a:r>
            <a:r>
              <a:rPr kumimoji="0" lang="en-GB" altLang="en-US" sz="2800" b="0" i="0" u="none" strike="noStrike" kern="1200" cap="none" spc="0" normalizeH="0" baseline="0" noProof="0" dirty="0">
                <a:ln>
                  <a:noFill/>
                </a:ln>
                <a:solidFill>
                  <a:prstClr val="black"/>
                </a:solidFill>
                <a:effectLst/>
                <a:uLnTx/>
                <a:uFillTx/>
                <a:latin typeface="Calibri" panose="020F0502020204030204"/>
                <a:ea typeface="+mn-ea"/>
                <a:cs typeface="+mn-cs"/>
              </a:rPr>
              <a:t> – cost-effective monitoring of bottom water</a:t>
            </a:r>
            <a:endParaRPr kumimoji="0" lang="en-GB" altLang="en-US" sz="2800" b="0" i="0" u="none" strike="noStrike" kern="1200" cap="none" spc="0" normalizeH="0" baseline="30000" noProof="0" dirty="0">
              <a:ln>
                <a:noFill/>
              </a:ln>
              <a:solidFill>
                <a:prstClr val="black"/>
              </a:solidFill>
              <a:effectLst/>
              <a:uLnTx/>
              <a:uFillTx/>
              <a:latin typeface="Calibri" panose="020F0502020204030204"/>
              <a:ea typeface="+mn-ea"/>
              <a:cs typeface="+mn-cs"/>
            </a:endParaRPr>
          </a:p>
        </p:txBody>
      </p:sp>
      <p:pic>
        <p:nvPicPr>
          <p:cNvPr id="6" name="Picture 5" descr="A map of a sea&#10;&#10;Description automatically generated with medium confidence">
            <a:extLst>
              <a:ext uri="{FF2B5EF4-FFF2-40B4-BE49-F238E27FC236}">
                <a16:creationId xmlns:a16="http://schemas.microsoft.com/office/drawing/2014/main" id="{8162AB0E-B4C2-B97B-F913-2B449BC624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791" y="806937"/>
            <a:ext cx="3954402" cy="5794662"/>
          </a:xfrm>
          <a:prstGeom prst="rect">
            <a:avLst/>
          </a:prstGeom>
        </p:spPr>
      </p:pic>
      <p:pic>
        <p:nvPicPr>
          <p:cNvPr id="18" name="Picture 17" descr="A diagram of a wind turbine&#10;&#10;Description automatically generated">
            <a:extLst>
              <a:ext uri="{FF2B5EF4-FFF2-40B4-BE49-F238E27FC236}">
                <a16:creationId xmlns:a16="http://schemas.microsoft.com/office/drawing/2014/main" id="{4667AD4F-BDBB-6330-C0C0-532DD39F06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501" y="3906455"/>
            <a:ext cx="2742997" cy="2689756"/>
          </a:xfrm>
          <a:prstGeom prst="rect">
            <a:avLst/>
          </a:prstGeom>
        </p:spPr>
      </p:pic>
      <p:sp>
        <p:nvSpPr>
          <p:cNvPr id="19" name="Freeform: Shape 18">
            <a:extLst>
              <a:ext uri="{FF2B5EF4-FFF2-40B4-BE49-F238E27FC236}">
                <a16:creationId xmlns:a16="http://schemas.microsoft.com/office/drawing/2014/main" id="{B5E75EAF-BFCD-128F-E599-48372FA21C2A}"/>
              </a:ext>
            </a:extLst>
          </p:cNvPr>
          <p:cNvSpPr/>
          <p:nvPr/>
        </p:nvSpPr>
        <p:spPr>
          <a:xfrm>
            <a:off x="5024486" y="5332151"/>
            <a:ext cx="1583703" cy="1231270"/>
          </a:xfrm>
          <a:custGeom>
            <a:avLst/>
            <a:gdLst>
              <a:gd name="connsiteX0" fmla="*/ 0 w 1225484"/>
              <a:gd name="connsiteY0" fmla="*/ 933254 h 945046"/>
              <a:gd name="connsiteX1" fmla="*/ 235670 w 1225484"/>
              <a:gd name="connsiteY1" fmla="*/ 933254 h 945046"/>
              <a:gd name="connsiteX2" fmla="*/ 443059 w 1225484"/>
              <a:gd name="connsiteY2" fmla="*/ 810705 h 945046"/>
              <a:gd name="connsiteX3" fmla="*/ 565608 w 1225484"/>
              <a:gd name="connsiteY3" fmla="*/ 612743 h 945046"/>
              <a:gd name="connsiteX4" fmla="*/ 707010 w 1225484"/>
              <a:gd name="connsiteY4" fmla="*/ 575035 h 945046"/>
              <a:gd name="connsiteX5" fmla="*/ 857839 w 1225484"/>
              <a:gd name="connsiteY5" fmla="*/ 688157 h 945046"/>
              <a:gd name="connsiteX6" fmla="*/ 1018094 w 1225484"/>
              <a:gd name="connsiteY6" fmla="*/ 631596 h 945046"/>
              <a:gd name="connsiteX7" fmla="*/ 1187777 w 1225484"/>
              <a:gd name="connsiteY7" fmla="*/ 188536 h 945046"/>
              <a:gd name="connsiteX8" fmla="*/ 1225484 w 1225484"/>
              <a:gd name="connsiteY8" fmla="*/ 0 h 945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5484" h="945046">
                <a:moveTo>
                  <a:pt x="0" y="933254"/>
                </a:moveTo>
                <a:cubicBezTo>
                  <a:pt x="80913" y="943466"/>
                  <a:pt x="161827" y="953679"/>
                  <a:pt x="235670" y="933254"/>
                </a:cubicBezTo>
                <a:cubicBezTo>
                  <a:pt x="309513" y="912829"/>
                  <a:pt x="388069" y="864123"/>
                  <a:pt x="443059" y="810705"/>
                </a:cubicBezTo>
                <a:cubicBezTo>
                  <a:pt x="498049" y="757286"/>
                  <a:pt x="521616" y="652021"/>
                  <a:pt x="565608" y="612743"/>
                </a:cubicBezTo>
                <a:cubicBezTo>
                  <a:pt x="609600" y="573465"/>
                  <a:pt x="658305" y="562466"/>
                  <a:pt x="707010" y="575035"/>
                </a:cubicBezTo>
                <a:cubicBezTo>
                  <a:pt x="755715" y="587604"/>
                  <a:pt x="805992" y="678730"/>
                  <a:pt x="857839" y="688157"/>
                </a:cubicBezTo>
                <a:cubicBezTo>
                  <a:pt x="909686" y="697584"/>
                  <a:pt x="963104" y="714866"/>
                  <a:pt x="1018094" y="631596"/>
                </a:cubicBezTo>
                <a:cubicBezTo>
                  <a:pt x="1073084" y="548326"/>
                  <a:pt x="1153212" y="293802"/>
                  <a:pt x="1187777" y="188536"/>
                </a:cubicBezTo>
                <a:cubicBezTo>
                  <a:pt x="1222342" y="83270"/>
                  <a:pt x="1223913" y="41635"/>
                  <a:pt x="1225484" y="0"/>
                </a:cubicBezTo>
              </a:path>
            </a:pathLst>
          </a:custGeom>
          <a:ln w="28575">
            <a:solidFill>
              <a:srgbClr val="7030A0"/>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1E146EF3-BD3B-3BE3-1A86-3B5A6AA9B8C8}"/>
              </a:ext>
            </a:extLst>
          </p:cNvPr>
          <p:cNvPicPr>
            <a:picLocks noChangeAspect="1"/>
          </p:cNvPicPr>
          <p:nvPr/>
        </p:nvPicPr>
        <p:blipFill>
          <a:blip r:embed="rId4"/>
          <a:stretch>
            <a:fillRect/>
          </a:stretch>
        </p:blipFill>
        <p:spPr>
          <a:xfrm>
            <a:off x="7086065" y="871893"/>
            <a:ext cx="4841396" cy="3285327"/>
          </a:xfrm>
          <a:prstGeom prst="rect">
            <a:avLst/>
          </a:prstGeom>
        </p:spPr>
      </p:pic>
    </p:spTree>
    <p:extLst>
      <p:ext uri="{BB962C8B-B14F-4D97-AF65-F5344CB8AC3E}">
        <p14:creationId xmlns:p14="http://schemas.microsoft.com/office/powerpoint/2010/main" val="6055494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A5E7F0-8DEB-FDA0-2549-E3458E0AA3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6391" y="3056639"/>
            <a:ext cx="3716445" cy="3645431"/>
          </a:xfrm>
          <a:prstGeom prst="rect">
            <a:avLst/>
          </a:prstGeom>
        </p:spPr>
      </p:pic>
      <p:sp>
        <p:nvSpPr>
          <p:cNvPr id="2" name="Title 1">
            <a:extLst>
              <a:ext uri="{FF2B5EF4-FFF2-40B4-BE49-F238E27FC236}">
                <a16:creationId xmlns:a16="http://schemas.microsoft.com/office/drawing/2014/main" id="{1722A86E-433C-68F3-A584-237578496860}"/>
              </a:ext>
            </a:extLst>
          </p:cNvPr>
          <p:cNvSpPr>
            <a:spLocks noGrp="1"/>
          </p:cNvSpPr>
          <p:nvPr>
            <p:ph type="title"/>
          </p:nvPr>
        </p:nvSpPr>
        <p:spPr>
          <a:xfrm>
            <a:off x="173039" y="35561"/>
            <a:ext cx="4179923" cy="838200"/>
          </a:xfrm>
        </p:spPr>
        <p:txBody>
          <a:bodyPr>
            <a:normAutofit/>
          </a:bodyPr>
          <a:lstStyle/>
          <a:p>
            <a:r>
              <a:rPr lang="en-GB" sz="2800" b="1" dirty="0"/>
              <a:t>5. The “Far” field</a:t>
            </a:r>
          </a:p>
        </p:txBody>
      </p:sp>
      <p:pic>
        <p:nvPicPr>
          <p:cNvPr id="4" name="Picture 3">
            <a:extLst>
              <a:ext uri="{FF2B5EF4-FFF2-40B4-BE49-F238E27FC236}">
                <a16:creationId xmlns:a16="http://schemas.microsoft.com/office/drawing/2014/main" id="{78E33E1B-C125-CD68-5BE0-E4860B2653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9031" y="598070"/>
            <a:ext cx="4179930" cy="3134946"/>
          </a:xfrm>
          <a:prstGeom prst="rect">
            <a:avLst/>
          </a:prstGeom>
          <a:solidFill>
            <a:srgbClr val="000000">
              <a:shade val="95000"/>
            </a:srgbClr>
          </a:solidFill>
          <a:ln w="12700" cap="sq">
            <a:solidFill>
              <a:srgbClr val="000000"/>
            </a:solidFill>
            <a:miter lim="800000"/>
          </a:ln>
          <a:effectLst/>
        </p:spPr>
      </p:pic>
      <p:pic>
        <p:nvPicPr>
          <p:cNvPr id="5" name="Picture 4" descr="A diagram of a person fishing&#10;&#10;Description automatically generated">
            <a:extLst>
              <a:ext uri="{FF2B5EF4-FFF2-40B4-BE49-F238E27FC236}">
                <a16:creationId xmlns:a16="http://schemas.microsoft.com/office/drawing/2014/main" id="{25ABEE0E-7716-28CE-C321-DA8DB31315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9030" y="4494709"/>
            <a:ext cx="3953203" cy="1489947"/>
          </a:xfrm>
          <a:prstGeom prst="rect">
            <a:avLst/>
          </a:prstGeom>
        </p:spPr>
      </p:pic>
      <p:sp>
        <p:nvSpPr>
          <p:cNvPr id="7" name="TextBox 6">
            <a:extLst>
              <a:ext uri="{FF2B5EF4-FFF2-40B4-BE49-F238E27FC236}">
                <a16:creationId xmlns:a16="http://schemas.microsoft.com/office/drawing/2014/main" id="{EAD0C379-3491-EBC6-DAEB-B72024191E41}"/>
              </a:ext>
            </a:extLst>
          </p:cNvPr>
          <p:cNvSpPr txBox="1"/>
          <p:nvPr/>
        </p:nvSpPr>
        <p:spPr>
          <a:xfrm>
            <a:off x="443059" y="1178350"/>
            <a:ext cx="6617617" cy="313932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 lot of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Scanfish</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surveys, up- and down-stream in the mean flow.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2 x moorings (ADCP, T-loggers, bottom water oxygen concentration).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CTD for nutrients, phytoplankton, organic material.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Nets for zooplankton.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0487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7A6440-4158-4A84-6CDB-AF7A744BBB89}"/>
              </a:ext>
            </a:extLst>
          </p:cNvPr>
          <p:cNvSpPr txBox="1"/>
          <p:nvPr/>
        </p:nvSpPr>
        <p:spPr>
          <a:xfrm>
            <a:off x="285162" y="1120676"/>
            <a:ext cx="5040982" cy="36933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prstClr val="black"/>
                </a:solidFill>
                <a:effectLst/>
                <a:uLnTx/>
                <a:uFillTx/>
                <a:latin typeface="Calibri" panose="020F0502020204030204"/>
                <a:ea typeface="+mn-ea"/>
                <a:cs typeface="+mn-cs"/>
              </a:rPr>
              <a:t>Eventually: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Combine measurements to provide model parameterisation of FLOW effects on turbulent mixing.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Test FLOW biogeochemical responses and impacts from the model compared to observations.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Integrate FLOW impacts on the scale of projected deployments of FLOW.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Large-scale development of DTS monitoring of bottom water temperatures and stratification.</a:t>
            </a:r>
          </a:p>
        </p:txBody>
      </p:sp>
      <p:sp>
        <p:nvSpPr>
          <p:cNvPr id="4" name="Title 1">
            <a:extLst>
              <a:ext uri="{FF2B5EF4-FFF2-40B4-BE49-F238E27FC236}">
                <a16:creationId xmlns:a16="http://schemas.microsoft.com/office/drawing/2014/main" id="{2F6EF918-AC22-90CA-6E53-4666C6F5BF2F}"/>
              </a:ext>
            </a:extLst>
          </p:cNvPr>
          <p:cNvSpPr txBox="1">
            <a:spLocks/>
          </p:cNvSpPr>
          <p:nvPr/>
        </p:nvSpPr>
        <p:spPr>
          <a:xfrm>
            <a:off x="173039" y="205247"/>
            <a:ext cx="4179923" cy="8382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Light" panose="020F0302020204030204"/>
                <a:ea typeface="+mj-ea"/>
                <a:cs typeface="+mj-cs"/>
              </a:rPr>
              <a:t>6. The really “Far” field</a:t>
            </a:r>
          </a:p>
        </p:txBody>
      </p:sp>
      <p:pic>
        <p:nvPicPr>
          <p:cNvPr id="7" name="Picture 6">
            <a:extLst>
              <a:ext uri="{FF2B5EF4-FFF2-40B4-BE49-F238E27FC236}">
                <a16:creationId xmlns:a16="http://schemas.microsoft.com/office/drawing/2014/main" id="{13C465E8-310E-E6D1-2B10-A3B12CA7AF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5547" y="103576"/>
            <a:ext cx="3923414" cy="4431641"/>
          </a:xfrm>
          <a:prstGeom prst="rect">
            <a:avLst/>
          </a:prstGeom>
        </p:spPr>
      </p:pic>
      <p:pic>
        <p:nvPicPr>
          <p:cNvPr id="5" name="Picture 4">
            <a:extLst>
              <a:ext uri="{FF2B5EF4-FFF2-40B4-BE49-F238E27FC236}">
                <a16:creationId xmlns:a16="http://schemas.microsoft.com/office/drawing/2014/main" id="{C0E403B5-2960-EA77-E012-E5B9660A1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7740" y="4263093"/>
            <a:ext cx="4295053" cy="2415967"/>
          </a:xfrm>
          <a:prstGeom prst="rect">
            <a:avLst/>
          </a:prstGeom>
          <a:ln w="127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4903118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73DDA-39D7-562A-34B5-8BCF3815B8E5}"/>
            </a:ext>
          </a:extLst>
        </p:cNvPr>
        <p:cNvGrpSpPr/>
        <p:nvPr/>
      </p:nvGrpSpPr>
      <p:grpSpPr>
        <a:xfrm>
          <a:off x="0" y="0"/>
          <a:ext cx="0" cy="0"/>
          <a:chOff x="0" y="0"/>
          <a:chExt cx="0" cy="0"/>
        </a:xfrm>
      </p:grpSpPr>
      <p:pic>
        <p:nvPicPr>
          <p:cNvPr id="3" name="Picture 2" descr="30">
            <a:extLst>
              <a:ext uri="{FF2B5EF4-FFF2-40B4-BE49-F238E27FC236}">
                <a16:creationId xmlns:a16="http://schemas.microsoft.com/office/drawing/2014/main" id="{B3E22A16-1BAA-C5F6-D379-3B5C288FE07F}"/>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04707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F9A06-2187-DB73-443F-AF901DE8CD6C}"/>
              </a:ext>
            </a:extLst>
          </p:cNvPr>
          <p:cNvSpPr>
            <a:spLocks noGrp="1"/>
          </p:cNvSpPr>
          <p:nvPr>
            <p:ph type="title"/>
          </p:nvPr>
        </p:nvSpPr>
        <p:spPr>
          <a:xfrm>
            <a:off x="838200" y="365126"/>
            <a:ext cx="10515600" cy="745218"/>
          </a:xfrm>
        </p:spPr>
        <p:txBody>
          <a:bodyPr/>
          <a:lstStyle/>
          <a:p>
            <a:r>
              <a:rPr lang="en-GB" dirty="0"/>
              <a:t>Why?</a:t>
            </a:r>
          </a:p>
        </p:txBody>
      </p:sp>
      <p:sp>
        <p:nvSpPr>
          <p:cNvPr id="3" name="Content Placeholder 2">
            <a:extLst>
              <a:ext uri="{FF2B5EF4-FFF2-40B4-BE49-F238E27FC236}">
                <a16:creationId xmlns:a16="http://schemas.microsoft.com/office/drawing/2014/main" id="{D075EFC0-0B78-8A20-52DA-2C4E46ED7E17}"/>
              </a:ext>
            </a:extLst>
          </p:cNvPr>
          <p:cNvSpPr>
            <a:spLocks noGrp="1"/>
          </p:cNvSpPr>
          <p:nvPr>
            <p:ph idx="1"/>
          </p:nvPr>
        </p:nvSpPr>
        <p:spPr>
          <a:xfrm>
            <a:off x="838200" y="1357790"/>
            <a:ext cx="10515600" cy="4351338"/>
          </a:xfrm>
        </p:spPr>
        <p:txBody>
          <a:bodyPr>
            <a:noAutofit/>
          </a:bodyPr>
          <a:lstStyle/>
          <a:p>
            <a:pPr marL="0" indent="0">
              <a:buNone/>
            </a:pPr>
            <a:r>
              <a:rPr lang="en-GB" sz="2400" b="1" kern="100" dirty="0">
                <a:effectLst/>
                <a:latin typeface="Arial" panose="020B0604020202020204" pitchFamily="34" charset="0"/>
                <a:ea typeface="Arial" panose="020B0604020202020204" pitchFamily="34" charset="0"/>
                <a:cs typeface="Times New Roman" panose="02020603050405020304" pitchFamily="18" charset="0"/>
              </a:rPr>
              <a:t>H1: </a:t>
            </a:r>
            <a:r>
              <a:rPr lang="en-GB" sz="2400" i="1" kern="100" dirty="0">
                <a:effectLst/>
                <a:latin typeface="Arial" panose="020B0604020202020204" pitchFamily="34" charset="0"/>
                <a:ea typeface="Arial" panose="020B0604020202020204" pitchFamily="34" charset="0"/>
                <a:cs typeface="Times New Roman" panose="02020603050405020304" pitchFamily="18" charset="0"/>
              </a:rPr>
              <a:t>On a</a:t>
            </a:r>
            <a:r>
              <a:rPr lang="en-GB" sz="2400" b="1" i="1" kern="100" dirty="0">
                <a:effectLst/>
                <a:latin typeface="Arial" panose="020B0604020202020204" pitchFamily="34" charset="0"/>
                <a:ea typeface="Arial" panose="020B0604020202020204" pitchFamily="34" charset="0"/>
                <a:cs typeface="Times New Roman" panose="02020603050405020304" pitchFamily="18" charset="0"/>
              </a:rPr>
              <a:t> local scale </a:t>
            </a:r>
            <a:r>
              <a:rPr lang="en-GB" sz="2400" i="1" kern="100" dirty="0">
                <a:effectLst/>
                <a:latin typeface="Arial" panose="020B0604020202020204" pitchFamily="34" charset="0"/>
                <a:ea typeface="Arial" panose="020B0604020202020204" pitchFamily="34" charset="0"/>
                <a:cs typeface="Times New Roman" panose="02020603050405020304" pitchFamily="18" charset="0"/>
              </a:rPr>
              <a:t>within FLOW farms, mixing will increase and drive change within local primary productivity, phytoplankton community dynamics and fish, bird and mammal abundance and behaviour.</a:t>
            </a:r>
          </a:p>
          <a:p>
            <a:pPr marL="0" indent="0">
              <a:buNone/>
            </a:pPr>
            <a:r>
              <a:rPr lang="en-GB" sz="2400" b="1" kern="100" dirty="0">
                <a:effectLst/>
                <a:latin typeface="Arial" panose="020B0604020202020204" pitchFamily="34" charset="0"/>
                <a:ea typeface="Arial" panose="020B0604020202020204" pitchFamily="34" charset="0"/>
                <a:cs typeface="Times New Roman" panose="02020603050405020304" pitchFamily="18" charset="0"/>
              </a:rPr>
              <a:t>H2: </a:t>
            </a:r>
            <a:r>
              <a:rPr lang="en-GB" sz="2400" i="1" kern="100" dirty="0">
                <a:effectLst/>
                <a:latin typeface="Arial" panose="020B0604020202020204" pitchFamily="34" charset="0"/>
                <a:ea typeface="Arial" panose="020B0604020202020204" pitchFamily="34" charset="0"/>
                <a:cs typeface="Times New Roman" panose="02020603050405020304" pitchFamily="18" charset="0"/>
              </a:rPr>
              <a:t>On a </a:t>
            </a:r>
            <a:r>
              <a:rPr lang="en-GB" sz="2400" b="1" i="1" kern="100" dirty="0">
                <a:effectLst/>
                <a:latin typeface="Arial" panose="020B0604020202020204" pitchFamily="34" charset="0"/>
                <a:ea typeface="Arial" panose="020B0604020202020204" pitchFamily="34" charset="0"/>
                <a:cs typeface="Times New Roman" panose="02020603050405020304" pitchFamily="18" charset="0"/>
              </a:rPr>
              <a:t>regional scale</a:t>
            </a:r>
            <a:r>
              <a:rPr lang="en-GB" sz="2400" i="1" kern="100" dirty="0">
                <a:effectLst/>
                <a:latin typeface="Arial" panose="020B0604020202020204" pitchFamily="34" charset="0"/>
                <a:ea typeface="Arial" panose="020B0604020202020204" pitchFamily="34" charset="0"/>
                <a:cs typeface="Times New Roman" panose="02020603050405020304" pitchFamily="18" charset="0"/>
              </a:rPr>
              <a:t> (up to 100 kms), FLOW will result in a less energetic atmosphere and modified ocean currents, with immediate effects on mixing, primary production, plankton community structure and higher trophic levels and ecosystem function. These changes present a legacy of cumulative effects for future years.</a:t>
            </a:r>
            <a:endParaRPr lang="en-GB"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GB" sz="2400" b="1" kern="100" dirty="0">
                <a:effectLst/>
                <a:latin typeface="Arial" panose="020B0604020202020204" pitchFamily="34" charset="0"/>
                <a:ea typeface="Arial" panose="020B0604020202020204" pitchFamily="34" charset="0"/>
                <a:cs typeface="Times New Roman" panose="02020603050405020304" pitchFamily="18" charset="0"/>
              </a:rPr>
              <a:t>H3: </a:t>
            </a:r>
            <a:r>
              <a:rPr lang="en-GB" sz="2400" i="1" kern="100" dirty="0">
                <a:effectLst/>
                <a:latin typeface="Arial" panose="020B0604020202020204" pitchFamily="34" charset="0"/>
                <a:ea typeface="Arial" panose="020B0604020202020204" pitchFamily="34" charset="0"/>
                <a:cs typeface="Times New Roman" panose="02020603050405020304" pitchFamily="18" charset="0"/>
              </a:rPr>
              <a:t>Impacts over </a:t>
            </a:r>
            <a:r>
              <a:rPr lang="en-GB" sz="2400" b="1" i="1" kern="100" dirty="0">
                <a:effectLst/>
                <a:latin typeface="Arial" panose="020B0604020202020204" pitchFamily="34" charset="0"/>
                <a:ea typeface="Arial" panose="020B0604020202020204" pitchFamily="34" charset="0"/>
                <a:cs typeface="Times New Roman" panose="02020603050405020304" pitchFamily="18" charset="0"/>
              </a:rPr>
              <a:t>large-scale and long-term</a:t>
            </a:r>
            <a:r>
              <a:rPr lang="en-GB" sz="2400" i="1" kern="100" dirty="0">
                <a:effectLst/>
                <a:latin typeface="Arial" panose="020B0604020202020204" pitchFamily="34" charset="0"/>
                <a:ea typeface="Arial" panose="020B0604020202020204" pitchFamily="34" charset="0"/>
                <a:cs typeface="Times New Roman" panose="02020603050405020304" pitchFamily="18" charset="0"/>
              </a:rPr>
              <a:t> from expansion of FLOW will be modified by the changing use of our seas and by climate change, but the degree to which such impacts can be managed will be constrained by the pace and scale of UK energy infrastructure developments and public support for change.</a:t>
            </a:r>
            <a:endParaRPr lang="en-GB"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GB" sz="2400" i="1" kern="100" dirty="0">
              <a:effectLst/>
              <a:latin typeface="Arial" panose="020B0604020202020204" pitchFamily="34" charset="0"/>
              <a:ea typeface="Arial" panose="020B0604020202020204" pitchFamily="34" charset="0"/>
              <a:cs typeface="Times New Roman" panose="02020603050405020304" pitchFamily="18" charset="0"/>
            </a:endParaRPr>
          </a:p>
          <a:p>
            <a:pPr marL="0" indent="0">
              <a:buNone/>
            </a:pPr>
            <a:endParaRPr lang="en-GB" sz="24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sz="2400" dirty="0"/>
          </a:p>
        </p:txBody>
      </p:sp>
    </p:spTree>
    <p:extLst>
      <p:ext uri="{BB962C8B-B14F-4D97-AF65-F5344CB8AC3E}">
        <p14:creationId xmlns:p14="http://schemas.microsoft.com/office/powerpoint/2010/main" val="417821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B9EC9-623E-CC92-2DC0-8C44B769B1D8}"/>
              </a:ext>
            </a:extLst>
          </p:cNvPr>
          <p:cNvSpPr>
            <a:spLocks noGrp="1"/>
          </p:cNvSpPr>
          <p:nvPr>
            <p:ph type="title"/>
          </p:nvPr>
        </p:nvSpPr>
        <p:spPr>
          <a:xfrm>
            <a:off x="495300" y="187326"/>
            <a:ext cx="10515600" cy="821418"/>
          </a:xfrm>
        </p:spPr>
        <p:txBody>
          <a:bodyPr/>
          <a:lstStyle/>
          <a:p>
            <a:r>
              <a:rPr lang="en-GB" dirty="0"/>
              <a:t>How?</a:t>
            </a:r>
          </a:p>
        </p:txBody>
      </p:sp>
      <p:sp>
        <p:nvSpPr>
          <p:cNvPr id="3" name="Content Placeholder 2">
            <a:extLst>
              <a:ext uri="{FF2B5EF4-FFF2-40B4-BE49-F238E27FC236}">
                <a16:creationId xmlns:a16="http://schemas.microsoft.com/office/drawing/2014/main" id="{1ECDD2AC-CC00-0E43-A5A5-114ADA55F4AD}"/>
              </a:ext>
            </a:extLst>
          </p:cNvPr>
          <p:cNvSpPr>
            <a:spLocks noGrp="1"/>
          </p:cNvSpPr>
          <p:nvPr>
            <p:ph idx="1"/>
          </p:nvPr>
        </p:nvSpPr>
        <p:spPr>
          <a:xfrm>
            <a:off x="495300" y="919844"/>
            <a:ext cx="11442700" cy="5874656"/>
          </a:xfrm>
        </p:spPr>
        <p:txBody>
          <a:bodyPr>
            <a:normAutofit fontScale="92500" lnSpcReduction="10000"/>
          </a:bodyPr>
          <a:lstStyle/>
          <a:p>
            <a:r>
              <a:rPr lang="en-GB" sz="1800" b="1" dirty="0">
                <a:effectLst/>
                <a:latin typeface="Arial" panose="020B0604020202020204" pitchFamily="34" charset="0"/>
                <a:ea typeface="Arial" panose="020B0604020202020204" pitchFamily="34" charset="0"/>
              </a:rPr>
              <a:t>WP1: Co-Development &amp; Co-Delivery (Palmer &amp; co-PIs)</a:t>
            </a:r>
          </a:p>
          <a:p>
            <a:pPr lvl="1"/>
            <a:r>
              <a:rPr lang="en-GB" sz="1400" dirty="0">
                <a:effectLst/>
                <a:latin typeface="Arial" panose="020B0604020202020204" pitchFamily="34" charset="0"/>
                <a:ea typeface="Arial" panose="020B0604020202020204" pitchFamily="34" charset="0"/>
              </a:rPr>
              <a:t>T1.1 Co-development with Stakeholders: SAG with M6 Stakeholder workshop.</a:t>
            </a:r>
          </a:p>
          <a:p>
            <a:pPr lvl="1"/>
            <a:r>
              <a:rPr lang="en-GB" sz="1400" dirty="0">
                <a:effectLst/>
                <a:latin typeface="Arial" panose="020B0604020202020204" pitchFamily="34" charset="0"/>
                <a:ea typeface="Arial" panose="020B0604020202020204" pitchFamily="34" charset="0"/>
              </a:rPr>
              <a:t>T1.2 Data Architecture: working with MDE and MEDIN.</a:t>
            </a:r>
          </a:p>
          <a:p>
            <a:pPr lvl="1"/>
            <a:r>
              <a:rPr lang="en-GB" sz="1400" dirty="0">
                <a:effectLst/>
                <a:latin typeface="Arial" panose="020B0604020202020204" pitchFamily="34" charset="0"/>
                <a:ea typeface="Arial" panose="020B0604020202020204" pitchFamily="34" charset="0"/>
              </a:rPr>
              <a:t>T1.3: Deliver Quantifiable Evidence: Technical workshop &amp; solutions roadmap (M38), Stakeholder workshop (M44).</a:t>
            </a:r>
          </a:p>
          <a:p>
            <a:r>
              <a:rPr lang="en-GB" sz="1800" b="1" dirty="0">
                <a:effectLst/>
                <a:latin typeface="Arial" panose="020B0604020202020204" pitchFamily="34" charset="0"/>
                <a:ea typeface="Arial" panose="020B0604020202020204" pitchFamily="34" charset="0"/>
              </a:rPr>
              <a:t>WP2: Optimal representation of FLOW in our models (Greaves, Nishino &amp; Torres)</a:t>
            </a:r>
          </a:p>
          <a:p>
            <a:pPr lvl="1"/>
            <a:r>
              <a:rPr lang="en-GB" sz="1400" dirty="0">
                <a:effectLst/>
                <a:latin typeface="Arial" panose="020B0604020202020204" pitchFamily="34" charset="0"/>
                <a:ea typeface="Arial" panose="020B0604020202020204" pitchFamily="34" charset="0"/>
              </a:rPr>
              <a:t>T2.1: FLOW-turbine parameterisation: in WRF/FVCOM (M18)</a:t>
            </a:r>
          </a:p>
          <a:p>
            <a:pPr lvl="1"/>
            <a:r>
              <a:rPr lang="en-GB" sz="1400" dirty="0">
                <a:effectLst/>
                <a:latin typeface="Arial" panose="020B0604020202020204" pitchFamily="34" charset="0"/>
                <a:ea typeface="Arial" panose="020B0604020202020204" pitchFamily="34" charset="0"/>
              </a:rPr>
              <a:t>T2.2: FLOW-farm parameterisation: in UM/NEMO (M24)</a:t>
            </a:r>
          </a:p>
          <a:p>
            <a:pPr lvl="1"/>
            <a:r>
              <a:rPr lang="en-US" sz="1400" dirty="0">
                <a:effectLst/>
                <a:latin typeface="Arial" panose="020B0604020202020204" pitchFamily="34" charset="0"/>
                <a:ea typeface="Arial" panose="020B0604020202020204" pitchFamily="34" charset="0"/>
              </a:rPr>
              <a:t>T2.3: Predicting ecosystem impacts from FLOW in the Celtic Sea (M26-30)</a:t>
            </a:r>
          </a:p>
          <a:p>
            <a:pPr lvl="1"/>
            <a:r>
              <a:rPr lang="en-US" sz="1400" dirty="0">
                <a:effectLst/>
                <a:latin typeface="Arial" panose="020B0604020202020204" pitchFamily="34" charset="0"/>
                <a:ea typeface="Arial" panose="020B0604020202020204" pitchFamily="34" charset="0"/>
              </a:rPr>
              <a:t>T2.4: Contemporary and future climate regional scale impacts of FLOW: (M30-34)</a:t>
            </a:r>
            <a:endParaRPr lang="en-GB" sz="1400" dirty="0">
              <a:effectLst/>
              <a:latin typeface="Arial" panose="020B0604020202020204" pitchFamily="34" charset="0"/>
              <a:ea typeface="Arial" panose="020B0604020202020204" pitchFamily="34" charset="0"/>
            </a:endParaRPr>
          </a:p>
          <a:p>
            <a:r>
              <a:rPr lang="en-GB" sz="1800" b="1" dirty="0">
                <a:effectLst/>
                <a:latin typeface="Arial" panose="020B0604020202020204" pitchFamily="34" charset="0"/>
                <a:ea typeface="Arial" panose="020B0604020202020204" pitchFamily="34" charset="0"/>
              </a:rPr>
              <a:t>WP3: Improving monitoring of ecosystem sensitivity to physical impacts from FLOW (Wihsgott &amp; Clark)</a:t>
            </a:r>
          </a:p>
          <a:p>
            <a:pPr lvl="1"/>
            <a:r>
              <a:rPr lang="en-GB" sz="1400" dirty="0">
                <a:effectLst/>
                <a:latin typeface="Arial" panose="020B0604020202020204" pitchFamily="34" charset="0"/>
                <a:ea typeface="Arial" panose="020B0604020202020204" pitchFamily="34" charset="0"/>
              </a:rPr>
              <a:t>T3.1: Quantify FLOW impacts on hydrodynamics, mixing and air-sea interactions: building on </a:t>
            </a:r>
            <a:r>
              <a:rPr lang="en-GB" sz="1400" dirty="0" err="1">
                <a:effectLst/>
                <a:latin typeface="Arial" panose="020B0604020202020204" pitchFamily="34" charset="0"/>
                <a:ea typeface="Arial" panose="020B0604020202020204" pitchFamily="34" charset="0"/>
              </a:rPr>
              <a:t>ECOWind</a:t>
            </a:r>
            <a:r>
              <a:rPr lang="en-GB" sz="1400" dirty="0">
                <a:latin typeface="Arial" panose="020B0604020202020204" pitchFamily="34" charset="0"/>
                <a:ea typeface="Arial" panose="020B0604020202020204" pitchFamily="34" charset="0"/>
              </a:rPr>
              <a:t> (M18)</a:t>
            </a:r>
          </a:p>
          <a:p>
            <a:pPr lvl="1"/>
            <a:r>
              <a:rPr lang="en-US" sz="1400" dirty="0">
                <a:effectLst/>
                <a:latin typeface="Arial" panose="020B0604020202020204" pitchFamily="34" charset="0"/>
                <a:ea typeface="Arial" panose="020B0604020202020204" pitchFamily="34" charset="0"/>
              </a:rPr>
              <a:t>T3.2: Develop and test new ways to monitor and assess environmental effects of FLOW: </a:t>
            </a:r>
            <a:r>
              <a:rPr lang="en-US" sz="1400" dirty="0" err="1">
                <a:effectLst/>
                <a:latin typeface="Arial" panose="020B0604020202020204" pitchFamily="34" charset="0"/>
                <a:ea typeface="Arial" panose="020B0604020202020204" pitchFamily="34" charset="0"/>
              </a:rPr>
              <a:t>utlising</a:t>
            </a:r>
            <a:r>
              <a:rPr lang="en-US" sz="1400" dirty="0">
                <a:effectLst/>
                <a:latin typeface="Arial" panose="020B0604020202020204" pitchFamily="34" charset="0"/>
                <a:ea typeface="Arial" panose="020B0604020202020204" pitchFamily="34" charset="0"/>
              </a:rPr>
              <a:t> the </a:t>
            </a:r>
            <a:r>
              <a:rPr lang="en-US" sz="1400" dirty="0" err="1">
                <a:effectLst/>
                <a:latin typeface="Arial" panose="020B0604020202020204" pitchFamily="34" charset="0"/>
                <a:ea typeface="Arial" panose="020B0604020202020204" pitchFamily="34" charset="0"/>
              </a:rPr>
              <a:t>SmartSound</a:t>
            </a:r>
            <a:r>
              <a:rPr lang="en-US" sz="1400" dirty="0">
                <a:effectLst/>
                <a:latin typeface="Arial" panose="020B0604020202020204" pitchFamily="34" charset="0"/>
                <a:ea typeface="Arial" panose="020B0604020202020204" pitchFamily="34" charset="0"/>
              </a:rPr>
              <a:t> facility</a:t>
            </a:r>
          </a:p>
          <a:p>
            <a:pPr lvl="1"/>
            <a:r>
              <a:rPr lang="en-US" sz="1400" dirty="0">
                <a:effectLst/>
                <a:latin typeface="Arial" panose="020B0604020202020204" pitchFamily="34" charset="0"/>
                <a:ea typeface="Arial" panose="020B0604020202020204" pitchFamily="34" charset="0"/>
              </a:rPr>
              <a:t>T3.2.1 Resolve plankton sensitivity to environmental drivers: building on historical timeseries (M24)</a:t>
            </a:r>
          </a:p>
          <a:p>
            <a:pPr lvl="1"/>
            <a:r>
              <a:rPr lang="en-US" sz="1400" dirty="0">
                <a:effectLst/>
                <a:latin typeface="Arial" panose="020B0604020202020204" pitchFamily="34" charset="0"/>
                <a:ea typeface="Arial" panose="020B0604020202020204" pitchFamily="34" charset="0"/>
              </a:rPr>
              <a:t>T3.2.2 Uncrewed Surface Vehicle (USV) ecosystem monitoring demonstrator: including fisheries acoustics and eDNA sampler (M18-22)</a:t>
            </a:r>
          </a:p>
          <a:p>
            <a:pPr lvl="1"/>
            <a:r>
              <a:rPr lang="en-US" sz="1400" dirty="0">
                <a:effectLst/>
                <a:latin typeface="Arial" panose="020B0604020202020204" pitchFamily="34" charset="0"/>
                <a:ea typeface="Arial" panose="020B0604020202020204" pitchFamily="34" charset="0"/>
              </a:rPr>
              <a:t>T3.3:Regional autonomous monitoring system: demonstrator in the Celtic Sea working with partners (M30-34)</a:t>
            </a:r>
            <a:endParaRPr lang="en-GB" sz="1400" dirty="0">
              <a:effectLst/>
              <a:latin typeface="Arial" panose="020B0604020202020204" pitchFamily="34" charset="0"/>
              <a:ea typeface="Arial" panose="020B0604020202020204" pitchFamily="34" charset="0"/>
            </a:endParaRPr>
          </a:p>
          <a:p>
            <a:r>
              <a:rPr lang="en-GB" sz="1800" b="1" dirty="0">
                <a:effectLst/>
                <a:latin typeface="Arial" panose="020B0604020202020204" pitchFamily="34" charset="0"/>
                <a:ea typeface="Arial" panose="020B0604020202020204" pitchFamily="34" charset="0"/>
              </a:rPr>
              <a:t>WP4: Impacts on fish and higher trophic levels (Williamson, </a:t>
            </a:r>
            <a:r>
              <a:rPr lang="en-GB" sz="1800" b="1" dirty="0" err="1">
                <a:effectLst/>
                <a:latin typeface="Arial" panose="020B0604020202020204" pitchFamily="34" charset="0"/>
                <a:ea typeface="Arial" panose="020B0604020202020204" pitchFamily="34" charset="0"/>
              </a:rPr>
              <a:t>Kooij</a:t>
            </a:r>
            <a:r>
              <a:rPr lang="en-GB" sz="1800" b="1" dirty="0">
                <a:effectLst/>
                <a:latin typeface="Arial" panose="020B0604020202020204" pitchFamily="34" charset="0"/>
                <a:ea typeface="Arial" panose="020B0604020202020204" pitchFamily="34" charset="0"/>
              </a:rPr>
              <a:t> &amp; </a:t>
            </a:r>
            <a:r>
              <a:rPr lang="en-GB" sz="1800" b="1" dirty="0" err="1">
                <a:effectLst/>
                <a:latin typeface="Arial" panose="020B0604020202020204" pitchFamily="34" charset="0"/>
                <a:ea typeface="Arial" panose="020B0604020202020204" pitchFamily="34" charset="0"/>
              </a:rPr>
              <a:t>Robidart</a:t>
            </a:r>
            <a:r>
              <a:rPr lang="en-GB" sz="1800" b="1" dirty="0">
                <a:effectLst/>
                <a:latin typeface="Arial" panose="020B0604020202020204" pitchFamily="34" charset="0"/>
                <a:ea typeface="Arial" panose="020B0604020202020204" pitchFamily="34" charset="0"/>
              </a:rPr>
              <a:t>)</a:t>
            </a:r>
          </a:p>
          <a:p>
            <a:pPr lvl="1"/>
            <a:r>
              <a:rPr lang="en-US" sz="1400" dirty="0">
                <a:latin typeface="Arial" panose="020B0604020202020204" pitchFamily="34" charset="0"/>
                <a:ea typeface="Arial" panose="020B0604020202020204" pitchFamily="34" charset="0"/>
              </a:rPr>
              <a:t>T4.1 Investigate mechanisms affecting local prey fish presence and </a:t>
            </a:r>
            <a:r>
              <a:rPr lang="en-US" sz="1400" dirty="0" err="1">
                <a:latin typeface="Arial" panose="020B0604020202020204" pitchFamily="34" charset="0"/>
                <a:ea typeface="Arial" panose="020B0604020202020204" pitchFamily="34" charset="0"/>
              </a:rPr>
              <a:t>behaviour</a:t>
            </a:r>
            <a:r>
              <a:rPr lang="en-US" sz="1400" dirty="0">
                <a:latin typeface="Arial" panose="020B0604020202020204" pitchFamily="34" charset="0"/>
                <a:ea typeface="Arial" panose="020B0604020202020204" pitchFamily="34" charset="0"/>
              </a:rPr>
              <a:t> around FLOW structures: partnering eSWEETS3 (M30)</a:t>
            </a:r>
          </a:p>
          <a:p>
            <a:pPr lvl="1"/>
            <a:r>
              <a:rPr lang="en-US" sz="1400" dirty="0">
                <a:latin typeface="Arial" panose="020B0604020202020204" pitchFamily="34" charset="0"/>
                <a:ea typeface="Arial" panose="020B0604020202020204" pitchFamily="34" charset="0"/>
              </a:rPr>
              <a:t>T4.2 Quantify predator-prey interactions and marine mammal foraging </a:t>
            </a:r>
            <a:r>
              <a:rPr lang="en-US" sz="1400" dirty="0" err="1">
                <a:latin typeface="Arial" panose="020B0604020202020204" pitchFamily="34" charset="0"/>
                <a:ea typeface="Arial" panose="020B0604020202020204" pitchFamily="34" charset="0"/>
              </a:rPr>
              <a:t>behaviour</a:t>
            </a:r>
            <a:r>
              <a:rPr lang="en-US" sz="1400" dirty="0">
                <a:latin typeface="Arial" panose="020B0604020202020204" pitchFamily="34" charset="0"/>
                <a:ea typeface="Arial" panose="020B0604020202020204" pitchFamily="34" charset="0"/>
              </a:rPr>
              <a:t> around FLOW: building on </a:t>
            </a:r>
            <a:r>
              <a:rPr lang="en-US" sz="1400" dirty="0" err="1">
                <a:latin typeface="Arial" panose="020B0604020202020204" pitchFamily="34" charset="0"/>
                <a:ea typeface="Arial" panose="020B0604020202020204" pitchFamily="34" charset="0"/>
              </a:rPr>
              <a:t>iFLOW</a:t>
            </a:r>
            <a:r>
              <a:rPr lang="en-US" sz="1400" dirty="0">
                <a:latin typeface="Arial" panose="020B0604020202020204" pitchFamily="34" charset="0"/>
                <a:ea typeface="Arial" panose="020B0604020202020204" pitchFamily="34" charset="0"/>
              </a:rPr>
              <a:t> (M30)</a:t>
            </a:r>
          </a:p>
          <a:p>
            <a:pPr lvl="1"/>
            <a:r>
              <a:rPr lang="en-US" sz="1400" dirty="0">
                <a:latin typeface="Arial" panose="020B0604020202020204" pitchFamily="34" charset="0"/>
                <a:ea typeface="Arial" panose="020B0604020202020204" pitchFamily="34" charset="0"/>
              </a:rPr>
              <a:t>T4.3 Develop and demonstrate autonomous ecosystem monitoring techniques for baseline and impact assessments: (M20&amp;32)</a:t>
            </a:r>
          </a:p>
          <a:p>
            <a:r>
              <a:rPr lang="en-GB" sz="1800" b="1" dirty="0">
                <a:effectLst/>
                <a:latin typeface="Arial" panose="020B0604020202020204" pitchFamily="34" charset="0"/>
                <a:ea typeface="Arial" panose="020B0604020202020204" pitchFamily="34" charset="0"/>
              </a:rPr>
              <a:t>WP5: Towards sustainable FLOW (Scott, Queiros &amp; Watson)</a:t>
            </a:r>
          </a:p>
          <a:p>
            <a:pPr lvl="1"/>
            <a:r>
              <a:rPr lang="en-US" sz="1400" dirty="0">
                <a:latin typeface="Arial" panose="020B0604020202020204" pitchFamily="34" charset="0"/>
                <a:ea typeface="Arial" panose="020B0604020202020204" pitchFamily="34" charset="0"/>
              </a:rPr>
              <a:t>T5.1 Dynamic Bayesian Network (DBN) model for the Celtic Sea (M30-36)</a:t>
            </a:r>
          </a:p>
          <a:p>
            <a:pPr lvl="1"/>
            <a:r>
              <a:rPr lang="en-US" sz="1400" dirty="0">
                <a:latin typeface="Arial" panose="020B0604020202020204" pitchFamily="34" charset="0"/>
                <a:ea typeface="Arial" panose="020B0604020202020204" pitchFamily="34" charset="0"/>
              </a:rPr>
              <a:t>T5.2 Solutions for fisheries management: validating ‘what </a:t>
            </a:r>
            <a:r>
              <a:rPr lang="en-US" sz="1400" dirty="0" err="1">
                <a:latin typeface="Arial" panose="020B0604020202020204" pitchFamily="34" charset="0"/>
                <a:ea typeface="Arial" panose="020B0604020202020204" pitchFamily="34" charset="0"/>
              </a:rPr>
              <a:t>if?’scenarios</a:t>
            </a:r>
            <a:r>
              <a:rPr lang="en-US" sz="1400" dirty="0">
                <a:latin typeface="Arial" panose="020B0604020202020204" pitchFamily="34" charset="0"/>
                <a:ea typeface="Arial" panose="020B0604020202020204" pitchFamily="34" charset="0"/>
              </a:rPr>
              <a:t> with fishing industry (M34-40)</a:t>
            </a:r>
          </a:p>
          <a:p>
            <a:pPr lvl="1"/>
            <a:r>
              <a:rPr lang="en-US" sz="1400" dirty="0">
                <a:latin typeface="Arial" panose="020B0604020202020204" pitchFamily="34" charset="0"/>
                <a:ea typeface="Arial" panose="020B0604020202020204" pitchFamily="34" charset="0"/>
              </a:rPr>
              <a:t>T5.3 Developing sustainable FLOW in the Celtic Sea: delivering decision support tools (DSTs) around ASPACE and ORIES (M36-44)</a:t>
            </a:r>
          </a:p>
          <a:p>
            <a:endParaRPr lang="en-GB" sz="1800" dirty="0">
              <a:latin typeface="Arial" panose="020B0604020202020204" pitchFamily="34" charset="0"/>
              <a:ea typeface="Arial" panose="020B0604020202020204" pitchFamily="34" charset="0"/>
            </a:endParaRPr>
          </a:p>
          <a:p>
            <a:endParaRPr lang="en-GB" sz="1800" b="1"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275141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127C64C-EFDB-E3F8-2EEE-4C5DDBCFDD5E}"/>
              </a:ext>
            </a:extLst>
          </p:cNvPr>
          <p:cNvPicPr>
            <a:picLocks noChangeAspect="1"/>
          </p:cNvPicPr>
          <p:nvPr/>
        </p:nvPicPr>
        <p:blipFill rotWithShape="1">
          <a:blip r:embed="rId3"/>
          <a:srcRect b="16887"/>
          <a:stretch/>
        </p:blipFill>
        <p:spPr>
          <a:xfrm>
            <a:off x="7027086" y="1901896"/>
            <a:ext cx="3768816" cy="2029346"/>
          </a:xfrm>
          <a:prstGeom prst="rect">
            <a:avLst/>
          </a:prstGeom>
        </p:spPr>
      </p:pic>
      <p:pic>
        <p:nvPicPr>
          <p:cNvPr id="11" name="Picture 10">
            <a:extLst>
              <a:ext uri="{FF2B5EF4-FFF2-40B4-BE49-F238E27FC236}">
                <a16:creationId xmlns:a16="http://schemas.microsoft.com/office/drawing/2014/main" id="{24975E29-96EF-D4D3-049E-C6E843F7945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319094" y="2268891"/>
            <a:ext cx="1849382" cy="2322478"/>
          </a:xfrm>
          <a:prstGeom prst="rect">
            <a:avLst/>
          </a:prstGeom>
        </p:spPr>
      </p:pic>
      <p:sp>
        <p:nvSpPr>
          <p:cNvPr id="44" name="Arrow: Right 43">
            <a:extLst>
              <a:ext uri="{FF2B5EF4-FFF2-40B4-BE49-F238E27FC236}">
                <a16:creationId xmlns:a16="http://schemas.microsoft.com/office/drawing/2014/main" id="{22CA6478-2D14-1315-B983-6F6D9E33DA0E}"/>
              </a:ext>
            </a:extLst>
          </p:cNvPr>
          <p:cNvSpPr/>
          <p:nvPr/>
        </p:nvSpPr>
        <p:spPr>
          <a:xfrm>
            <a:off x="21434" y="2699940"/>
            <a:ext cx="1281845" cy="664374"/>
          </a:xfrm>
          <a:prstGeom prst="rightArrow">
            <a:avLst>
              <a:gd name="adj1" fmla="val 38924"/>
              <a:gd name="adj2" fmla="val 42266"/>
            </a:avLst>
          </a:prstGeom>
          <a:solidFill>
            <a:srgbClr val="92D05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CURRENT</a:t>
            </a:r>
          </a:p>
        </p:txBody>
      </p:sp>
      <p:sp>
        <p:nvSpPr>
          <p:cNvPr id="51" name="Oval 50">
            <a:extLst>
              <a:ext uri="{FF2B5EF4-FFF2-40B4-BE49-F238E27FC236}">
                <a16:creationId xmlns:a16="http://schemas.microsoft.com/office/drawing/2014/main" id="{F0D29383-2E72-432C-AFBB-57CB1A24A516}"/>
              </a:ext>
            </a:extLst>
          </p:cNvPr>
          <p:cNvSpPr/>
          <p:nvPr/>
        </p:nvSpPr>
        <p:spPr>
          <a:xfrm>
            <a:off x="3264820" y="2410400"/>
            <a:ext cx="675754" cy="820853"/>
          </a:xfrm>
          <a:prstGeom prst="ellipse">
            <a:avLst/>
          </a:prstGeom>
          <a:solidFill>
            <a:schemeClr val="accent6">
              <a:lumMod val="40000"/>
              <a:lumOff val="60000"/>
              <a:alpha val="10000"/>
            </a:schemeClr>
          </a:solidFill>
          <a:ln>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4" name="Arrow: Right 53">
            <a:extLst>
              <a:ext uri="{FF2B5EF4-FFF2-40B4-BE49-F238E27FC236}">
                <a16:creationId xmlns:a16="http://schemas.microsoft.com/office/drawing/2014/main" id="{DE080A44-19BA-7EA2-3908-DBE4259DD124}"/>
              </a:ext>
            </a:extLst>
          </p:cNvPr>
          <p:cNvSpPr/>
          <p:nvPr/>
        </p:nvSpPr>
        <p:spPr>
          <a:xfrm>
            <a:off x="21434" y="1880871"/>
            <a:ext cx="1281845" cy="664374"/>
          </a:xfrm>
          <a:prstGeom prst="rightArrow">
            <a:avLst>
              <a:gd name="adj1" fmla="val 38924"/>
              <a:gd name="adj2" fmla="val 42266"/>
            </a:avLst>
          </a:prstGeom>
          <a:solidFill>
            <a:srgbClr val="92D05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WAVE</a:t>
            </a:r>
          </a:p>
        </p:txBody>
      </p:sp>
      <p:sp>
        <p:nvSpPr>
          <p:cNvPr id="55" name="Arrow: Right 54">
            <a:extLst>
              <a:ext uri="{FF2B5EF4-FFF2-40B4-BE49-F238E27FC236}">
                <a16:creationId xmlns:a16="http://schemas.microsoft.com/office/drawing/2014/main" id="{CCCA1345-8E61-90E9-DF08-406649630579}"/>
              </a:ext>
            </a:extLst>
          </p:cNvPr>
          <p:cNvSpPr/>
          <p:nvPr/>
        </p:nvSpPr>
        <p:spPr>
          <a:xfrm>
            <a:off x="22024" y="1123589"/>
            <a:ext cx="1281845" cy="664374"/>
          </a:xfrm>
          <a:prstGeom prst="rightArrow">
            <a:avLst>
              <a:gd name="adj1" fmla="val 38924"/>
              <a:gd name="adj2" fmla="val 42266"/>
            </a:avLst>
          </a:prstGeom>
          <a:solidFill>
            <a:srgbClr val="92D05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WIND</a:t>
            </a:r>
          </a:p>
        </p:txBody>
      </p:sp>
      <p:grpSp>
        <p:nvGrpSpPr>
          <p:cNvPr id="8" name="Group 7">
            <a:extLst>
              <a:ext uri="{FF2B5EF4-FFF2-40B4-BE49-F238E27FC236}">
                <a16:creationId xmlns:a16="http://schemas.microsoft.com/office/drawing/2014/main" id="{6D2BB31E-41C6-4D87-8947-80DC710DD1FB}"/>
              </a:ext>
            </a:extLst>
          </p:cNvPr>
          <p:cNvGrpSpPr/>
          <p:nvPr/>
        </p:nvGrpSpPr>
        <p:grpSpPr>
          <a:xfrm>
            <a:off x="7015585" y="314248"/>
            <a:ext cx="3768817" cy="1565561"/>
            <a:chOff x="9108611" y="1422120"/>
            <a:chExt cx="3547078" cy="1452770"/>
          </a:xfrm>
        </p:grpSpPr>
        <p:pic>
          <p:nvPicPr>
            <p:cNvPr id="2050" name="Picture 2" descr="Exploring Wake Losses in Offshore Wind ...">
              <a:extLst>
                <a:ext uri="{FF2B5EF4-FFF2-40B4-BE49-F238E27FC236}">
                  <a16:creationId xmlns:a16="http://schemas.microsoft.com/office/drawing/2014/main" id="{F32E279B-143D-D0C2-4DFE-7E7230D1DE9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2775" b="16235"/>
            <a:stretch/>
          </p:blipFill>
          <p:spPr bwMode="auto">
            <a:xfrm>
              <a:off x="9108611" y="1422120"/>
              <a:ext cx="3547078" cy="145277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4BE7411-1EBA-51F4-93D0-F8FBDA4545CB}"/>
                </a:ext>
              </a:extLst>
            </p:cNvPr>
            <p:cNvPicPr>
              <a:picLocks noChangeAspect="1"/>
            </p:cNvPicPr>
            <p:nvPr/>
          </p:nvPicPr>
          <p:blipFill>
            <a:blip r:embed="rId6"/>
            <a:stretch>
              <a:fillRect/>
            </a:stretch>
          </p:blipFill>
          <p:spPr>
            <a:xfrm rot="21280184">
              <a:off x="9855842" y="2541468"/>
              <a:ext cx="234727" cy="182176"/>
            </a:xfrm>
            <a:prstGeom prst="rect">
              <a:avLst/>
            </a:prstGeom>
          </p:spPr>
        </p:pic>
        <p:pic>
          <p:nvPicPr>
            <p:cNvPr id="3" name="Picture 2">
              <a:extLst>
                <a:ext uri="{FF2B5EF4-FFF2-40B4-BE49-F238E27FC236}">
                  <a16:creationId xmlns:a16="http://schemas.microsoft.com/office/drawing/2014/main" id="{7B9A88C8-EF12-EAD0-189B-A3E4F4B5FA49}"/>
                </a:ext>
              </a:extLst>
            </p:cNvPr>
            <p:cNvPicPr>
              <a:picLocks noChangeAspect="1"/>
            </p:cNvPicPr>
            <p:nvPr/>
          </p:nvPicPr>
          <p:blipFill>
            <a:blip r:embed="rId6"/>
            <a:stretch>
              <a:fillRect/>
            </a:stretch>
          </p:blipFill>
          <p:spPr>
            <a:xfrm rot="21280184">
              <a:off x="11077271" y="2654555"/>
              <a:ext cx="234727" cy="182176"/>
            </a:xfrm>
            <a:prstGeom prst="rect">
              <a:avLst/>
            </a:prstGeom>
          </p:spPr>
        </p:pic>
      </p:grpSp>
      <p:sp>
        <p:nvSpPr>
          <p:cNvPr id="16" name="Oval 15">
            <a:extLst>
              <a:ext uri="{FF2B5EF4-FFF2-40B4-BE49-F238E27FC236}">
                <a16:creationId xmlns:a16="http://schemas.microsoft.com/office/drawing/2014/main" id="{ECA088E1-4BB6-08E3-24C2-49BA5A0A7079}"/>
              </a:ext>
            </a:extLst>
          </p:cNvPr>
          <p:cNvSpPr/>
          <p:nvPr/>
        </p:nvSpPr>
        <p:spPr>
          <a:xfrm>
            <a:off x="7682890" y="2649313"/>
            <a:ext cx="782320" cy="875817"/>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18" name="Straight Connector 17">
            <a:extLst>
              <a:ext uri="{FF2B5EF4-FFF2-40B4-BE49-F238E27FC236}">
                <a16:creationId xmlns:a16="http://schemas.microsoft.com/office/drawing/2014/main" id="{8710A974-E461-349B-0237-3BC913208D9A}"/>
              </a:ext>
            </a:extLst>
          </p:cNvPr>
          <p:cNvCxnSpPr>
            <a:cxnSpLocks/>
          </p:cNvCxnSpPr>
          <p:nvPr/>
        </p:nvCxnSpPr>
        <p:spPr>
          <a:xfrm flipH="1" flipV="1">
            <a:off x="6948710" y="909637"/>
            <a:ext cx="1067171" cy="1861086"/>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DF0EE705-81F5-654E-EFA7-C28F2F6AA259}"/>
              </a:ext>
            </a:extLst>
          </p:cNvPr>
          <p:cNvCxnSpPr>
            <a:cxnSpLocks/>
          </p:cNvCxnSpPr>
          <p:nvPr/>
        </p:nvCxnSpPr>
        <p:spPr>
          <a:xfrm flipH="1">
            <a:off x="6947343" y="3360476"/>
            <a:ext cx="879862" cy="574513"/>
          </a:xfrm>
          <a:prstGeom prst="line">
            <a:avLst/>
          </a:prstGeom>
        </p:spPr>
        <p:style>
          <a:lnRef idx="1">
            <a:schemeClr val="dk1"/>
          </a:lnRef>
          <a:fillRef idx="0">
            <a:schemeClr val="dk1"/>
          </a:fillRef>
          <a:effectRef idx="0">
            <a:schemeClr val="dk1"/>
          </a:effectRef>
          <a:fontRef idx="minor">
            <a:schemeClr val="tx1"/>
          </a:fontRef>
        </p:style>
      </p:cxnSp>
      <p:grpSp>
        <p:nvGrpSpPr>
          <p:cNvPr id="26" name="Group 25">
            <a:extLst>
              <a:ext uri="{FF2B5EF4-FFF2-40B4-BE49-F238E27FC236}">
                <a16:creationId xmlns:a16="http://schemas.microsoft.com/office/drawing/2014/main" id="{44EB41D1-056B-4AFF-96F0-2D729334FEE0}"/>
              </a:ext>
            </a:extLst>
          </p:cNvPr>
          <p:cNvGrpSpPr/>
          <p:nvPr/>
        </p:nvGrpSpPr>
        <p:grpSpPr>
          <a:xfrm>
            <a:off x="1348025" y="1054418"/>
            <a:ext cx="1788442" cy="2515626"/>
            <a:chOff x="1520139" y="2025570"/>
            <a:chExt cx="1974254" cy="2609992"/>
          </a:xfrm>
        </p:grpSpPr>
        <p:pic>
          <p:nvPicPr>
            <p:cNvPr id="9" name="Picture 8">
              <a:extLst>
                <a:ext uri="{FF2B5EF4-FFF2-40B4-BE49-F238E27FC236}">
                  <a16:creationId xmlns:a16="http://schemas.microsoft.com/office/drawing/2014/main" id="{CB4B4E74-AD85-7CA8-F174-B7E48C94D175}"/>
                </a:ext>
              </a:extLst>
            </p:cNvPr>
            <p:cNvPicPr>
              <a:picLocks noChangeAspect="1"/>
            </p:cNvPicPr>
            <p:nvPr/>
          </p:nvPicPr>
          <p:blipFill rotWithShape="1">
            <a:blip r:embed="rId7"/>
            <a:srcRect r="14191" b="13297"/>
            <a:stretch/>
          </p:blipFill>
          <p:spPr>
            <a:xfrm>
              <a:off x="1520140" y="2569974"/>
              <a:ext cx="1974253" cy="2065588"/>
            </a:xfrm>
            <a:prstGeom prst="rect">
              <a:avLst/>
            </a:prstGeom>
          </p:spPr>
        </p:pic>
        <p:sp>
          <p:nvSpPr>
            <p:cNvPr id="25" name="Rectangle 24">
              <a:extLst>
                <a:ext uri="{FF2B5EF4-FFF2-40B4-BE49-F238E27FC236}">
                  <a16:creationId xmlns:a16="http://schemas.microsoft.com/office/drawing/2014/main" id="{E02B95B2-25A3-F1B2-6CC5-0D9764DF12E2}"/>
                </a:ext>
              </a:extLst>
            </p:cNvPr>
            <p:cNvSpPr/>
            <p:nvPr/>
          </p:nvSpPr>
          <p:spPr>
            <a:xfrm>
              <a:off x="1520139" y="2025570"/>
              <a:ext cx="1974254" cy="544404"/>
            </a:xfrm>
            <a:prstGeom prst="rect">
              <a:avLst/>
            </a:prstGeom>
            <a:solidFill>
              <a:srgbClr val="525A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40" name="Group 39">
            <a:extLst>
              <a:ext uri="{FF2B5EF4-FFF2-40B4-BE49-F238E27FC236}">
                <a16:creationId xmlns:a16="http://schemas.microsoft.com/office/drawing/2014/main" id="{08AD8097-9621-8BFD-2F30-D1750583F846}"/>
              </a:ext>
            </a:extLst>
          </p:cNvPr>
          <p:cNvGrpSpPr/>
          <p:nvPr/>
        </p:nvGrpSpPr>
        <p:grpSpPr>
          <a:xfrm>
            <a:off x="3282187" y="920275"/>
            <a:ext cx="4303131" cy="3075550"/>
            <a:chOff x="3884117" y="-191189"/>
            <a:chExt cx="6984900" cy="4992274"/>
          </a:xfrm>
        </p:grpSpPr>
        <p:pic>
          <p:nvPicPr>
            <p:cNvPr id="1026" name="Picture 2" descr="A new method boosts wind farms' energy output, without new ...">
              <a:extLst>
                <a:ext uri="{FF2B5EF4-FFF2-40B4-BE49-F238E27FC236}">
                  <a16:creationId xmlns:a16="http://schemas.microsoft.com/office/drawing/2014/main" id="{370153E9-3FBE-E30F-8C5A-1EAFD98C12F7}"/>
                </a:ext>
              </a:extLst>
            </p:cNvPr>
            <p:cNvPicPr>
              <a:picLocks noChangeAspect="1" noChangeArrowheads="1"/>
            </p:cNvPicPr>
            <p:nvPr/>
          </p:nvPicPr>
          <p:blipFill rotWithShape="1">
            <a:blip r:embed="rId8">
              <a:duotone>
                <a:schemeClr val="accent1">
                  <a:shade val="45000"/>
                  <a:satMod val="135000"/>
                </a:schemeClr>
                <a:prstClr val="white"/>
              </a:duotone>
              <a:extLst>
                <a:ext uri="{28A0092B-C50C-407E-A947-70E740481C1C}">
                  <a14:useLocalDpi xmlns:a14="http://schemas.microsoft.com/office/drawing/2010/main" val="0"/>
                </a:ext>
              </a:extLst>
            </a:blip>
            <a:srcRect r="19998"/>
            <a:stretch/>
          </p:blipFill>
          <p:spPr bwMode="auto">
            <a:xfrm>
              <a:off x="3884117" y="-191189"/>
              <a:ext cx="5881054" cy="490151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AAEF905D-FAA1-BEFE-C599-6C1CC030E313}"/>
                </a:ext>
              </a:extLst>
            </p:cNvPr>
            <p:cNvPicPr>
              <a:picLocks noChangeAspect="1"/>
            </p:cNvPicPr>
            <p:nvPr/>
          </p:nvPicPr>
          <p:blipFill>
            <a:blip r:embed="rId6"/>
            <a:stretch>
              <a:fillRect/>
            </a:stretch>
          </p:blipFill>
          <p:spPr>
            <a:xfrm>
              <a:off x="4159538" y="2905538"/>
              <a:ext cx="486178" cy="377332"/>
            </a:xfrm>
            <a:prstGeom prst="rect">
              <a:avLst/>
            </a:prstGeom>
          </p:spPr>
        </p:pic>
        <p:pic>
          <p:nvPicPr>
            <p:cNvPr id="30" name="Picture 29">
              <a:extLst>
                <a:ext uri="{FF2B5EF4-FFF2-40B4-BE49-F238E27FC236}">
                  <a16:creationId xmlns:a16="http://schemas.microsoft.com/office/drawing/2014/main" id="{1FBFCDEE-BC2A-52E7-C3C9-9004CA693220}"/>
                </a:ext>
              </a:extLst>
            </p:cNvPr>
            <p:cNvPicPr>
              <a:picLocks noChangeAspect="1"/>
            </p:cNvPicPr>
            <p:nvPr/>
          </p:nvPicPr>
          <p:blipFill>
            <a:blip r:embed="rId6"/>
            <a:stretch>
              <a:fillRect/>
            </a:stretch>
          </p:blipFill>
          <p:spPr>
            <a:xfrm>
              <a:off x="6001842" y="3732619"/>
              <a:ext cx="486178" cy="377332"/>
            </a:xfrm>
            <a:prstGeom prst="rect">
              <a:avLst/>
            </a:prstGeom>
          </p:spPr>
        </p:pic>
        <p:pic>
          <p:nvPicPr>
            <p:cNvPr id="32" name="Picture 31">
              <a:extLst>
                <a:ext uri="{FF2B5EF4-FFF2-40B4-BE49-F238E27FC236}">
                  <a16:creationId xmlns:a16="http://schemas.microsoft.com/office/drawing/2014/main" id="{8404274E-9A4D-37A2-3C03-A2AA39B1315F}"/>
                </a:ext>
              </a:extLst>
            </p:cNvPr>
            <p:cNvPicPr>
              <a:picLocks noChangeAspect="1"/>
            </p:cNvPicPr>
            <p:nvPr/>
          </p:nvPicPr>
          <p:blipFill>
            <a:blip r:embed="rId6"/>
            <a:stretch>
              <a:fillRect/>
            </a:stretch>
          </p:blipFill>
          <p:spPr>
            <a:xfrm>
              <a:off x="5469364" y="1383344"/>
              <a:ext cx="486178" cy="377332"/>
            </a:xfrm>
            <a:prstGeom prst="rect">
              <a:avLst/>
            </a:prstGeom>
          </p:spPr>
        </p:pic>
        <p:pic>
          <p:nvPicPr>
            <p:cNvPr id="33" name="Picture 32">
              <a:extLst>
                <a:ext uri="{FF2B5EF4-FFF2-40B4-BE49-F238E27FC236}">
                  <a16:creationId xmlns:a16="http://schemas.microsoft.com/office/drawing/2014/main" id="{3E8970D2-212F-24A5-3360-FE46B2F161B3}"/>
                </a:ext>
              </a:extLst>
            </p:cNvPr>
            <p:cNvPicPr>
              <a:picLocks noChangeAspect="1"/>
            </p:cNvPicPr>
            <p:nvPr/>
          </p:nvPicPr>
          <p:blipFill>
            <a:blip r:embed="rId6"/>
            <a:stretch>
              <a:fillRect/>
            </a:stretch>
          </p:blipFill>
          <p:spPr>
            <a:xfrm>
              <a:off x="7381118" y="2187275"/>
              <a:ext cx="486178" cy="377332"/>
            </a:xfrm>
            <a:prstGeom prst="rect">
              <a:avLst/>
            </a:prstGeom>
          </p:spPr>
        </p:pic>
        <p:pic>
          <p:nvPicPr>
            <p:cNvPr id="34" name="Picture 33">
              <a:extLst>
                <a:ext uri="{FF2B5EF4-FFF2-40B4-BE49-F238E27FC236}">
                  <a16:creationId xmlns:a16="http://schemas.microsoft.com/office/drawing/2014/main" id="{42D0AC33-9B14-5A2B-A09B-269DAEBFFD4B}"/>
                </a:ext>
              </a:extLst>
            </p:cNvPr>
            <p:cNvPicPr>
              <a:picLocks noChangeAspect="1"/>
            </p:cNvPicPr>
            <p:nvPr/>
          </p:nvPicPr>
          <p:blipFill>
            <a:blip r:embed="rId6"/>
            <a:stretch>
              <a:fillRect/>
            </a:stretch>
          </p:blipFill>
          <p:spPr>
            <a:xfrm>
              <a:off x="8934055" y="2917113"/>
              <a:ext cx="486178" cy="377332"/>
            </a:xfrm>
            <a:prstGeom prst="rect">
              <a:avLst/>
            </a:prstGeom>
          </p:spPr>
        </p:pic>
        <p:pic>
          <p:nvPicPr>
            <p:cNvPr id="35" name="Picture 34">
              <a:extLst>
                <a:ext uri="{FF2B5EF4-FFF2-40B4-BE49-F238E27FC236}">
                  <a16:creationId xmlns:a16="http://schemas.microsoft.com/office/drawing/2014/main" id="{DB04A0BA-744F-7B13-0EAE-E89975CD35E6}"/>
                </a:ext>
              </a:extLst>
            </p:cNvPr>
            <p:cNvPicPr>
              <a:picLocks noChangeAspect="1"/>
            </p:cNvPicPr>
            <p:nvPr/>
          </p:nvPicPr>
          <p:blipFill>
            <a:blip r:embed="rId6"/>
            <a:stretch>
              <a:fillRect/>
            </a:stretch>
          </p:blipFill>
          <p:spPr>
            <a:xfrm>
              <a:off x="10151325" y="3455042"/>
              <a:ext cx="486178" cy="377332"/>
            </a:xfrm>
            <a:prstGeom prst="rect">
              <a:avLst/>
            </a:prstGeom>
          </p:spPr>
        </p:pic>
        <p:pic>
          <p:nvPicPr>
            <p:cNvPr id="36" name="Picture 35">
              <a:extLst>
                <a:ext uri="{FF2B5EF4-FFF2-40B4-BE49-F238E27FC236}">
                  <a16:creationId xmlns:a16="http://schemas.microsoft.com/office/drawing/2014/main" id="{8E7D9B1B-69B5-80B8-4377-339DF5113881}"/>
                </a:ext>
              </a:extLst>
            </p:cNvPr>
            <p:cNvPicPr>
              <a:picLocks noChangeAspect="1"/>
            </p:cNvPicPr>
            <p:nvPr/>
          </p:nvPicPr>
          <p:blipFill>
            <a:blip r:embed="rId6"/>
            <a:stretch>
              <a:fillRect/>
            </a:stretch>
          </p:blipFill>
          <p:spPr>
            <a:xfrm>
              <a:off x="7570173" y="4423753"/>
              <a:ext cx="486178" cy="377332"/>
            </a:xfrm>
            <a:prstGeom prst="rect">
              <a:avLst/>
            </a:prstGeom>
          </p:spPr>
        </p:pic>
        <p:pic>
          <p:nvPicPr>
            <p:cNvPr id="37" name="Picture 36">
              <a:extLst>
                <a:ext uri="{FF2B5EF4-FFF2-40B4-BE49-F238E27FC236}">
                  <a16:creationId xmlns:a16="http://schemas.microsoft.com/office/drawing/2014/main" id="{C7088D31-9E45-B99E-6DE0-2201E4B867A5}"/>
                </a:ext>
              </a:extLst>
            </p:cNvPr>
            <p:cNvPicPr>
              <a:picLocks noChangeAspect="1"/>
            </p:cNvPicPr>
            <p:nvPr/>
          </p:nvPicPr>
          <p:blipFill>
            <a:blip r:embed="rId6"/>
            <a:stretch>
              <a:fillRect/>
            </a:stretch>
          </p:blipFill>
          <p:spPr>
            <a:xfrm>
              <a:off x="10382839" y="1350661"/>
              <a:ext cx="486178" cy="377332"/>
            </a:xfrm>
            <a:prstGeom prst="rect">
              <a:avLst/>
            </a:prstGeom>
          </p:spPr>
        </p:pic>
        <p:pic>
          <p:nvPicPr>
            <p:cNvPr id="38" name="Picture 37">
              <a:extLst>
                <a:ext uri="{FF2B5EF4-FFF2-40B4-BE49-F238E27FC236}">
                  <a16:creationId xmlns:a16="http://schemas.microsoft.com/office/drawing/2014/main" id="{A78C76B0-B027-5954-3B84-0CA6638EB052}"/>
                </a:ext>
              </a:extLst>
            </p:cNvPr>
            <p:cNvPicPr>
              <a:picLocks noChangeAspect="1"/>
            </p:cNvPicPr>
            <p:nvPr/>
          </p:nvPicPr>
          <p:blipFill>
            <a:blip r:embed="rId6"/>
            <a:stretch>
              <a:fillRect/>
            </a:stretch>
          </p:blipFill>
          <p:spPr>
            <a:xfrm>
              <a:off x="8820238" y="688451"/>
              <a:ext cx="486178" cy="377332"/>
            </a:xfrm>
            <a:prstGeom prst="rect">
              <a:avLst/>
            </a:prstGeom>
          </p:spPr>
        </p:pic>
        <p:pic>
          <p:nvPicPr>
            <p:cNvPr id="39" name="Picture 38">
              <a:extLst>
                <a:ext uri="{FF2B5EF4-FFF2-40B4-BE49-F238E27FC236}">
                  <a16:creationId xmlns:a16="http://schemas.microsoft.com/office/drawing/2014/main" id="{AF7A41D5-782E-BC9D-2F34-44D3C23676A8}"/>
                </a:ext>
              </a:extLst>
            </p:cNvPr>
            <p:cNvPicPr>
              <a:picLocks noChangeAspect="1"/>
            </p:cNvPicPr>
            <p:nvPr/>
          </p:nvPicPr>
          <p:blipFill>
            <a:blip r:embed="rId6"/>
            <a:stretch>
              <a:fillRect/>
            </a:stretch>
          </p:blipFill>
          <p:spPr>
            <a:xfrm>
              <a:off x="4147963" y="796092"/>
              <a:ext cx="486178" cy="377332"/>
            </a:xfrm>
            <a:prstGeom prst="rect">
              <a:avLst/>
            </a:prstGeom>
          </p:spPr>
        </p:pic>
      </p:grpSp>
      <p:sp>
        <p:nvSpPr>
          <p:cNvPr id="42" name="Oval 41">
            <a:extLst>
              <a:ext uri="{FF2B5EF4-FFF2-40B4-BE49-F238E27FC236}">
                <a16:creationId xmlns:a16="http://schemas.microsoft.com/office/drawing/2014/main" id="{EEE73EC7-772E-CC08-7D76-98F576330EEB}"/>
              </a:ext>
            </a:extLst>
          </p:cNvPr>
          <p:cNvSpPr/>
          <p:nvPr/>
        </p:nvSpPr>
        <p:spPr>
          <a:xfrm>
            <a:off x="3238592" y="2347878"/>
            <a:ext cx="782320" cy="875817"/>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 name="Free-form: Shape 30">
            <a:extLst>
              <a:ext uri="{FF2B5EF4-FFF2-40B4-BE49-F238E27FC236}">
                <a16:creationId xmlns:a16="http://schemas.microsoft.com/office/drawing/2014/main" id="{9481DFA2-0601-9DA5-D757-23168B98DBED}"/>
              </a:ext>
            </a:extLst>
          </p:cNvPr>
          <p:cNvSpPr/>
          <p:nvPr/>
        </p:nvSpPr>
        <p:spPr>
          <a:xfrm>
            <a:off x="3013573" y="903534"/>
            <a:ext cx="573236" cy="2641600"/>
          </a:xfrm>
          <a:custGeom>
            <a:avLst/>
            <a:gdLst>
              <a:gd name="connsiteX0" fmla="*/ 3910 w 603350"/>
              <a:gd name="connsiteY0" fmla="*/ 0 h 2641600"/>
              <a:gd name="connsiteX1" fmla="*/ 603350 w 603350"/>
              <a:gd name="connsiteY1" fmla="*/ 1442720 h 2641600"/>
              <a:gd name="connsiteX2" fmla="*/ 603350 w 603350"/>
              <a:gd name="connsiteY2" fmla="*/ 2306320 h 2641600"/>
              <a:gd name="connsiteX3" fmla="*/ 3910 w 603350"/>
              <a:gd name="connsiteY3" fmla="*/ 2641600 h 2641600"/>
              <a:gd name="connsiteX4" fmla="*/ 3910 w 603350"/>
              <a:gd name="connsiteY4" fmla="*/ 0 h 264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350" h="2641600">
                <a:moveTo>
                  <a:pt x="3910" y="0"/>
                </a:moveTo>
                <a:lnTo>
                  <a:pt x="603350" y="1442720"/>
                </a:lnTo>
                <a:lnTo>
                  <a:pt x="603350" y="2306320"/>
                </a:lnTo>
                <a:lnTo>
                  <a:pt x="3910" y="2641600"/>
                </a:lnTo>
                <a:cubicBezTo>
                  <a:pt x="523" y="1781387"/>
                  <a:pt x="-2863" y="921173"/>
                  <a:pt x="3910" y="0"/>
                </a:cubicBezTo>
                <a:close/>
              </a:path>
            </a:pathLst>
          </a:custGeom>
          <a:solidFill>
            <a:schemeClr val="accent6">
              <a:lumMod val="40000"/>
              <a:lumOff val="60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47" name="Straight Connector 46">
            <a:extLst>
              <a:ext uri="{FF2B5EF4-FFF2-40B4-BE49-F238E27FC236}">
                <a16:creationId xmlns:a16="http://schemas.microsoft.com/office/drawing/2014/main" id="{7A920B66-CC24-3894-3E40-A3A908C3B972}"/>
              </a:ext>
            </a:extLst>
          </p:cNvPr>
          <p:cNvCxnSpPr>
            <a:cxnSpLocks/>
            <a:stCxn id="42" idx="0"/>
          </p:cNvCxnSpPr>
          <p:nvPr/>
        </p:nvCxnSpPr>
        <p:spPr>
          <a:xfrm flipH="1" flipV="1">
            <a:off x="3037931" y="978218"/>
            <a:ext cx="591821" cy="1369660"/>
          </a:xfrm>
          <a:prstGeom prst="line">
            <a:avLst/>
          </a:prstGeom>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7175601C-9810-BD85-1713-D13703FDF795}"/>
              </a:ext>
            </a:extLst>
          </p:cNvPr>
          <p:cNvCxnSpPr>
            <a:cxnSpLocks/>
            <a:stCxn id="51" idx="4"/>
          </p:cNvCxnSpPr>
          <p:nvPr/>
        </p:nvCxnSpPr>
        <p:spPr>
          <a:xfrm flipH="1">
            <a:off x="3021428" y="3231253"/>
            <a:ext cx="581269" cy="356957"/>
          </a:xfrm>
          <a:prstGeom prst="line">
            <a:avLst/>
          </a:prstGeom>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7B16BE0F-91E6-5169-F1AA-CE7A96E51D33}"/>
              </a:ext>
            </a:extLst>
          </p:cNvPr>
          <p:cNvSpPr txBox="1"/>
          <p:nvPr/>
        </p:nvSpPr>
        <p:spPr>
          <a:xfrm>
            <a:off x="1580626" y="1092370"/>
            <a:ext cx="173904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ptos" panose="02110004020202020204"/>
                <a:ea typeface="+mn-ea"/>
                <a:cs typeface="+mn-cs"/>
              </a:rPr>
              <a:t>Turbine scale</a:t>
            </a:r>
          </a:p>
        </p:txBody>
      </p:sp>
      <p:sp>
        <p:nvSpPr>
          <p:cNvPr id="6" name="TextBox 5">
            <a:extLst>
              <a:ext uri="{FF2B5EF4-FFF2-40B4-BE49-F238E27FC236}">
                <a16:creationId xmlns:a16="http://schemas.microsoft.com/office/drawing/2014/main" id="{6747A4EC-2844-0F37-95AE-8961DBF2D1EC}"/>
              </a:ext>
            </a:extLst>
          </p:cNvPr>
          <p:cNvSpPr txBox="1"/>
          <p:nvPr/>
        </p:nvSpPr>
        <p:spPr>
          <a:xfrm>
            <a:off x="4038619" y="999728"/>
            <a:ext cx="26018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ptos" panose="02110004020202020204"/>
                <a:ea typeface="+mn-ea"/>
                <a:cs typeface="+mn-cs"/>
              </a:rPr>
              <a:t>Farm scale</a:t>
            </a:r>
          </a:p>
        </p:txBody>
      </p:sp>
      <p:sp>
        <p:nvSpPr>
          <p:cNvPr id="7" name="TextBox 6">
            <a:extLst>
              <a:ext uri="{FF2B5EF4-FFF2-40B4-BE49-F238E27FC236}">
                <a16:creationId xmlns:a16="http://schemas.microsoft.com/office/drawing/2014/main" id="{6F138CAD-00B9-C842-A21E-7839EA1B1214}"/>
              </a:ext>
            </a:extLst>
          </p:cNvPr>
          <p:cNvSpPr txBox="1"/>
          <p:nvPr/>
        </p:nvSpPr>
        <p:spPr>
          <a:xfrm>
            <a:off x="7311292" y="449771"/>
            <a:ext cx="25577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ptos" panose="02110004020202020204"/>
                <a:ea typeface="+mn-ea"/>
                <a:cs typeface="+mn-cs"/>
              </a:rPr>
              <a:t>Regional scale</a:t>
            </a:r>
          </a:p>
        </p:txBody>
      </p:sp>
      <p:sp>
        <p:nvSpPr>
          <p:cNvPr id="10" name="Title 1">
            <a:extLst>
              <a:ext uri="{FF2B5EF4-FFF2-40B4-BE49-F238E27FC236}">
                <a16:creationId xmlns:a16="http://schemas.microsoft.com/office/drawing/2014/main" id="{A34F249E-64B3-B184-785D-9ABD2E334AE2}"/>
              </a:ext>
            </a:extLst>
          </p:cNvPr>
          <p:cNvSpPr>
            <a:spLocks noGrp="1"/>
          </p:cNvSpPr>
          <p:nvPr>
            <p:ph type="title"/>
          </p:nvPr>
        </p:nvSpPr>
        <p:spPr>
          <a:xfrm>
            <a:off x="560562" y="-67671"/>
            <a:ext cx="10515600" cy="1325563"/>
          </a:xfrm>
        </p:spPr>
        <p:txBody>
          <a:bodyPr/>
          <a:lstStyle/>
          <a:p>
            <a:r>
              <a:rPr lang="en-GB" dirty="0"/>
              <a:t>Delivering better models!</a:t>
            </a:r>
          </a:p>
        </p:txBody>
      </p:sp>
      <p:pic>
        <p:nvPicPr>
          <p:cNvPr id="13" name="Picture 2" descr="Schematic of ERSEM">
            <a:extLst>
              <a:ext uri="{FF2B5EF4-FFF2-40B4-BE49-F238E27FC236}">
                <a16:creationId xmlns:a16="http://schemas.microsoft.com/office/drawing/2014/main" id="{50C78398-048B-20A8-5EB0-EA097F26590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80927" y="4050687"/>
            <a:ext cx="2887365" cy="2791096"/>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descr="A diagram of a sea&#10;&#10;Description automatically generated">
            <a:extLst>
              <a:ext uri="{FF2B5EF4-FFF2-40B4-BE49-F238E27FC236}">
                <a16:creationId xmlns:a16="http://schemas.microsoft.com/office/drawing/2014/main" id="{0B6C3D3F-F5D2-07FD-B4E1-3C1469E59977}"/>
              </a:ext>
            </a:extLst>
          </p:cNvPr>
          <p:cNvPicPr>
            <a:picLocks noChangeAspect="1"/>
          </p:cNvPicPr>
          <p:nvPr/>
        </p:nvPicPr>
        <p:blipFill rotWithShape="1">
          <a:blip r:embed="rId10">
            <a:extLst>
              <a:ext uri="{28A0092B-C50C-407E-A947-70E740481C1C}">
                <a14:useLocalDpi xmlns:a14="http://schemas.microsoft.com/office/drawing/2010/main" val="0"/>
              </a:ext>
            </a:extLst>
          </a:blip>
          <a:srcRect l="29942" b="36893"/>
          <a:stretch/>
        </p:blipFill>
        <p:spPr>
          <a:xfrm>
            <a:off x="300226" y="4230266"/>
            <a:ext cx="4430036" cy="2545850"/>
          </a:xfrm>
          <a:prstGeom prst="rect">
            <a:avLst/>
          </a:prstGeom>
        </p:spPr>
      </p:pic>
      <p:pic>
        <p:nvPicPr>
          <p:cNvPr id="1032" name="Picture 1031">
            <a:extLst>
              <a:ext uri="{FF2B5EF4-FFF2-40B4-BE49-F238E27FC236}">
                <a16:creationId xmlns:a16="http://schemas.microsoft.com/office/drawing/2014/main" id="{C101437A-27EF-9829-9089-DFA1F1E4F664}"/>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8686989" y="4114883"/>
            <a:ext cx="2556796" cy="2663313"/>
          </a:xfrm>
          <a:prstGeom prst="rect">
            <a:avLst/>
          </a:prstGeom>
        </p:spPr>
      </p:pic>
      <p:pic>
        <p:nvPicPr>
          <p:cNvPr id="1029" name="Picture 1028">
            <a:extLst>
              <a:ext uri="{FF2B5EF4-FFF2-40B4-BE49-F238E27FC236}">
                <a16:creationId xmlns:a16="http://schemas.microsoft.com/office/drawing/2014/main" id="{48DFA87D-7BFD-E8DE-EBB5-68DCDBA474EA}"/>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8171285" y="5922077"/>
            <a:ext cx="1182727" cy="396274"/>
          </a:xfrm>
          <a:prstGeom prst="rect">
            <a:avLst/>
          </a:prstGeom>
        </p:spPr>
      </p:pic>
      <p:pic>
        <p:nvPicPr>
          <p:cNvPr id="1031" name="Picture 2" descr="Image result for seabird silhouette no background">
            <a:extLst>
              <a:ext uri="{FF2B5EF4-FFF2-40B4-BE49-F238E27FC236}">
                <a16:creationId xmlns:a16="http://schemas.microsoft.com/office/drawing/2014/main" id="{A26B98AE-7A8B-E373-2CE8-319066A77EE1}"/>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10720995" y="4859672"/>
            <a:ext cx="780523" cy="58656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8" descr="33 North Atlantic Grey Seal Stock Vectors and Vector Art | Shutterstock">
            <a:extLst>
              <a:ext uri="{FF2B5EF4-FFF2-40B4-BE49-F238E27FC236}">
                <a16:creationId xmlns:a16="http://schemas.microsoft.com/office/drawing/2014/main" id="{44EAA928-166F-2201-8D8D-BD402A50C11C}"/>
              </a:ext>
            </a:extLst>
          </p:cNvPr>
          <p:cNvPicPr>
            <a:picLocks noChangeAspect="1" noChangeArrowheads="1"/>
          </p:cNvPicPr>
          <p:nvPr/>
        </p:nvPicPr>
        <p:blipFill rotWithShape="1">
          <a:blip r:embed="rId14">
            <a:alphaModFix amt="70000"/>
            <a:extLst>
              <a:ext uri="{28A0092B-C50C-407E-A947-70E740481C1C}">
                <a14:useLocalDpi xmlns:a14="http://schemas.microsoft.com/office/drawing/2010/main" val="0"/>
              </a:ext>
            </a:extLst>
          </a:blip>
          <a:srcRect l="6237" t="2334" b="14888"/>
          <a:stretch/>
        </p:blipFill>
        <p:spPr bwMode="auto">
          <a:xfrm>
            <a:off x="10616242" y="5796951"/>
            <a:ext cx="1112934" cy="684362"/>
          </a:xfrm>
          <a:prstGeom prst="rect">
            <a:avLst/>
          </a:prstGeom>
          <a:noFill/>
          <a:extLst>
            <a:ext uri="{909E8E84-426E-40DD-AFC4-6F175D3DCCD1}">
              <a14:hiddenFill xmlns:a14="http://schemas.microsoft.com/office/drawing/2010/main">
                <a:solidFill>
                  <a:srgbClr val="FFFFFF"/>
                </a:solidFill>
              </a14:hiddenFill>
            </a:ext>
          </a:extLst>
        </p:spPr>
      </p:pic>
      <p:sp>
        <p:nvSpPr>
          <p:cNvPr id="1036" name="Freeform 1035">
            <a:extLst>
              <a:ext uri="{FF2B5EF4-FFF2-40B4-BE49-F238E27FC236}">
                <a16:creationId xmlns:a16="http://schemas.microsoft.com/office/drawing/2014/main" id="{7E4C4F45-FBC7-3F86-3600-46FB2529C7FF}"/>
              </a:ext>
            </a:extLst>
          </p:cNvPr>
          <p:cNvSpPr/>
          <p:nvPr/>
        </p:nvSpPr>
        <p:spPr>
          <a:xfrm>
            <a:off x="-21434" y="3299882"/>
            <a:ext cx="12192000" cy="1130655"/>
          </a:xfrm>
          <a:custGeom>
            <a:avLst/>
            <a:gdLst>
              <a:gd name="connsiteX0" fmla="*/ 0 w 11238807"/>
              <a:gd name="connsiteY0" fmla="*/ 606862 h 1130655"/>
              <a:gd name="connsiteX1" fmla="*/ 1687483 w 11238807"/>
              <a:gd name="connsiteY1" fmla="*/ 66534 h 1130655"/>
              <a:gd name="connsiteX2" fmla="*/ 3383280 w 11238807"/>
              <a:gd name="connsiteY2" fmla="*/ 1130563 h 1130655"/>
              <a:gd name="connsiteX3" fmla="*/ 5436523 w 11238807"/>
              <a:gd name="connsiteY3" fmla="*/ 32 h 1130655"/>
              <a:gd name="connsiteX4" fmla="*/ 7182196 w 11238807"/>
              <a:gd name="connsiteY4" fmla="*/ 1089000 h 1130655"/>
              <a:gd name="connsiteX5" fmla="*/ 9534698 w 11238807"/>
              <a:gd name="connsiteY5" fmla="*/ 58222 h 1130655"/>
              <a:gd name="connsiteX6" fmla="*/ 11238807 w 11238807"/>
              <a:gd name="connsiteY6" fmla="*/ 856243 h 1130655"/>
              <a:gd name="connsiteX7" fmla="*/ 11238807 w 11238807"/>
              <a:gd name="connsiteY7" fmla="*/ 856243 h 113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38807" h="1130655">
                <a:moveTo>
                  <a:pt x="0" y="606862"/>
                </a:moveTo>
                <a:cubicBezTo>
                  <a:pt x="561801" y="293056"/>
                  <a:pt x="1123603" y="-20750"/>
                  <a:pt x="1687483" y="66534"/>
                </a:cubicBezTo>
                <a:cubicBezTo>
                  <a:pt x="2251363" y="153817"/>
                  <a:pt x="2758440" y="1141647"/>
                  <a:pt x="3383280" y="1130563"/>
                </a:cubicBezTo>
                <a:cubicBezTo>
                  <a:pt x="4008120" y="1119479"/>
                  <a:pt x="4803370" y="6959"/>
                  <a:pt x="5436523" y="32"/>
                </a:cubicBezTo>
                <a:cubicBezTo>
                  <a:pt x="6069676" y="-6895"/>
                  <a:pt x="6499167" y="1079302"/>
                  <a:pt x="7182196" y="1089000"/>
                </a:cubicBezTo>
                <a:cubicBezTo>
                  <a:pt x="7865225" y="1098698"/>
                  <a:pt x="8858596" y="97015"/>
                  <a:pt x="9534698" y="58222"/>
                </a:cubicBezTo>
                <a:cubicBezTo>
                  <a:pt x="10210800" y="19429"/>
                  <a:pt x="11238807" y="856243"/>
                  <a:pt x="11238807" y="856243"/>
                </a:cubicBezTo>
                <a:lnTo>
                  <a:pt x="11238807" y="856243"/>
                </a:lnTo>
              </a:path>
            </a:pathLst>
          </a:custGeom>
          <a:noFill/>
          <a:ln w="57150">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056" name="Picture 8" descr="Phytoplankton Clipart">
            <a:extLst>
              <a:ext uri="{FF2B5EF4-FFF2-40B4-BE49-F238E27FC236}">
                <a16:creationId xmlns:a16="http://schemas.microsoft.com/office/drawing/2014/main" id="{0B002352-4F6C-B006-D2FE-91D662647242}"/>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2431" t="5632" r="13492" b="5445"/>
          <a:stretch/>
        </p:blipFill>
        <p:spPr bwMode="auto">
          <a:xfrm rot="3088542">
            <a:off x="8378644" y="4452378"/>
            <a:ext cx="616242" cy="540046"/>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410A4624-DCEE-98EA-216E-19F2F4A39F29}"/>
              </a:ext>
            </a:extLst>
          </p:cNvPr>
          <p:cNvCxnSpPr>
            <a:cxnSpLocks/>
          </p:cNvCxnSpPr>
          <p:nvPr/>
        </p:nvCxnSpPr>
        <p:spPr>
          <a:xfrm flipH="1" flipV="1">
            <a:off x="10740972" y="310501"/>
            <a:ext cx="1230247" cy="643802"/>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6DBB187D-5098-DE05-9F16-D7C1960ED039}"/>
              </a:ext>
            </a:extLst>
          </p:cNvPr>
          <p:cNvCxnSpPr>
            <a:cxnSpLocks/>
          </p:cNvCxnSpPr>
          <p:nvPr/>
        </p:nvCxnSpPr>
        <p:spPr>
          <a:xfrm flipH="1">
            <a:off x="10803854" y="3197189"/>
            <a:ext cx="1167365" cy="723389"/>
          </a:xfrm>
          <a:prstGeom prst="line">
            <a:avLst/>
          </a:prstGeom>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57F3D7A2-4BEA-3DC3-6277-43646C3A1644}"/>
              </a:ext>
            </a:extLst>
          </p:cNvPr>
          <p:cNvSpPr txBox="1"/>
          <p:nvPr/>
        </p:nvSpPr>
        <p:spPr>
          <a:xfrm>
            <a:off x="9734451" y="1478425"/>
            <a:ext cx="2557770" cy="830997"/>
          </a:xfrm>
          <a:prstGeom prst="rect">
            <a:avLst/>
          </a:prstGeom>
          <a:solidFill>
            <a:schemeClr val="bg1">
              <a:alpha val="56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ptos" panose="02110004020202020204"/>
                <a:ea typeface="+mn-ea"/>
                <a:cs typeface="+mn-cs"/>
              </a:rPr>
              <a:t>Shelf and decadal scales</a:t>
            </a:r>
          </a:p>
        </p:txBody>
      </p:sp>
    </p:spTree>
    <p:extLst>
      <p:ext uri="{BB962C8B-B14F-4D97-AF65-F5344CB8AC3E}">
        <p14:creationId xmlns:p14="http://schemas.microsoft.com/office/powerpoint/2010/main" val="1200540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diagram of a wind turbine&#10;&#10;Description automatically generated">
            <a:extLst>
              <a:ext uri="{FF2B5EF4-FFF2-40B4-BE49-F238E27FC236}">
                <a16:creationId xmlns:a16="http://schemas.microsoft.com/office/drawing/2014/main" id="{D99C8D03-37C4-DA23-2D8B-E6280B27BE4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914153"/>
            <a:ext cx="5672081" cy="3692563"/>
          </a:xfrm>
        </p:spPr>
      </p:pic>
      <p:sp>
        <p:nvSpPr>
          <p:cNvPr id="2" name="Title 1">
            <a:extLst>
              <a:ext uri="{FF2B5EF4-FFF2-40B4-BE49-F238E27FC236}">
                <a16:creationId xmlns:a16="http://schemas.microsoft.com/office/drawing/2014/main" id="{CA07D228-D3E1-E57A-13E0-9DF2D207020E}"/>
              </a:ext>
            </a:extLst>
          </p:cNvPr>
          <p:cNvSpPr>
            <a:spLocks noGrp="1"/>
          </p:cNvSpPr>
          <p:nvPr>
            <p:ph type="title"/>
          </p:nvPr>
        </p:nvSpPr>
        <p:spPr>
          <a:xfrm>
            <a:off x="0" y="489836"/>
            <a:ext cx="5672081" cy="957048"/>
          </a:xfrm>
        </p:spPr>
        <p:txBody>
          <a:bodyPr>
            <a:normAutofit fontScale="90000"/>
          </a:bodyPr>
          <a:lstStyle/>
          <a:p>
            <a:pPr algn="ctr"/>
            <a:r>
              <a:rPr lang="en-GB" dirty="0"/>
              <a:t>Innovative monitoring, working in partnership to provide better evidence</a:t>
            </a:r>
          </a:p>
        </p:txBody>
      </p:sp>
      <p:pic>
        <p:nvPicPr>
          <p:cNvPr id="6" name="Content Placeholder 10" descr="A diagram of different types of sea&#10;&#10;Description automatically generated">
            <a:extLst>
              <a:ext uri="{FF2B5EF4-FFF2-40B4-BE49-F238E27FC236}">
                <a16:creationId xmlns:a16="http://schemas.microsoft.com/office/drawing/2014/main" id="{C5283F3D-58E0-07E8-5847-6854BED162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8589" y="1060290"/>
            <a:ext cx="6603475" cy="5307874"/>
          </a:xfrm>
          <a:prstGeom prst="rect">
            <a:avLst/>
          </a:prstGeom>
        </p:spPr>
      </p:pic>
    </p:spTree>
    <p:extLst>
      <p:ext uri="{BB962C8B-B14F-4D97-AF65-F5344CB8AC3E}">
        <p14:creationId xmlns:p14="http://schemas.microsoft.com/office/powerpoint/2010/main" val="260274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65497CC-CF6A-20AF-AE93-6D88F2387F52}"/>
              </a:ext>
            </a:extLst>
          </p:cNvPr>
          <p:cNvSpPr txBox="1">
            <a:spLocks/>
          </p:cNvSpPr>
          <p:nvPr/>
        </p:nvSpPr>
        <p:spPr>
          <a:xfrm>
            <a:off x="391748" y="217254"/>
            <a:ext cx="11408503" cy="1325563"/>
          </a:xfrm>
          <a:prstGeom prst="rect">
            <a:avLst/>
          </a:prstGeom>
        </p:spPr>
        <p:txBody>
          <a:bodyPr>
            <a:noAutofit/>
          </a:bodyPr>
          <a:lstStyle>
            <a:lvl1pPr algn="l" defTabSz="914400" rtl="0" eaLnBrk="1" latinLnBrk="0" hangingPunct="1">
              <a:lnSpc>
                <a:spcPct val="90000"/>
              </a:lnSpc>
              <a:spcBef>
                <a:spcPct val="0"/>
              </a:spcBef>
              <a:buNone/>
              <a:defRPr sz="3000" b="1" kern="3000" cap="all" spc="-8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3000" cap="none" spc="-80" normalizeH="0" baseline="0" noProof="0" dirty="0">
                <a:ln>
                  <a:noFill/>
                </a:ln>
                <a:solidFill>
                  <a:srgbClr val="063E73"/>
                </a:solidFill>
                <a:effectLst/>
                <a:uLnTx/>
                <a:uFillTx/>
                <a:latin typeface="Aptos" panose="02110004020202020204"/>
                <a:ea typeface="+mj-ea"/>
                <a:cs typeface="+mj-cs"/>
              </a:rPr>
              <a:t>WP5: Towards sustainable FLOW </a:t>
            </a:r>
            <a:r>
              <a:rPr kumimoji="0" lang="en-US" sz="1800" b="1" i="0" u="none" strike="noStrike" kern="3000" cap="none" spc="-80" normalizeH="0" baseline="0" noProof="0" dirty="0">
                <a:ln>
                  <a:noFill/>
                </a:ln>
                <a:solidFill>
                  <a:srgbClr val="063E73"/>
                </a:solidFill>
                <a:effectLst/>
                <a:uLnTx/>
                <a:uFillTx/>
                <a:latin typeface="Aptos" panose="02110004020202020204"/>
                <a:ea typeface="+mj-ea"/>
                <a:cs typeface="+mj-cs"/>
              </a:rPr>
              <a:t>(Decision Support Tools)</a:t>
            </a:r>
            <a:endParaRPr kumimoji="0" lang="en-GB" sz="1800" b="1" i="0" u="none" strike="noStrike" kern="3000" cap="none" spc="-80" normalizeH="0" baseline="0" noProof="0" dirty="0">
              <a:ln>
                <a:noFill/>
              </a:ln>
              <a:solidFill>
                <a:srgbClr val="063E73"/>
              </a:solidFill>
              <a:effectLst/>
              <a:uLnTx/>
              <a:uFillTx/>
              <a:latin typeface="Aptos" panose="02110004020202020204"/>
              <a:ea typeface="+mj-ea"/>
              <a:cs typeface="+mj-cs"/>
            </a:endParaRPr>
          </a:p>
        </p:txBody>
      </p:sp>
      <p:sp>
        <p:nvSpPr>
          <p:cNvPr id="5" name="Title 1">
            <a:extLst>
              <a:ext uri="{FF2B5EF4-FFF2-40B4-BE49-F238E27FC236}">
                <a16:creationId xmlns:a16="http://schemas.microsoft.com/office/drawing/2014/main" id="{B295418B-6C7E-D943-6592-2D9C8431E68B}"/>
              </a:ext>
            </a:extLst>
          </p:cNvPr>
          <p:cNvSpPr txBox="1">
            <a:spLocks/>
          </p:cNvSpPr>
          <p:nvPr/>
        </p:nvSpPr>
        <p:spPr>
          <a:xfrm>
            <a:off x="296589" y="813380"/>
            <a:ext cx="11598819" cy="1325563"/>
          </a:xfrm>
          <a:prstGeom prst="rect">
            <a:avLst/>
          </a:prstGeom>
        </p:spPr>
        <p:txBody>
          <a:bodyPr>
            <a:noAutofit/>
          </a:bodyPr>
          <a:lstStyle>
            <a:lvl1pPr algn="l" defTabSz="914400" rtl="0" eaLnBrk="1" latinLnBrk="0" hangingPunct="1">
              <a:lnSpc>
                <a:spcPct val="90000"/>
              </a:lnSpc>
              <a:spcBef>
                <a:spcPct val="0"/>
              </a:spcBef>
              <a:buNone/>
              <a:defRPr sz="3000" b="1" kern="3000" cap="all" spc="-8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1" i="1" u="none" strike="noStrike" kern="3000" cap="none" spc="-80" normalizeH="0" baseline="0" noProof="0" dirty="0">
                <a:ln>
                  <a:noFill/>
                </a:ln>
                <a:solidFill>
                  <a:srgbClr val="063E73"/>
                </a:solidFill>
                <a:effectLst/>
                <a:uLnTx/>
                <a:uFillTx/>
                <a:latin typeface="Aptos" panose="02110004020202020204"/>
                <a:ea typeface="+mj-ea"/>
                <a:cs typeface="+mj-cs"/>
              </a:rPr>
              <a:t>“… to  enhance the capabilities of planners, spatial managers and industry, to access evidence guiding sustainable development of FLOW”</a:t>
            </a:r>
            <a:endParaRPr kumimoji="0" lang="en-GB" sz="1600" b="1" i="1" u="none" strike="noStrike" kern="3000" cap="none" spc="-80" normalizeH="0" baseline="0" noProof="0" dirty="0">
              <a:ln>
                <a:noFill/>
              </a:ln>
              <a:solidFill>
                <a:srgbClr val="063E73"/>
              </a:solidFill>
              <a:effectLst/>
              <a:uLnTx/>
              <a:uFillTx/>
              <a:latin typeface="Aptos" panose="02110004020202020204"/>
              <a:ea typeface="+mj-ea"/>
              <a:cs typeface="+mj-cs"/>
            </a:endParaRPr>
          </a:p>
        </p:txBody>
      </p:sp>
      <p:sp>
        <p:nvSpPr>
          <p:cNvPr id="6" name="Right Brace 5">
            <a:extLst>
              <a:ext uri="{FF2B5EF4-FFF2-40B4-BE49-F238E27FC236}">
                <a16:creationId xmlns:a16="http://schemas.microsoft.com/office/drawing/2014/main" id="{DBE99895-5278-05F3-E4C6-2E0F545B87A2}"/>
              </a:ext>
            </a:extLst>
          </p:cNvPr>
          <p:cNvSpPr/>
          <p:nvPr/>
        </p:nvSpPr>
        <p:spPr>
          <a:xfrm rot="16200000">
            <a:off x="5914036" y="-2097179"/>
            <a:ext cx="363923" cy="721183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Title 1">
            <a:extLst>
              <a:ext uri="{FF2B5EF4-FFF2-40B4-BE49-F238E27FC236}">
                <a16:creationId xmlns:a16="http://schemas.microsoft.com/office/drawing/2014/main" id="{F410348B-5DF8-796A-7EB8-200BBD919AAE}"/>
              </a:ext>
            </a:extLst>
          </p:cNvPr>
          <p:cNvSpPr txBox="1">
            <a:spLocks/>
          </p:cNvSpPr>
          <p:nvPr/>
        </p:nvSpPr>
        <p:spPr>
          <a:xfrm>
            <a:off x="1638583" y="5200732"/>
            <a:ext cx="2131129" cy="330493"/>
          </a:xfrm>
          <a:prstGeom prst="rect">
            <a:avLst/>
          </a:prstGeom>
        </p:spPr>
        <p:txBody>
          <a:bodyPr>
            <a:noAutofit/>
          </a:bodyPr>
          <a:lstStyle>
            <a:lvl1pPr algn="l" defTabSz="914400" rtl="0" eaLnBrk="1" latinLnBrk="0" hangingPunct="1">
              <a:lnSpc>
                <a:spcPct val="90000"/>
              </a:lnSpc>
              <a:spcBef>
                <a:spcPct val="0"/>
              </a:spcBef>
              <a:buNone/>
              <a:defRPr sz="3000" b="1" kern="3000" cap="all" spc="-8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1" u="none" strike="noStrike" kern="3000" cap="none" spc="-80" normalizeH="0" baseline="0" noProof="0" dirty="0">
                <a:ln>
                  <a:noFill/>
                </a:ln>
                <a:solidFill>
                  <a:srgbClr val="063E73"/>
                </a:solidFill>
                <a:effectLst/>
                <a:uLnTx/>
                <a:uFillTx/>
                <a:latin typeface="Aptos" panose="02110004020202020204"/>
                <a:ea typeface="+mj-ea"/>
                <a:cs typeface="+mj-cs"/>
              </a:rPr>
              <a:t>Whole system responses to FLOW</a:t>
            </a:r>
            <a:endParaRPr kumimoji="0" lang="en-GB" sz="2400" b="1" i="1" u="none" strike="noStrike" kern="3000" cap="none" spc="-80" normalizeH="0" baseline="0" noProof="0" dirty="0">
              <a:ln>
                <a:noFill/>
              </a:ln>
              <a:solidFill>
                <a:srgbClr val="063E73"/>
              </a:solidFill>
              <a:effectLst/>
              <a:uLnTx/>
              <a:uFillTx/>
              <a:latin typeface="Aptos" panose="02110004020202020204"/>
              <a:ea typeface="+mj-ea"/>
              <a:cs typeface="+mj-cs"/>
            </a:endParaRPr>
          </a:p>
        </p:txBody>
      </p:sp>
      <p:sp>
        <p:nvSpPr>
          <p:cNvPr id="8" name="Title 1">
            <a:extLst>
              <a:ext uri="{FF2B5EF4-FFF2-40B4-BE49-F238E27FC236}">
                <a16:creationId xmlns:a16="http://schemas.microsoft.com/office/drawing/2014/main" id="{1407B084-889A-A85A-2DB9-C85FD32C7287}"/>
              </a:ext>
            </a:extLst>
          </p:cNvPr>
          <p:cNvSpPr txBox="1">
            <a:spLocks/>
          </p:cNvSpPr>
          <p:nvPr/>
        </p:nvSpPr>
        <p:spPr>
          <a:xfrm>
            <a:off x="154040" y="3907365"/>
            <a:ext cx="5269419" cy="330493"/>
          </a:xfrm>
          <a:prstGeom prst="rect">
            <a:avLst/>
          </a:prstGeom>
        </p:spPr>
        <p:txBody>
          <a:bodyPr>
            <a:noAutofit/>
          </a:bodyPr>
          <a:lstStyle>
            <a:lvl1pPr algn="l" defTabSz="914400" rtl="0" eaLnBrk="1" latinLnBrk="0" hangingPunct="1">
              <a:lnSpc>
                <a:spcPct val="90000"/>
              </a:lnSpc>
              <a:spcBef>
                <a:spcPct val="0"/>
              </a:spcBef>
              <a:buNone/>
              <a:defRPr sz="3000" b="1" kern="3000" cap="all" spc="-8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1" u="none" strike="noStrike" kern="3000" cap="none" spc="-80" normalizeH="0" baseline="0" noProof="0" dirty="0">
                <a:ln>
                  <a:noFill/>
                </a:ln>
                <a:solidFill>
                  <a:srgbClr val="063E73"/>
                </a:solidFill>
                <a:effectLst/>
                <a:uLnTx/>
                <a:uFillTx/>
                <a:latin typeface="Aptos" panose="02110004020202020204"/>
                <a:ea typeface="+mj-ea"/>
                <a:cs typeface="+mj-cs"/>
              </a:rPr>
              <a:t>Identifies currently unknown drivers of system dynamics to inform future management &amp; help harness benefits.</a:t>
            </a:r>
            <a:endParaRPr kumimoji="0" lang="en-GB" sz="2400" b="1" i="1" u="none" strike="noStrike" kern="3000" cap="none" spc="-80" normalizeH="0" baseline="0" noProof="0" dirty="0">
              <a:ln>
                <a:noFill/>
              </a:ln>
              <a:solidFill>
                <a:srgbClr val="063E73"/>
              </a:solidFill>
              <a:effectLst/>
              <a:uLnTx/>
              <a:uFillTx/>
              <a:latin typeface="Aptos" panose="02110004020202020204"/>
              <a:ea typeface="+mj-ea"/>
              <a:cs typeface="+mj-cs"/>
            </a:endParaRPr>
          </a:p>
        </p:txBody>
      </p:sp>
      <p:sp>
        <p:nvSpPr>
          <p:cNvPr id="10" name="Title 1">
            <a:extLst>
              <a:ext uri="{FF2B5EF4-FFF2-40B4-BE49-F238E27FC236}">
                <a16:creationId xmlns:a16="http://schemas.microsoft.com/office/drawing/2014/main" id="{B012E509-F206-EB31-628F-29F73C924137}"/>
              </a:ext>
            </a:extLst>
          </p:cNvPr>
          <p:cNvSpPr txBox="1">
            <a:spLocks/>
          </p:cNvSpPr>
          <p:nvPr/>
        </p:nvSpPr>
        <p:spPr>
          <a:xfrm>
            <a:off x="7386322" y="3890460"/>
            <a:ext cx="4286010" cy="330493"/>
          </a:xfrm>
          <a:prstGeom prst="rect">
            <a:avLst/>
          </a:prstGeom>
        </p:spPr>
        <p:txBody>
          <a:bodyPr>
            <a:noAutofit/>
          </a:bodyPr>
          <a:lstStyle>
            <a:lvl1pPr algn="l" defTabSz="914400" rtl="0" eaLnBrk="1" latinLnBrk="0" hangingPunct="1">
              <a:lnSpc>
                <a:spcPct val="90000"/>
              </a:lnSpc>
              <a:spcBef>
                <a:spcPct val="0"/>
              </a:spcBef>
              <a:buNone/>
              <a:defRPr sz="3000" b="1" kern="3000" cap="all" spc="-8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1" u="none" strike="noStrike" kern="3000" cap="none" spc="-80" normalizeH="0" baseline="0" noProof="0" dirty="0">
                <a:ln>
                  <a:noFill/>
                </a:ln>
                <a:solidFill>
                  <a:srgbClr val="063E73"/>
                </a:solidFill>
                <a:effectLst/>
                <a:uLnTx/>
                <a:uFillTx/>
                <a:latin typeface="Aptos" panose="02110004020202020204"/>
                <a:ea typeface="+mj-ea"/>
                <a:cs typeface="+mj-cs"/>
              </a:rPr>
              <a:t>Explores our best available evidence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1" u="none" strike="noStrike" kern="3000" cap="none" spc="-80" normalizeH="0" baseline="0" noProof="0" dirty="0">
                <a:ln>
                  <a:noFill/>
                </a:ln>
                <a:solidFill>
                  <a:srgbClr val="063E73"/>
                </a:solidFill>
                <a:effectLst/>
                <a:uLnTx/>
                <a:uFillTx/>
                <a:latin typeface="Aptos" panose="02110004020202020204"/>
                <a:ea typeface="+mj-ea"/>
                <a:cs typeface="+mj-cs"/>
              </a:rPr>
              <a:t>to inform  sustainable spatial design that minimizes impacts &amp; harness benefits e.g. potential for net gain</a:t>
            </a:r>
            <a:endParaRPr kumimoji="0" lang="en-GB" sz="2400" b="1" i="1" u="none" strike="noStrike" kern="3000" cap="none" spc="-80" normalizeH="0" baseline="0" noProof="0" dirty="0">
              <a:ln>
                <a:noFill/>
              </a:ln>
              <a:solidFill>
                <a:srgbClr val="063E73"/>
              </a:solidFill>
              <a:effectLst/>
              <a:uLnTx/>
              <a:uFillTx/>
              <a:latin typeface="Aptos" panose="02110004020202020204"/>
              <a:ea typeface="+mj-ea"/>
              <a:cs typeface="+mj-cs"/>
            </a:endParaRPr>
          </a:p>
        </p:txBody>
      </p:sp>
      <p:pic>
        <p:nvPicPr>
          <p:cNvPr id="17" name="Picture 16">
            <a:extLst>
              <a:ext uri="{FF2B5EF4-FFF2-40B4-BE49-F238E27FC236}">
                <a16:creationId xmlns:a16="http://schemas.microsoft.com/office/drawing/2014/main" id="{33EDAC50-F189-0AD8-37DB-B523CD6A956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96586" y="1630943"/>
            <a:ext cx="2195689" cy="846262"/>
          </a:xfrm>
          <a:prstGeom prst="rect">
            <a:avLst/>
          </a:prstGeom>
        </p:spPr>
      </p:pic>
      <p:sp>
        <p:nvSpPr>
          <p:cNvPr id="3" name="Title 1">
            <a:extLst>
              <a:ext uri="{FF2B5EF4-FFF2-40B4-BE49-F238E27FC236}">
                <a16:creationId xmlns:a16="http://schemas.microsoft.com/office/drawing/2014/main" id="{26A6E5E2-D0A1-590E-8DD3-1DE687BCCB5D}"/>
              </a:ext>
            </a:extLst>
          </p:cNvPr>
          <p:cNvSpPr txBox="1">
            <a:spLocks/>
          </p:cNvSpPr>
          <p:nvPr/>
        </p:nvSpPr>
        <p:spPr>
          <a:xfrm>
            <a:off x="901056" y="2508262"/>
            <a:ext cx="3178050" cy="330493"/>
          </a:xfrm>
          <a:prstGeom prst="rect">
            <a:avLst/>
          </a:prstGeom>
        </p:spPr>
        <p:txBody>
          <a:bodyPr>
            <a:noAutofit/>
          </a:bodyPr>
          <a:lstStyle>
            <a:lvl1pPr algn="l" defTabSz="914400" rtl="0" eaLnBrk="1" latinLnBrk="0" hangingPunct="1">
              <a:lnSpc>
                <a:spcPct val="90000"/>
              </a:lnSpc>
              <a:spcBef>
                <a:spcPct val="0"/>
              </a:spcBef>
              <a:buNone/>
              <a:defRPr sz="3000" b="1" kern="3000" cap="all" spc="-8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1" u="none" strike="noStrike" kern="3000" cap="none" spc="-80" normalizeH="0" baseline="0" noProof="0" dirty="0">
                <a:ln>
                  <a:noFill/>
                </a:ln>
                <a:solidFill>
                  <a:srgbClr val="009F9E"/>
                </a:solidFill>
                <a:effectLst/>
                <a:uLnTx/>
                <a:uFillTx/>
                <a:latin typeface="Aptos" panose="02110004020202020204"/>
                <a:ea typeface="+mj-ea"/>
                <a:cs typeface="+mj-cs"/>
              </a:rPr>
              <a:t>Dynamic Bayesian Network Model for population trends</a:t>
            </a:r>
            <a:endParaRPr kumimoji="0" lang="en-GB" sz="2400" b="1" i="1" u="none" strike="noStrike" kern="3000" cap="none" spc="-80" normalizeH="0" baseline="0" noProof="0" dirty="0">
              <a:ln>
                <a:noFill/>
              </a:ln>
              <a:solidFill>
                <a:srgbClr val="009F9E"/>
              </a:solidFill>
              <a:effectLst/>
              <a:uLnTx/>
              <a:uFillTx/>
              <a:latin typeface="Aptos" panose="02110004020202020204"/>
              <a:ea typeface="+mj-ea"/>
              <a:cs typeface="+mj-cs"/>
            </a:endParaRPr>
          </a:p>
        </p:txBody>
      </p:sp>
      <p:sp>
        <p:nvSpPr>
          <p:cNvPr id="15" name="Title 1">
            <a:extLst>
              <a:ext uri="{FF2B5EF4-FFF2-40B4-BE49-F238E27FC236}">
                <a16:creationId xmlns:a16="http://schemas.microsoft.com/office/drawing/2014/main" id="{3EB482CD-98CE-3791-EFB4-22E363973DAD}"/>
              </a:ext>
            </a:extLst>
          </p:cNvPr>
          <p:cNvSpPr txBox="1">
            <a:spLocks/>
          </p:cNvSpPr>
          <p:nvPr/>
        </p:nvSpPr>
        <p:spPr>
          <a:xfrm>
            <a:off x="8154828" y="2842374"/>
            <a:ext cx="2861451" cy="330493"/>
          </a:xfrm>
          <a:prstGeom prst="rect">
            <a:avLst/>
          </a:prstGeom>
        </p:spPr>
        <p:txBody>
          <a:bodyPr>
            <a:noAutofit/>
          </a:bodyPr>
          <a:lstStyle>
            <a:lvl1pPr algn="l" defTabSz="914400" rtl="0" eaLnBrk="1" latinLnBrk="0" hangingPunct="1">
              <a:lnSpc>
                <a:spcPct val="90000"/>
              </a:lnSpc>
              <a:spcBef>
                <a:spcPct val="0"/>
              </a:spcBef>
              <a:buNone/>
              <a:defRPr sz="3000" b="1" kern="3000" cap="all" spc="-8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1" u="none" strike="noStrike" kern="3000" cap="none" spc="-80" normalizeH="0" baseline="0" noProof="0" dirty="0">
                <a:ln>
                  <a:noFill/>
                </a:ln>
                <a:solidFill>
                  <a:srgbClr val="009F9E"/>
                </a:solidFill>
                <a:effectLst/>
                <a:uLnTx/>
                <a:uFillTx/>
                <a:latin typeface="Aptos" panose="02110004020202020204"/>
                <a:ea typeface="+mj-ea"/>
                <a:cs typeface="+mj-cs"/>
              </a:rPr>
              <a:t>AI assisted marine spatial prioritization</a:t>
            </a:r>
            <a:endParaRPr kumimoji="0" lang="en-GB" sz="2400" b="1" i="1" u="none" strike="noStrike" kern="3000" cap="none" spc="-80" normalizeH="0" baseline="0" noProof="0" dirty="0">
              <a:ln>
                <a:noFill/>
              </a:ln>
              <a:solidFill>
                <a:srgbClr val="009F9E"/>
              </a:solidFill>
              <a:effectLst/>
              <a:uLnTx/>
              <a:uFillTx/>
              <a:latin typeface="Aptos" panose="02110004020202020204"/>
              <a:ea typeface="+mj-ea"/>
              <a:cs typeface="+mj-cs"/>
            </a:endParaRPr>
          </a:p>
        </p:txBody>
      </p:sp>
      <p:pic>
        <p:nvPicPr>
          <p:cNvPr id="18" name="Picture 17">
            <a:extLst>
              <a:ext uri="{FF2B5EF4-FFF2-40B4-BE49-F238E27FC236}">
                <a16:creationId xmlns:a16="http://schemas.microsoft.com/office/drawing/2014/main" id="{D8BB22A0-8CF2-1F0B-5149-2D65B0355533}"/>
              </a:ext>
            </a:extLst>
          </p:cNvPr>
          <p:cNvPicPr>
            <a:picLocks noChangeAspect="1"/>
          </p:cNvPicPr>
          <p:nvPr/>
        </p:nvPicPr>
        <p:blipFill>
          <a:blip r:embed="rId3"/>
          <a:stretch>
            <a:fillRect/>
          </a:stretch>
        </p:blipFill>
        <p:spPr>
          <a:xfrm>
            <a:off x="8046166" y="1916432"/>
            <a:ext cx="1959369" cy="729067"/>
          </a:xfrm>
          <a:prstGeom prst="rect">
            <a:avLst/>
          </a:prstGeom>
        </p:spPr>
      </p:pic>
      <p:pic>
        <p:nvPicPr>
          <p:cNvPr id="20" name="Picture 19">
            <a:extLst>
              <a:ext uri="{FF2B5EF4-FFF2-40B4-BE49-F238E27FC236}">
                <a16:creationId xmlns:a16="http://schemas.microsoft.com/office/drawing/2014/main" id="{08DC0E62-B862-DA20-8BAE-2ED2090F00C2}"/>
              </a:ext>
            </a:extLst>
          </p:cNvPr>
          <p:cNvPicPr>
            <a:picLocks noChangeAspect="1"/>
          </p:cNvPicPr>
          <p:nvPr/>
        </p:nvPicPr>
        <p:blipFill>
          <a:blip r:embed="rId4"/>
          <a:stretch>
            <a:fillRect/>
          </a:stretch>
        </p:blipFill>
        <p:spPr>
          <a:xfrm>
            <a:off x="6879789" y="1853214"/>
            <a:ext cx="1095047" cy="855505"/>
          </a:xfrm>
          <a:prstGeom prst="rect">
            <a:avLst/>
          </a:prstGeom>
        </p:spPr>
      </p:pic>
      <p:pic>
        <p:nvPicPr>
          <p:cNvPr id="21" name="Picture 20">
            <a:extLst>
              <a:ext uri="{FF2B5EF4-FFF2-40B4-BE49-F238E27FC236}">
                <a16:creationId xmlns:a16="http://schemas.microsoft.com/office/drawing/2014/main" id="{AFD1ABDE-440A-CE0D-19D1-F67C8163C301}"/>
              </a:ext>
            </a:extLst>
          </p:cNvPr>
          <p:cNvPicPr>
            <a:picLocks noChangeAspect="1"/>
          </p:cNvPicPr>
          <p:nvPr/>
        </p:nvPicPr>
        <p:blipFill>
          <a:blip r:embed="rId5"/>
          <a:stretch>
            <a:fillRect/>
          </a:stretch>
        </p:blipFill>
        <p:spPr>
          <a:xfrm>
            <a:off x="10761524" y="2190302"/>
            <a:ext cx="991644" cy="557800"/>
          </a:xfrm>
          <a:prstGeom prst="rect">
            <a:avLst/>
          </a:prstGeom>
        </p:spPr>
      </p:pic>
      <p:sp>
        <p:nvSpPr>
          <p:cNvPr id="16" name="TextBox 15">
            <a:extLst>
              <a:ext uri="{FF2B5EF4-FFF2-40B4-BE49-F238E27FC236}">
                <a16:creationId xmlns:a16="http://schemas.microsoft.com/office/drawing/2014/main" id="{4862CFD7-4460-527B-D6BE-C3144C4A992C}"/>
              </a:ext>
            </a:extLst>
          </p:cNvPr>
          <p:cNvSpPr txBox="1"/>
          <p:nvPr/>
        </p:nvSpPr>
        <p:spPr>
          <a:xfrm>
            <a:off x="2374705" y="1723179"/>
            <a:ext cx="609750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err="1">
                <a:ln>
                  <a:noFill/>
                </a:ln>
                <a:solidFill>
                  <a:srgbClr val="009F9E"/>
                </a:solidFill>
                <a:effectLst/>
                <a:uLnTx/>
                <a:uFillTx/>
                <a:latin typeface="Calibri" panose="020F0502020204030204" pitchFamily="34" charset="0"/>
                <a:ea typeface="+mn-ea"/>
                <a:cs typeface="Calibri" panose="020F0502020204030204" pitchFamily="34" charset="0"/>
                <a:sym typeface="Arial"/>
              </a:rPr>
              <a:t>PELAgIO</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2" name="Title 1">
            <a:extLst>
              <a:ext uri="{FF2B5EF4-FFF2-40B4-BE49-F238E27FC236}">
                <a16:creationId xmlns:a16="http://schemas.microsoft.com/office/drawing/2014/main" id="{B26715D0-B1B9-04A9-A6A5-DC8DCD51F511}"/>
              </a:ext>
            </a:extLst>
          </p:cNvPr>
          <p:cNvSpPr txBox="1">
            <a:spLocks/>
          </p:cNvSpPr>
          <p:nvPr/>
        </p:nvSpPr>
        <p:spPr>
          <a:xfrm>
            <a:off x="10234531" y="1947124"/>
            <a:ext cx="2957583" cy="980191"/>
          </a:xfrm>
          <a:prstGeom prst="rect">
            <a:avLst/>
          </a:prstGeom>
        </p:spPr>
        <p:txBody>
          <a:bodyPr>
            <a:noAutofit/>
          </a:bodyPr>
          <a:lstStyle>
            <a:lvl1pPr algn="l" defTabSz="914400" rtl="0" eaLnBrk="1" latinLnBrk="0" hangingPunct="1">
              <a:lnSpc>
                <a:spcPct val="90000"/>
              </a:lnSpc>
              <a:spcBef>
                <a:spcPct val="0"/>
              </a:spcBef>
              <a:buNone/>
              <a:defRPr sz="3000" b="1" kern="3000" cap="all" spc="-8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1" u="none" strike="noStrike" kern="3000" cap="none" spc="-80" normalizeH="0" baseline="0" noProof="0" dirty="0">
                <a:ln>
                  <a:noFill/>
                </a:ln>
                <a:solidFill>
                  <a:srgbClr val="009F9E"/>
                </a:solidFill>
                <a:effectLst/>
                <a:uLnTx/>
                <a:uFillTx/>
                <a:latin typeface="Aptos" panose="02110004020202020204"/>
                <a:ea typeface="+mj-ea"/>
                <a:cs typeface="+mj-cs"/>
              </a:rPr>
              <a:t>ORIES</a:t>
            </a:r>
            <a:endParaRPr kumimoji="0" lang="en-GB" sz="2400" b="1" i="1" u="none" strike="noStrike" kern="3000" cap="none" spc="-80" normalizeH="0" baseline="0" noProof="0" dirty="0">
              <a:ln>
                <a:noFill/>
              </a:ln>
              <a:solidFill>
                <a:srgbClr val="009F9E"/>
              </a:solidFill>
              <a:effectLst/>
              <a:uLnTx/>
              <a:uFillTx/>
              <a:latin typeface="Aptos" panose="02110004020202020204"/>
              <a:ea typeface="+mj-ea"/>
              <a:cs typeface="+mj-cs"/>
            </a:endParaRPr>
          </a:p>
        </p:txBody>
      </p:sp>
      <p:sp>
        <p:nvSpPr>
          <p:cNvPr id="2" name="Multiplication Sign 1">
            <a:extLst>
              <a:ext uri="{FF2B5EF4-FFF2-40B4-BE49-F238E27FC236}">
                <a16:creationId xmlns:a16="http://schemas.microsoft.com/office/drawing/2014/main" id="{9F1B7A3A-95EF-649E-AE08-E38E385E913F}"/>
              </a:ext>
            </a:extLst>
          </p:cNvPr>
          <p:cNvSpPr/>
          <p:nvPr/>
        </p:nvSpPr>
        <p:spPr>
          <a:xfrm>
            <a:off x="10036014" y="2190303"/>
            <a:ext cx="306865" cy="352948"/>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733485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65497CC-CF6A-20AF-AE93-6D88F2387F52}"/>
              </a:ext>
            </a:extLst>
          </p:cNvPr>
          <p:cNvSpPr txBox="1">
            <a:spLocks/>
          </p:cNvSpPr>
          <p:nvPr/>
        </p:nvSpPr>
        <p:spPr>
          <a:xfrm>
            <a:off x="391748" y="217254"/>
            <a:ext cx="11408503" cy="1325563"/>
          </a:xfrm>
          <a:prstGeom prst="rect">
            <a:avLst/>
          </a:prstGeom>
        </p:spPr>
        <p:txBody>
          <a:bodyPr>
            <a:noAutofit/>
          </a:bodyPr>
          <a:lstStyle>
            <a:lvl1pPr algn="l" defTabSz="914400" rtl="0" eaLnBrk="1" latinLnBrk="0" hangingPunct="1">
              <a:lnSpc>
                <a:spcPct val="90000"/>
              </a:lnSpc>
              <a:spcBef>
                <a:spcPct val="0"/>
              </a:spcBef>
              <a:buNone/>
              <a:defRPr sz="3000" b="1" kern="3000" cap="all" spc="-8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3000" cap="none" spc="-80" normalizeH="0" baseline="0" noProof="0" dirty="0">
                <a:ln>
                  <a:noFill/>
                </a:ln>
                <a:solidFill>
                  <a:srgbClr val="063E73"/>
                </a:solidFill>
                <a:effectLst/>
                <a:uLnTx/>
                <a:uFillTx/>
                <a:latin typeface="Aptos" panose="02110004020202020204"/>
                <a:ea typeface="+mj-ea"/>
                <a:cs typeface="+mj-cs"/>
              </a:rPr>
              <a:t>WP5: Towards sustainable FLOW </a:t>
            </a:r>
            <a:r>
              <a:rPr kumimoji="0" lang="en-US" sz="1800" b="1" i="0" u="none" strike="noStrike" kern="3000" cap="none" spc="-80" normalizeH="0" baseline="0" noProof="0" dirty="0">
                <a:ln>
                  <a:noFill/>
                </a:ln>
                <a:solidFill>
                  <a:srgbClr val="063E73"/>
                </a:solidFill>
                <a:effectLst/>
                <a:uLnTx/>
                <a:uFillTx/>
                <a:latin typeface="Aptos" panose="02110004020202020204"/>
                <a:ea typeface="+mj-ea"/>
                <a:cs typeface="+mj-cs"/>
              </a:rPr>
              <a:t>(Decision Support Tools)</a:t>
            </a:r>
            <a:endParaRPr kumimoji="0" lang="en-GB" sz="1800" b="1" i="0" u="none" strike="noStrike" kern="3000" cap="none" spc="-80" normalizeH="0" baseline="0" noProof="0" dirty="0">
              <a:ln>
                <a:noFill/>
              </a:ln>
              <a:solidFill>
                <a:srgbClr val="063E73"/>
              </a:solidFill>
              <a:effectLst/>
              <a:uLnTx/>
              <a:uFillTx/>
              <a:latin typeface="Aptos" panose="02110004020202020204"/>
              <a:ea typeface="+mj-ea"/>
              <a:cs typeface="+mj-cs"/>
            </a:endParaRPr>
          </a:p>
        </p:txBody>
      </p:sp>
      <p:sp>
        <p:nvSpPr>
          <p:cNvPr id="5" name="Title 1">
            <a:extLst>
              <a:ext uri="{FF2B5EF4-FFF2-40B4-BE49-F238E27FC236}">
                <a16:creationId xmlns:a16="http://schemas.microsoft.com/office/drawing/2014/main" id="{B295418B-6C7E-D943-6592-2D9C8431E68B}"/>
              </a:ext>
            </a:extLst>
          </p:cNvPr>
          <p:cNvSpPr txBox="1">
            <a:spLocks/>
          </p:cNvSpPr>
          <p:nvPr/>
        </p:nvSpPr>
        <p:spPr>
          <a:xfrm>
            <a:off x="296589" y="813380"/>
            <a:ext cx="11598819" cy="1325563"/>
          </a:xfrm>
          <a:prstGeom prst="rect">
            <a:avLst/>
          </a:prstGeom>
        </p:spPr>
        <p:txBody>
          <a:bodyPr>
            <a:noAutofit/>
          </a:bodyPr>
          <a:lstStyle>
            <a:lvl1pPr algn="l" defTabSz="914400" rtl="0" eaLnBrk="1" latinLnBrk="0" hangingPunct="1">
              <a:lnSpc>
                <a:spcPct val="90000"/>
              </a:lnSpc>
              <a:spcBef>
                <a:spcPct val="0"/>
              </a:spcBef>
              <a:buNone/>
              <a:defRPr sz="3000" b="1" kern="3000" cap="all" spc="-8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1" i="1" u="none" strike="noStrike" kern="3000" cap="none" spc="-80" normalizeH="0" baseline="0" noProof="0" dirty="0">
                <a:ln>
                  <a:noFill/>
                </a:ln>
                <a:solidFill>
                  <a:srgbClr val="063E73"/>
                </a:solidFill>
                <a:effectLst/>
                <a:uLnTx/>
                <a:uFillTx/>
                <a:latin typeface="Aptos" panose="02110004020202020204"/>
                <a:ea typeface="+mj-ea"/>
                <a:cs typeface="+mj-cs"/>
              </a:rPr>
              <a:t>“… to  enhance the capabilities of planners, spatial managers and industry, to access evidence guiding sustainable development of FLOW”</a:t>
            </a:r>
            <a:endParaRPr kumimoji="0" lang="en-GB" sz="1600" b="1" i="1" u="none" strike="noStrike" kern="3000" cap="none" spc="-80" normalizeH="0" baseline="0" noProof="0" dirty="0">
              <a:ln>
                <a:noFill/>
              </a:ln>
              <a:solidFill>
                <a:srgbClr val="063E73"/>
              </a:solidFill>
              <a:effectLst/>
              <a:uLnTx/>
              <a:uFillTx/>
              <a:latin typeface="Aptos" panose="02110004020202020204"/>
              <a:ea typeface="+mj-ea"/>
              <a:cs typeface="+mj-cs"/>
            </a:endParaRPr>
          </a:p>
        </p:txBody>
      </p:sp>
      <p:sp>
        <p:nvSpPr>
          <p:cNvPr id="6" name="Right Brace 5">
            <a:extLst>
              <a:ext uri="{FF2B5EF4-FFF2-40B4-BE49-F238E27FC236}">
                <a16:creationId xmlns:a16="http://schemas.microsoft.com/office/drawing/2014/main" id="{DBE99895-5278-05F3-E4C6-2E0F545B87A2}"/>
              </a:ext>
            </a:extLst>
          </p:cNvPr>
          <p:cNvSpPr/>
          <p:nvPr/>
        </p:nvSpPr>
        <p:spPr>
          <a:xfrm rot="16200000">
            <a:off x="5914036" y="-2097179"/>
            <a:ext cx="363923" cy="721183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 name="Title 1">
            <a:extLst>
              <a:ext uri="{FF2B5EF4-FFF2-40B4-BE49-F238E27FC236}">
                <a16:creationId xmlns:a16="http://schemas.microsoft.com/office/drawing/2014/main" id="{D572B4A0-FA98-5F43-E1F9-7D6BD01C65CE}"/>
              </a:ext>
            </a:extLst>
          </p:cNvPr>
          <p:cNvSpPr txBox="1">
            <a:spLocks/>
          </p:cNvSpPr>
          <p:nvPr/>
        </p:nvSpPr>
        <p:spPr>
          <a:xfrm>
            <a:off x="1970804" y="1835494"/>
            <a:ext cx="1172023" cy="330493"/>
          </a:xfrm>
          <a:prstGeom prst="rect">
            <a:avLst/>
          </a:prstGeom>
        </p:spPr>
        <p:txBody>
          <a:bodyPr>
            <a:noAutofit/>
          </a:bodyPr>
          <a:lstStyle>
            <a:lvl1pPr algn="l" defTabSz="914400" rtl="0" eaLnBrk="1" latinLnBrk="0" hangingPunct="1">
              <a:lnSpc>
                <a:spcPct val="90000"/>
              </a:lnSpc>
              <a:spcBef>
                <a:spcPct val="0"/>
              </a:spcBef>
              <a:buNone/>
              <a:defRPr sz="3000" b="1" kern="3000" cap="all" spc="-8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1" i="1" u="none" strike="noStrike" kern="3000" cap="none" spc="-80" normalizeH="0" baseline="0" noProof="0" dirty="0">
                <a:ln>
                  <a:noFill/>
                </a:ln>
                <a:solidFill>
                  <a:srgbClr val="063E73"/>
                </a:solidFill>
                <a:effectLst/>
                <a:uLnTx/>
                <a:uFillTx/>
                <a:latin typeface="Aptos" panose="02110004020202020204"/>
                <a:ea typeface="+mj-ea"/>
                <a:cs typeface="+mj-cs"/>
              </a:rPr>
              <a:t>T5.1, T5.2</a:t>
            </a:r>
            <a:endParaRPr kumimoji="0" lang="en-GB" sz="1600" b="1" i="1" u="none" strike="noStrike" kern="3000" cap="none" spc="-80" normalizeH="0" baseline="0" noProof="0" dirty="0">
              <a:ln>
                <a:noFill/>
              </a:ln>
              <a:solidFill>
                <a:srgbClr val="063E73"/>
              </a:solidFill>
              <a:effectLst/>
              <a:uLnTx/>
              <a:uFillTx/>
              <a:latin typeface="Aptos" panose="02110004020202020204"/>
              <a:ea typeface="+mj-ea"/>
              <a:cs typeface="+mj-cs"/>
            </a:endParaRPr>
          </a:p>
        </p:txBody>
      </p:sp>
      <p:sp>
        <p:nvSpPr>
          <p:cNvPr id="2" name="Title 1">
            <a:extLst>
              <a:ext uri="{FF2B5EF4-FFF2-40B4-BE49-F238E27FC236}">
                <a16:creationId xmlns:a16="http://schemas.microsoft.com/office/drawing/2014/main" id="{2600723D-5DB0-2B9A-9C3D-3D0D9017898E}"/>
              </a:ext>
            </a:extLst>
          </p:cNvPr>
          <p:cNvSpPr txBox="1">
            <a:spLocks/>
          </p:cNvSpPr>
          <p:nvPr/>
        </p:nvSpPr>
        <p:spPr>
          <a:xfrm>
            <a:off x="1681789" y="6104940"/>
            <a:ext cx="2006115" cy="330493"/>
          </a:xfrm>
          <a:prstGeom prst="rect">
            <a:avLst/>
          </a:prstGeom>
        </p:spPr>
        <p:txBody>
          <a:bodyPr>
            <a:noAutofit/>
          </a:bodyPr>
          <a:lstStyle>
            <a:lvl1pPr algn="l" defTabSz="914400" rtl="0" eaLnBrk="1" latinLnBrk="0" hangingPunct="1">
              <a:lnSpc>
                <a:spcPct val="90000"/>
              </a:lnSpc>
              <a:spcBef>
                <a:spcPct val="0"/>
              </a:spcBef>
              <a:buNone/>
              <a:defRPr sz="3000" b="1" kern="3000" cap="all" spc="-8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1" i="1" u="none" strike="noStrike" kern="3000" cap="none" spc="-80" normalizeH="0" baseline="0" noProof="0" dirty="0">
                <a:ln>
                  <a:noFill/>
                </a:ln>
                <a:solidFill>
                  <a:srgbClr val="009F9E"/>
                </a:solidFill>
                <a:effectLst/>
                <a:uLnTx/>
                <a:uFillTx/>
                <a:latin typeface="Aptos" panose="02110004020202020204"/>
                <a:ea typeface="+mj-ea"/>
                <a:cs typeface="+mj-cs"/>
              </a:rPr>
              <a:t>Dynamic Bayesian Network Model</a:t>
            </a:r>
            <a:endParaRPr kumimoji="0" lang="en-GB" sz="1600" b="1" i="1" u="none" strike="noStrike" kern="3000" cap="none" spc="-80" normalizeH="0" baseline="0" noProof="0" dirty="0">
              <a:ln>
                <a:noFill/>
              </a:ln>
              <a:solidFill>
                <a:srgbClr val="009F9E"/>
              </a:solidFill>
              <a:effectLst/>
              <a:uLnTx/>
              <a:uFillTx/>
              <a:latin typeface="Aptos" panose="02110004020202020204"/>
              <a:ea typeface="+mj-ea"/>
              <a:cs typeface="+mj-cs"/>
            </a:endParaRPr>
          </a:p>
        </p:txBody>
      </p:sp>
      <p:sp>
        <p:nvSpPr>
          <p:cNvPr id="13" name="TextBox 12">
            <a:extLst>
              <a:ext uri="{FF2B5EF4-FFF2-40B4-BE49-F238E27FC236}">
                <a16:creationId xmlns:a16="http://schemas.microsoft.com/office/drawing/2014/main" id="{E5588F94-1F42-02C1-B7BA-595B696E4535}"/>
              </a:ext>
            </a:extLst>
          </p:cNvPr>
          <p:cNvSpPr txBox="1"/>
          <p:nvPr/>
        </p:nvSpPr>
        <p:spPr>
          <a:xfrm>
            <a:off x="502717" y="2272421"/>
            <a:ext cx="42168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63E73"/>
                </a:solidFill>
                <a:effectLst/>
                <a:uLnTx/>
                <a:uFillTx/>
                <a:latin typeface="Arial" panose="020B0604020202020204" pitchFamily="34" charset="0"/>
                <a:ea typeface="+mn-ea"/>
                <a:cs typeface="Arial" panose="020B0604020202020204" pitchFamily="34" charset="0"/>
              </a:rPr>
              <a:t>WP2: </a:t>
            </a:r>
            <a:r>
              <a:rPr kumimoji="0" lang="en-GB" sz="1400" b="0" i="0" u="none" strike="noStrike" kern="1200" cap="none" spc="0" normalizeH="0" baseline="0" noProof="0" dirty="0">
                <a:ln>
                  <a:noFill/>
                </a:ln>
                <a:solidFill>
                  <a:srgbClr val="063E73"/>
                </a:solidFill>
                <a:effectLst/>
                <a:uLnTx/>
                <a:uFillTx/>
                <a:latin typeface="Arial" panose="020B0604020202020204" pitchFamily="34" charset="0"/>
                <a:ea typeface="+mn-ea"/>
                <a:cs typeface="Arial" panose="020B0604020202020204" pitchFamily="34" charset="0"/>
              </a:rPr>
              <a:t>FLOW modelling</a:t>
            </a:r>
          </a:p>
        </p:txBody>
      </p:sp>
      <p:sp>
        <p:nvSpPr>
          <p:cNvPr id="14" name="TextBox 13">
            <a:extLst>
              <a:ext uri="{FF2B5EF4-FFF2-40B4-BE49-F238E27FC236}">
                <a16:creationId xmlns:a16="http://schemas.microsoft.com/office/drawing/2014/main" id="{08A5FCDC-04AE-420B-F259-17FAEEBD5D7F}"/>
              </a:ext>
            </a:extLst>
          </p:cNvPr>
          <p:cNvSpPr txBox="1"/>
          <p:nvPr/>
        </p:nvSpPr>
        <p:spPr>
          <a:xfrm>
            <a:off x="502717" y="2641753"/>
            <a:ext cx="42168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63E73"/>
                </a:solidFill>
                <a:effectLst/>
                <a:uLnTx/>
                <a:uFillTx/>
                <a:latin typeface="Arial" panose="020B0604020202020204" pitchFamily="34" charset="0"/>
                <a:ea typeface="+mn-ea"/>
                <a:cs typeface="Arial" panose="020B0604020202020204" pitchFamily="34" charset="0"/>
              </a:rPr>
              <a:t>WP3: </a:t>
            </a:r>
            <a:r>
              <a:rPr kumimoji="0" lang="en-GB" sz="1400" b="0" i="0" u="none" strike="noStrike" kern="1200" cap="none" spc="0" normalizeH="0" baseline="0" noProof="0" dirty="0">
                <a:ln>
                  <a:noFill/>
                </a:ln>
                <a:solidFill>
                  <a:srgbClr val="063E73"/>
                </a:solidFill>
                <a:effectLst/>
                <a:uLnTx/>
                <a:uFillTx/>
                <a:latin typeface="Arial" panose="020B0604020202020204" pitchFamily="34" charset="0"/>
                <a:ea typeface="+mn-ea"/>
                <a:cs typeface="Arial" panose="020B0604020202020204" pitchFamily="34" charset="0"/>
              </a:rPr>
              <a:t>In situ FLOW pelagic monitoring</a:t>
            </a:r>
          </a:p>
        </p:txBody>
      </p:sp>
      <p:sp>
        <p:nvSpPr>
          <p:cNvPr id="25" name="TextBox 24">
            <a:extLst>
              <a:ext uri="{FF2B5EF4-FFF2-40B4-BE49-F238E27FC236}">
                <a16:creationId xmlns:a16="http://schemas.microsoft.com/office/drawing/2014/main" id="{5C6C2370-291A-E7C7-C3A0-384D2395ADCF}"/>
              </a:ext>
            </a:extLst>
          </p:cNvPr>
          <p:cNvSpPr txBox="1"/>
          <p:nvPr/>
        </p:nvSpPr>
        <p:spPr>
          <a:xfrm>
            <a:off x="502717" y="3056282"/>
            <a:ext cx="49722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63E73"/>
                </a:solidFill>
                <a:effectLst/>
                <a:uLnTx/>
                <a:uFillTx/>
                <a:latin typeface="Arial" panose="020B0604020202020204" pitchFamily="34" charset="0"/>
                <a:ea typeface="+mn-ea"/>
                <a:cs typeface="Arial" panose="020B0604020202020204" pitchFamily="34" charset="0"/>
              </a:rPr>
              <a:t>WP4 &amp; 1: </a:t>
            </a:r>
            <a:r>
              <a:rPr kumimoji="0" lang="en-GB" sz="1400" b="0" i="0" u="none" strike="noStrike" kern="1200" cap="none" spc="0" normalizeH="0" baseline="0" noProof="0" dirty="0">
                <a:ln>
                  <a:noFill/>
                </a:ln>
                <a:solidFill>
                  <a:srgbClr val="063E73"/>
                </a:solidFill>
                <a:effectLst/>
                <a:uLnTx/>
                <a:uFillTx/>
                <a:latin typeface="Arial" panose="020B0604020202020204" pitchFamily="34" charset="0"/>
                <a:ea typeface="+mn-ea"/>
                <a:cs typeface="Arial" panose="020B0604020202020204" pitchFamily="34" charset="0"/>
              </a:rPr>
              <a:t>In situ FLOW fish, bird and mammal behaviour</a:t>
            </a:r>
          </a:p>
        </p:txBody>
      </p:sp>
      <p:grpSp>
        <p:nvGrpSpPr>
          <p:cNvPr id="26" name="Group 25">
            <a:extLst>
              <a:ext uri="{FF2B5EF4-FFF2-40B4-BE49-F238E27FC236}">
                <a16:creationId xmlns:a16="http://schemas.microsoft.com/office/drawing/2014/main" id="{4D649232-81FF-9DA3-18B1-F3ADD346B81F}"/>
              </a:ext>
            </a:extLst>
          </p:cNvPr>
          <p:cNvGrpSpPr/>
          <p:nvPr/>
        </p:nvGrpSpPr>
        <p:grpSpPr>
          <a:xfrm>
            <a:off x="1155778" y="3493942"/>
            <a:ext cx="2668606" cy="2498056"/>
            <a:chOff x="5017770" y="1183326"/>
            <a:chExt cx="6540825" cy="5059605"/>
          </a:xfrm>
        </p:grpSpPr>
        <p:pic>
          <p:nvPicPr>
            <p:cNvPr id="27" name="Picture 26" descr="A picture containing text, map&#10;&#10;Description automatically generated">
              <a:extLst>
                <a:ext uri="{FF2B5EF4-FFF2-40B4-BE49-F238E27FC236}">
                  <a16:creationId xmlns:a16="http://schemas.microsoft.com/office/drawing/2014/main" id="{356DED9A-0FFF-9007-C0D4-DB1942FD66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45702" y="1205487"/>
              <a:ext cx="5349076" cy="5006524"/>
            </a:xfrm>
            <a:prstGeom prst="rect">
              <a:avLst/>
            </a:prstGeom>
          </p:spPr>
        </p:pic>
        <p:sp>
          <p:nvSpPr>
            <p:cNvPr id="28" name="Oval 27">
              <a:extLst>
                <a:ext uri="{FF2B5EF4-FFF2-40B4-BE49-F238E27FC236}">
                  <a16:creationId xmlns:a16="http://schemas.microsoft.com/office/drawing/2014/main" id="{633E650D-035D-DFAA-CF14-8EAE5E8956FA}"/>
                </a:ext>
              </a:extLst>
            </p:cNvPr>
            <p:cNvSpPr/>
            <p:nvPr/>
          </p:nvSpPr>
          <p:spPr>
            <a:xfrm>
              <a:off x="6437811" y="1183326"/>
              <a:ext cx="2321291" cy="2471195"/>
            </a:xfrm>
            <a:prstGeom prst="ellipse">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67E6EA88-B7A6-0036-E89F-30194F014765}"/>
                </a:ext>
              </a:extLst>
            </p:cNvPr>
            <p:cNvSpPr/>
            <p:nvPr/>
          </p:nvSpPr>
          <p:spPr>
            <a:xfrm rot="21049937">
              <a:off x="6390114" y="3577310"/>
              <a:ext cx="4104654" cy="1048683"/>
            </a:xfrm>
            <a:prstGeom prst="ellipse">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9487DF2F-77A2-9789-114A-AC0C8B51CEC6}"/>
                </a:ext>
              </a:extLst>
            </p:cNvPr>
            <p:cNvSpPr/>
            <p:nvPr/>
          </p:nvSpPr>
          <p:spPr>
            <a:xfrm>
              <a:off x="5645702" y="4495907"/>
              <a:ext cx="4782258" cy="1747024"/>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D70708B3-D60B-435D-9BB4-A8DBF4C8603A}"/>
                </a:ext>
              </a:extLst>
            </p:cNvPr>
            <p:cNvSpPr/>
            <p:nvPr/>
          </p:nvSpPr>
          <p:spPr>
            <a:xfrm rot="20717741">
              <a:off x="5017770" y="2202039"/>
              <a:ext cx="6540825" cy="1639718"/>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2" name="Picture 31">
            <a:extLst>
              <a:ext uri="{FF2B5EF4-FFF2-40B4-BE49-F238E27FC236}">
                <a16:creationId xmlns:a16="http://schemas.microsoft.com/office/drawing/2014/main" id="{217E7C41-4498-0013-0F19-892808E8CAEF}"/>
              </a:ext>
            </a:extLst>
          </p:cNvPr>
          <p:cNvPicPr>
            <a:picLocks noChangeAspect="1"/>
          </p:cNvPicPr>
          <p:nvPr/>
        </p:nvPicPr>
        <p:blipFill rotWithShape="1">
          <a:blip r:embed="rId3"/>
          <a:srcRect r="7764"/>
          <a:stretch/>
        </p:blipFill>
        <p:spPr>
          <a:xfrm>
            <a:off x="4940638" y="3671477"/>
            <a:ext cx="2829497" cy="1827247"/>
          </a:xfrm>
          <a:prstGeom prst="rect">
            <a:avLst/>
          </a:prstGeom>
        </p:spPr>
      </p:pic>
      <p:cxnSp>
        <p:nvCxnSpPr>
          <p:cNvPr id="35" name="Straight Connector 34">
            <a:extLst>
              <a:ext uri="{FF2B5EF4-FFF2-40B4-BE49-F238E27FC236}">
                <a16:creationId xmlns:a16="http://schemas.microsoft.com/office/drawing/2014/main" id="{F2FD4D3E-2CCF-E4AD-B92F-436449DCB2D9}"/>
              </a:ext>
            </a:extLst>
          </p:cNvPr>
          <p:cNvCxnSpPr>
            <a:cxnSpLocks/>
          </p:cNvCxnSpPr>
          <p:nvPr/>
        </p:nvCxnSpPr>
        <p:spPr>
          <a:xfrm>
            <a:off x="3961068" y="4545811"/>
            <a:ext cx="1009284" cy="0"/>
          </a:xfrm>
          <a:prstGeom prst="line">
            <a:avLst/>
          </a:prstGeom>
          <a:ln w="3175">
            <a:solidFill>
              <a:srgbClr val="00A6A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97B2EF68-35A2-063A-3B32-692925F33A57}"/>
              </a:ext>
            </a:extLst>
          </p:cNvPr>
          <p:cNvSpPr txBox="1"/>
          <p:nvPr/>
        </p:nvSpPr>
        <p:spPr>
          <a:xfrm>
            <a:off x="4347826" y="5542174"/>
            <a:ext cx="386715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63E73"/>
                </a:solidFill>
                <a:effectLst/>
                <a:uLnTx/>
                <a:uFillTx/>
                <a:latin typeface="Arial" panose="020B0604020202020204" pitchFamily="34" charset="0"/>
                <a:ea typeface="+mn-ea"/>
                <a:cs typeface="Arial" panose="020B0604020202020204" pitchFamily="34" charset="0"/>
              </a:rPr>
              <a:t>T5.1: Indicators: </a:t>
            </a:r>
            <a:r>
              <a:rPr kumimoji="0" lang="en-US" sz="1400" b="0" i="0" u="none" strike="noStrike" kern="1200" cap="none" spc="0" normalizeH="0" baseline="0" noProof="0" dirty="0">
                <a:ln>
                  <a:noFill/>
                </a:ln>
                <a:solidFill>
                  <a:srgbClr val="063E73"/>
                </a:solidFill>
                <a:effectLst/>
                <a:uLnTx/>
                <a:uFillTx/>
                <a:latin typeface="Arial" panose="020B0604020202020204" pitchFamily="34" charset="0"/>
                <a:ea typeface="+mn-ea"/>
                <a:cs typeface="Arial" panose="020B0604020202020204" pitchFamily="34" charset="0"/>
              </a:rPr>
              <a:t>population projections (reflecting cumulative effects) to inform assessments of marine net gain.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63E73"/>
              </a:solidFill>
              <a:effectLst/>
              <a:uLnTx/>
              <a:uFillTx/>
              <a:latin typeface="Arial" panose="020B0604020202020204" pitchFamily="34" charset="0"/>
              <a:ea typeface="+mn-ea"/>
              <a:cs typeface="Arial" panose="020B0604020202020204" pitchFamily="34" charset="0"/>
            </a:endParaRPr>
          </a:p>
        </p:txBody>
      </p:sp>
      <p:sp>
        <p:nvSpPr>
          <p:cNvPr id="39" name="TextBox 38">
            <a:extLst>
              <a:ext uri="{FF2B5EF4-FFF2-40B4-BE49-F238E27FC236}">
                <a16:creationId xmlns:a16="http://schemas.microsoft.com/office/drawing/2014/main" id="{C7BAFC89-924A-894E-BF2E-DAB7AF629D1D}"/>
              </a:ext>
            </a:extLst>
          </p:cNvPr>
          <p:cNvSpPr txBox="1"/>
          <p:nvPr/>
        </p:nvSpPr>
        <p:spPr>
          <a:xfrm>
            <a:off x="8682273" y="4329173"/>
            <a:ext cx="3268100" cy="11695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63E73"/>
                </a:solidFill>
                <a:effectLst/>
                <a:uLnTx/>
                <a:uFillTx/>
                <a:latin typeface="Arial" panose="020B0604020202020204" pitchFamily="34" charset="0"/>
                <a:ea typeface="+mn-ea"/>
                <a:cs typeface="Arial" panose="020B0604020202020204" pitchFamily="34" charset="0"/>
              </a:rPr>
              <a:t>T5.2: Stakeholder workshop: </a:t>
            </a:r>
            <a:r>
              <a:rPr kumimoji="0" lang="en-US" sz="1400" b="0" i="0" u="none" strike="noStrike" kern="1200" cap="none" spc="0" normalizeH="0" baseline="0" noProof="0" dirty="0">
                <a:ln>
                  <a:noFill/>
                </a:ln>
                <a:solidFill>
                  <a:srgbClr val="063E73"/>
                </a:solidFill>
                <a:effectLst/>
                <a:uLnTx/>
                <a:uFillTx/>
                <a:latin typeface="Arial" panose="020B0604020202020204" pitchFamily="34" charset="0"/>
                <a:ea typeface="+mn-ea"/>
                <a:cs typeface="Arial" panose="020B0604020202020204" pitchFamily="34" charset="0"/>
              </a:rPr>
              <a:t>co-existence and co-location outcomes in relation to commercial fisheries and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63E73"/>
                </a:solidFill>
                <a:effectLst/>
                <a:uLnTx/>
                <a:uFillTx/>
                <a:latin typeface="Arial" panose="020B0604020202020204" pitchFamily="34" charset="0"/>
                <a:ea typeface="+mn-ea"/>
                <a:cs typeface="Arial" panose="020B0604020202020204" pitchFamily="34" charset="0"/>
              </a:rPr>
              <a:t>FLOW to identify policy recommendations.</a:t>
            </a:r>
            <a:endParaRPr kumimoji="0" lang="en-GB" sz="1400" b="0" i="0" u="none" strike="noStrike" kern="1200" cap="none" spc="0" normalizeH="0" baseline="0" noProof="0" dirty="0">
              <a:ln>
                <a:noFill/>
              </a:ln>
              <a:solidFill>
                <a:srgbClr val="063E73"/>
              </a:solidFill>
              <a:effectLst/>
              <a:uLnTx/>
              <a:uFillTx/>
              <a:latin typeface="Arial" panose="020B0604020202020204" pitchFamily="34" charset="0"/>
              <a:ea typeface="+mn-ea"/>
              <a:cs typeface="Arial" panose="020B0604020202020204" pitchFamily="34" charset="0"/>
            </a:endParaRPr>
          </a:p>
        </p:txBody>
      </p:sp>
      <p:cxnSp>
        <p:nvCxnSpPr>
          <p:cNvPr id="41" name="Straight Connector 40">
            <a:extLst>
              <a:ext uri="{FF2B5EF4-FFF2-40B4-BE49-F238E27FC236}">
                <a16:creationId xmlns:a16="http://schemas.microsoft.com/office/drawing/2014/main" id="{EA156330-8A7B-923E-10A2-CBFEE515FF62}"/>
              </a:ext>
            </a:extLst>
          </p:cNvPr>
          <p:cNvCxnSpPr>
            <a:cxnSpLocks/>
          </p:cNvCxnSpPr>
          <p:nvPr/>
        </p:nvCxnSpPr>
        <p:spPr>
          <a:xfrm>
            <a:off x="7770135" y="4453768"/>
            <a:ext cx="1009284" cy="0"/>
          </a:xfrm>
          <a:prstGeom prst="line">
            <a:avLst/>
          </a:prstGeom>
          <a:ln w="3175">
            <a:solidFill>
              <a:srgbClr val="00A6A6"/>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30093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fcce2ead-c712-47b7-9c35-fd420cf295cd" xsi:nil="true"/>
    <lcf76f155ced4ddcb4097134ff3c332f xmlns="fcce2ead-c712-47b7-9c35-fd420cf295cd">
      <Terms xmlns="http://schemas.microsoft.com/office/infopath/2007/PartnerControls"/>
    </lcf76f155ced4ddcb4097134ff3c332f>
    <TaxCatchAll xmlns="e4a2ca18-d922-4c0f-8af1-f35448c94f0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A4C5EA37AD9C141A39963EE3C795E62" ma:contentTypeVersion="19" ma:contentTypeDescription="Create a new document." ma:contentTypeScope="" ma:versionID="b3eb6872dc15ae3a0a0a200d978ca145">
  <xsd:schema xmlns:xsd="http://www.w3.org/2001/XMLSchema" xmlns:xs="http://www.w3.org/2001/XMLSchema" xmlns:p="http://schemas.microsoft.com/office/2006/metadata/properties" xmlns:ns2="fcce2ead-c712-47b7-9c35-fd420cf295cd" xmlns:ns3="e4a2ca18-d922-4c0f-8af1-f35448c94f01" targetNamespace="http://schemas.microsoft.com/office/2006/metadata/properties" ma:root="true" ma:fieldsID="f6d7e23c0b954bbd8be7e7488a34f6ee" ns2:_="" ns3:_="">
    <xsd:import namespace="fcce2ead-c712-47b7-9c35-fd420cf295cd"/>
    <xsd:import namespace="e4a2ca18-d922-4c0f-8af1-f35448c94f0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ce2ead-c712-47b7-9c35-fd420cf295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a0f2b03-ab8f-436a-bc95-37715100861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Status" ma:index="26" nillable="true" ma:displayName="Status" ma:format="Dropdown" ma:internalName="Status">
      <xsd:simpleType>
        <xsd:restriction base="dms:Choice">
          <xsd:enumeration value="Reviewed"/>
        </xsd:restriction>
      </xsd:simpleType>
    </xsd:element>
  </xsd:schema>
  <xsd:schema xmlns:xsd="http://www.w3.org/2001/XMLSchema" xmlns:xs="http://www.w3.org/2001/XMLSchema" xmlns:dms="http://schemas.microsoft.com/office/2006/documentManagement/types" xmlns:pc="http://schemas.microsoft.com/office/infopath/2007/PartnerControls" targetNamespace="e4a2ca18-d922-4c0f-8af1-f35448c94f0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cb963df-dd96-481a-b729-3d6547a656cf}" ma:internalName="TaxCatchAll" ma:showField="CatchAllData" ma:web="e4a2ca18-d922-4c0f-8af1-f35448c94f0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E6BA18E-DA30-4637-BD82-EF6627944A34}">
  <ds:schemaRefs>
    <ds:schemaRef ds:uri="http://schemas.microsoft.com/sharepoint/v3/contenttype/forms"/>
  </ds:schemaRefs>
</ds:datastoreItem>
</file>

<file path=customXml/itemProps2.xml><?xml version="1.0" encoding="utf-8"?>
<ds:datastoreItem xmlns:ds="http://schemas.openxmlformats.org/officeDocument/2006/customXml" ds:itemID="{5BDE07F7-81BB-47A1-A4E1-0049C4EE7739}">
  <ds:schemaRefs>
    <ds:schemaRef ds:uri="http://purl.org/dc/dcmitype/"/>
    <ds:schemaRef ds:uri="http://www.w3.org/XML/1998/namespace"/>
    <ds:schemaRef ds:uri="http://schemas.microsoft.com/office/2006/documentManagement/types"/>
    <ds:schemaRef ds:uri="http://schemas.microsoft.com/office/2006/metadata/properties"/>
    <ds:schemaRef ds:uri="http://purl.org/dc/elements/1.1/"/>
    <ds:schemaRef ds:uri="e4a2ca18-d922-4c0f-8af1-f35448c94f01"/>
    <ds:schemaRef ds:uri="fcce2ead-c712-47b7-9c35-fd420cf295cd"/>
    <ds:schemaRef ds:uri="http://schemas.microsoft.com/office/infopath/2007/PartnerControls"/>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A97887D2-60DB-4183-A1EA-94C2407B71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ce2ead-c712-47b7-9c35-fd420cf295cd"/>
    <ds:schemaRef ds:uri="e4a2ca18-d922-4c0f-8af1-f35448c94f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151</TotalTime>
  <Words>1805</Words>
  <Application>Microsoft Macintosh PowerPoint</Application>
  <PresentationFormat>Widescreen</PresentationFormat>
  <Paragraphs>266</Paragraphs>
  <Slides>34</Slides>
  <Notes>6</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34</vt:i4>
      </vt:variant>
    </vt:vector>
  </HeadingPairs>
  <TitlesOfParts>
    <vt:vector size="44" baseType="lpstr">
      <vt:lpstr>Aptos</vt:lpstr>
      <vt:lpstr>Aptos Display</vt:lpstr>
      <vt:lpstr>Arial</vt:lpstr>
      <vt:lpstr>Calibri</vt:lpstr>
      <vt:lpstr>Calibri Light</vt:lpstr>
      <vt:lpstr>Lucida Sans</vt:lpstr>
      <vt:lpstr>Office Theme</vt:lpstr>
      <vt:lpstr>4_Office Theme</vt:lpstr>
      <vt:lpstr>6_Office Theme</vt:lpstr>
      <vt:lpstr>7_Office Theme</vt:lpstr>
      <vt:lpstr>PowerPoint Presentation</vt:lpstr>
      <vt:lpstr>Establishing a Framework for  Quantifiable Evidence and Impact of Ecosystem Change Throughout the  Lifecycle of UK Floating Offshore Wind Farms EQUIFy</vt:lpstr>
      <vt:lpstr>Co-design &amp; co-delivery</vt:lpstr>
      <vt:lpstr>Why?</vt:lpstr>
      <vt:lpstr>How?</vt:lpstr>
      <vt:lpstr>Delivering better models!</vt:lpstr>
      <vt:lpstr>Innovative monitoring, working in partnership to provide better evidence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Deep water seasonal cycle:</vt:lpstr>
      <vt:lpstr>PowerPoint Presentation</vt:lpstr>
      <vt:lpstr>PowerPoint Presentation</vt:lpstr>
      <vt:lpstr>1. Turbulence Profiling</vt:lpstr>
      <vt:lpstr>2. Towed Thermistor Chain</vt:lpstr>
      <vt:lpstr>PowerPoint Presentation</vt:lpstr>
      <vt:lpstr>PowerPoint Presentation</vt:lpstr>
      <vt:lpstr>DTS Profiles from Inter-array Cables</vt:lpstr>
      <vt:lpstr>PowerPoint Presentation</vt:lpstr>
      <vt:lpstr>5. The “Far” field</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Amy Hutchinson</dc:creator>
  <cp:lastModifiedBy>Kimberley Lloyd</cp:lastModifiedBy>
  <cp:revision>40</cp:revision>
  <dcterms:created xsi:type="dcterms:W3CDTF">2024-11-18T14:12:04Z</dcterms:created>
  <dcterms:modified xsi:type="dcterms:W3CDTF">2025-01-10T14:00:24Z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0x010100DA4C5EA37AD9C141A39963EE3C795E62</vt:lpwstr>
  </property>
  <property fmtid="{D5CDD505-2E9C-101B-9397-08002B2CF9AE}" pid="3" name="MediaServiceImageTags">
    <vt:lpwstr/>
  </property>
</Properties>
</file>