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4" r:id="rId6"/>
    <p:sldMasterId id="2147483719" r:id="rId7"/>
    <p:sldMasterId id="2147483799" r:id="rId8"/>
  </p:sldMasterIdLst>
  <p:notesMasterIdLst>
    <p:notesMasterId r:id="rId39"/>
  </p:notesMasterIdLst>
  <p:sldIdLst>
    <p:sldId id="263" r:id="rId9"/>
    <p:sldId id="960" r:id="rId10"/>
    <p:sldId id="309" r:id="rId11"/>
    <p:sldId id="308" r:id="rId12"/>
    <p:sldId id="305" r:id="rId13"/>
    <p:sldId id="961" r:id="rId14"/>
    <p:sldId id="962" r:id="rId15"/>
    <p:sldId id="289" r:id="rId16"/>
    <p:sldId id="310" r:id="rId17"/>
    <p:sldId id="301" r:id="rId18"/>
    <p:sldId id="302" r:id="rId19"/>
    <p:sldId id="963" r:id="rId20"/>
    <p:sldId id="959" r:id="rId21"/>
    <p:sldId id="964" r:id="rId22"/>
    <p:sldId id="892" r:id="rId23"/>
    <p:sldId id="893" r:id="rId24"/>
    <p:sldId id="896" r:id="rId25"/>
    <p:sldId id="895" r:id="rId26"/>
    <p:sldId id="897" r:id="rId27"/>
    <p:sldId id="898" r:id="rId28"/>
    <p:sldId id="966" r:id="rId29"/>
    <p:sldId id="519" r:id="rId30"/>
    <p:sldId id="967" r:id="rId31"/>
    <p:sldId id="968" r:id="rId32"/>
    <p:sldId id="969" r:id="rId33"/>
    <p:sldId id="521" r:id="rId34"/>
    <p:sldId id="523" r:id="rId35"/>
    <p:sldId id="970" r:id="rId36"/>
    <p:sldId id="515" r:id="rId37"/>
    <p:sldId id="971" r:id="rId3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A69E7E-6395-348E-4B0F-DBA4A21D852E}" name="Rory O'Hara Murray" initials="RM" userId="S::rory.murray_gov.scot#ext#@365abdn.onmicrosoft.com::1cb637ac-eba6-4ea4-a1d6-06b3a4a10e03" providerId="AD"/>
  <p188:author id="{74ECBBAA-F17F-947D-9081-41D98E51E10B}" name="Juliane Wihsgott" initials="JW" userId="S::jwi_pml.ac.uk#ext#@365abdn.onmicrosoft.com::003bb8f6-f9b7-463d-a734-7c1b8b161c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6"/>
    <p:restoredTop sz="94690"/>
  </p:normalViewPr>
  <p:slideViewPr>
    <p:cSldViewPr snapToGrid="0">
      <p:cViewPr varScale="1">
        <p:scale>
          <a:sx n="151" d="100"/>
          <a:sy n="151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C5100-1B15-4E9B-AD26-12E615CCF90A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6D612-19C8-4C31-8393-9503F61843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099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Emma Tyldesley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postdoc at the Uni of Strathclyde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modelling changing Z in the NE Atlantic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and the consequences for forage fish their predators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D129E-B103-6447-BD89-9BB2429870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13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7056C019-B6F0-11BC-A7F5-2F570988B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>
            <a:extLst>
              <a:ext uri="{FF2B5EF4-FFF2-40B4-BE49-F238E27FC236}">
                <a16:creationId xmlns:a16="http://schemas.microsoft.com/office/drawing/2014/main" id="{21F701D7-5BC1-B599-8636-1DED24B5E3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4:notes">
            <a:extLst>
              <a:ext uri="{FF2B5EF4-FFF2-40B4-BE49-F238E27FC236}">
                <a16:creationId xmlns:a16="http://schemas.microsoft.com/office/drawing/2014/main" id="{6C0924AB-75F2-CE47-9C19-6CB9B7E4A3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271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D8EC09EB-036F-036B-0529-810A83CED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>
            <a:extLst>
              <a:ext uri="{FF2B5EF4-FFF2-40B4-BE49-F238E27FC236}">
                <a16:creationId xmlns:a16="http://schemas.microsoft.com/office/drawing/2014/main" id="{22B04FB2-7FB3-0D5B-D0B0-258B34593A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4:notes">
            <a:extLst>
              <a:ext uri="{FF2B5EF4-FFF2-40B4-BE49-F238E27FC236}">
                <a16:creationId xmlns:a16="http://schemas.microsoft.com/office/drawing/2014/main" id="{BF4514AA-2E9D-1FE8-BBFE-B343EF2138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974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B9D2DD1C-FD92-160E-AB14-2B07FB72C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>
            <a:extLst>
              <a:ext uri="{FF2B5EF4-FFF2-40B4-BE49-F238E27FC236}">
                <a16:creationId xmlns:a16="http://schemas.microsoft.com/office/drawing/2014/main" id="{AA402B36-E202-80C4-D6F9-335E785477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4:notes">
            <a:extLst>
              <a:ext uri="{FF2B5EF4-FFF2-40B4-BE49-F238E27FC236}">
                <a16:creationId xmlns:a16="http://schemas.microsoft.com/office/drawing/2014/main" id="{0E5077ED-DF31-52E7-E9CF-87CE4F439F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9691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5E1A9525-F2A5-C5C2-986B-CEE6A1657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>
            <a:extLst>
              <a:ext uri="{FF2B5EF4-FFF2-40B4-BE49-F238E27FC236}">
                <a16:creationId xmlns:a16="http://schemas.microsoft.com/office/drawing/2014/main" id="{2F76B237-DAAB-9299-0707-963D0FB33D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4:notes">
            <a:extLst>
              <a:ext uri="{FF2B5EF4-FFF2-40B4-BE49-F238E27FC236}">
                <a16:creationId xmlns:a16="http://schemas.microsoft.com/office/drawing/2014/main" id="{32AFFD57-5496-2878-87C6-0A830BE165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368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405A3BE3-5C17-AC68-29FC-43F2D6527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>
            <a:extLst>
              <a:ext uri="{FF2B5EF4-FFF2-40B4-BE49-F238E27FC236}">
                <a16:creationId xmlns:a16="http://schemas.microsoft.com/office/drawing/2014/main" id="{E559EDC3-71AE-33DC-9456-089C0D9AE4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:notes">
            <a:extLst>
              <a:ext uri="{FF2B5EF4-FFF2-40B4-BE49-F238E27FC236}">
                <a16:creationId xmlns:a16="http://schemas.microsoft.com/office/drawing/2014/main" id="{579FEBBA-19D5-DB0F-19F1-A8F9E90179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9464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HADGEM </a:t>
            </a:r>
            <a:r>
              <a:rPr lang="en-US" dirty="0" err="1"/>
              <a:t>etc</a:t>
            </a:r>
            <a:r>
              <a:rPr lang="en-US" dirty="0"/>
              <a:t>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F6436-0BEA-CA43-811A-EC3A9C45E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81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30BC3-825F-815F-65B3-FCE991F8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64C8C-1D6A-62A8-C222-7B5E39D2D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614BE-68F0-3297-D6CA-230196BCF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HADGEM </a:t>
            </a:r>
            <a:r>
              <a:rPr lang="en-US" dirty="0" err="1"/>
              <a:t>etc</a:t>
            </a:r>
            <a:r>
              <a:rPr lang="en-US" dirty="0"/>
              <a:t> 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916A4-0463-9486-1816-F4DDD31A8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F6436-0BEA-CA43-811A-EC3A9C45E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629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5370F-7F97-426A-BD48-895EC6AF34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778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5370F-7F97-426A-BD48-895EC6AF34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78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2F57B479-FA34-A8E7-5FCE-D5F59D4EE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>
            <a:extLst>
              <a:ext uri="{FF2B5EF4-FFF2-40B4-BE49-F238E27FC236}">
                <a16:creationId xmlns:a16="http://schemas.microsoft.com/office/drawing/2014/main" id="{8AE11761-81AC-6880-75E3-49C538B2B2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4:notes">
            <a:extLst>
              <a:ext uri="{FF2B5EF4-FFF2-40B4-BE49-F238E27FC236}">
                <a16:creationId xmlns:a16="http://schemas.microsoft.com/office/drawing/2014/main" id="{CBBED87B-795E-1EE9-0C94-A243F16DC3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8072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0F020815-D895-F2D1-4408-B406FC81C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>
            <a:extLst>
              <a:ext uri="{FF2B5EF4-FFF2-40B4-BE49-F238E27FC236}">
                <a16:creationId xmlns:a16="http://schemas.microsoft.com/office/drawing/2014/main" id="{849D0B44-95E1-8B37-AF1B-5E488DF6B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:notes">
            <a:extLst>
              <a:ext uri="{FF2B5EF4-FFF2-40B4-BE49-F238E27FC236}">
                <a16:creationId xmlns:a16="http://schemas.microsoft.com/office/drawing/2014/main" id="{39766B35-1E99-0701-06E4-3C796CAD51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239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AE34D770-32F7-8426-7BF6-08DE88EB5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>
            <a:extLst>
              <a:ext uri="{FF2B5EF4-FFF2-40B4-BE49-F238E27FC236}">
                <a16:creationId xmlns:a16="http://schemas.microsoft.com/office/drawing/2014/main" id="{016D0954-4599-7B30-34E6-874D9AF407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4:notes">
            <a:extLst>
              <a:ext uri="{FF2B5EF4-FFF2-40B4-BE49-F238E27FC236}">
                <a16:creationId xmlns:a16="http://schemas.microsoft.com/office/drawing/2014/main" id="{3CBA162E-50FC-A616-F153-E1FB813FB8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86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9CCF9-7AC5-74B0-C784-9D8E8FEC6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B5C18-0A0F-1857-DA68-1DC730F23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B1D6D-F133-B893-9412-99772DC14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E24BB-E319-5404-8C8D-EE4BA094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48407-F9EA-147A-E352-200E2DDF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6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DDCE4-458E-49B5-1956-D4B1DDA3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D5C84-3CD5-E183-C929-93D345FC7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CA9DD-B69B-611F-8EDA-2A7DD030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F108C-1C5D-A19B-252A-F5EBE323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C0157-392A-46C2-D427-3AFFAA8A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4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F2510-0785-A0D3-A525-81F03DD91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E12AC-47A1-3504-6CDB-448A72AE9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640E9-7B77-B08D-FA75-CC98D13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8167C-A579-D56B-A3D3-4B97E92A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6E06B-F673-485E-CFB7-C941B107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086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9AC9-296A-01ED-7511-05365553E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7AAB6-A9DA-2353-6BFF-48AA8FC04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E3270-017E-C89B-3D3F-9F1B44E1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EB7C7-B69A-4350-BB01-4FCEBA62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AFA2-9790-63C8-3461-1C9700BB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91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C6F8-13C9-144F-3C60-5D90D85D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365125"/>
            <a:ext cx="1154264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DC0EF-890B-F30E-D579-07F9046FA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825625"/>
            <a:ext cx="115426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22C41-19BF-5E0A-C33B-A14E8D2A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2067C-112A-0ABB-029C-717C96D7A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EDCBD-2357-3C61-9D71-7344D00E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07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553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2247-F34A-171F-D2D9-F66A1CA3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1709738"/>
            <a:ext cx="1152939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66DD2-1B97-4457-5E91-38577AA49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304" y="4589463"/>
            <a:ext cx="1152939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6335C-52C4-51AE-5DF4-AE2F1986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54FD-0E88-0609-6CA0-66DB5B73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6142E-1782-EEF6-5B8B-387E3607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991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AAEA-0B8B-BC3B-BE82-6566065A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115028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41F9E-09A2-DFBE-2347-FB927EBA9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557" y="1825625"/>
            <a:ext cx="567524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08A04-5130-916B-0887-49926B833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7524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E4F0D-08F4-C32A-A46B-D1084248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C022B-7BF5-E50B-9952-8ED5C51E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DEF3F-DC31-016D-B37A-20C5C251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549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5224-F776-B1DE-E8BA-493D1672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E5684-DDD2-7012-EC39-A9CF8E962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6F242-B415-CAF0-9CB9-52D4E6D9F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CB801-702B-F1E5-4F3A-78E42D206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78C68-DBEB-F3E1-0BB7-2EB2F454C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E839D2-CE39-3153-CBCF-C8BC11A0D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08DD9-C0F6-CE34-2628-5C216FBF6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A9D74-E6ED-86BA-5411-B2A319E7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020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151A-392E-40F3-5B8F-5B1C3417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5"/>
            <a:ext cx="1148963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A3A70-CE80-2C8B-5AA4-F7E8F4C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AFAAA-7CF4-C63F-0698-EB4E4678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F0A02-74C2-23D6-6C14-D4709DE6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21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D6F5B-87CF-0BB7-E0A3-58AB5055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0A070-3EFD-0B25-34A9-225E3573C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87E60-DF7A-199A-61F9-D5B9C834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8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BE18-FEAB-FA5E-D811-8C622A9C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8525-A29A-2CAE-2D4C-FFE130545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66425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7BEA2-944D-CAC7-FC63-D916A0664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D0E1B-B0D9-60BB-6ACB-99CEA9B6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99FE2-A4F7-C1C4-375E-09AB1F3E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3D760-A272-B95C-B953-ABC68075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39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265F-04D7-524C-9163-8C1F4F2F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E7AA9-578F-1F90-E4D1-D192C99F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744DC-5737-A617-43D2-40ADAE68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97F3-C7C4-D957-7135-8CF43CD17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DD961-6B3E-9325-A5EC-A8FC54EA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5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BD27-7EEA-2AB6-5968-9CDDA3D7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E72CD-9B1B-23AB-DA67-3DB8EF10B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6E807-F2E8-EA0C-30EB-F613E6048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E94DF-9A41-91B1-C7D9-406DC5C3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4FE68-5284-66DC-D3B1-C596439F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60D6A-35B5-128B-27D1-39262302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994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FF4FA-21A6-92A4-DC91-E6EF3C19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5B4C9-F2D8-DE98-637E-6C6D2986F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5FEBD-6904-E8CC-49E1-58B9627C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0CC72-8204-1574-04EF-29372616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9E8EF-5720-2C86-ADE2-58A70A0B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6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82471C-7F14-75D5-4F5B-0269A2AC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434D7-204A-6A09-7DEC-80295B16C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759B0-A4E5-E0DD-79E8-360DC4A5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BB30A-DDAD-95BE-0F96-6902E356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AB02-5095-95F3-7BCC-E1907C8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969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31520" lvl="1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83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65760" lvl="0" indent="-18288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1pPr>
            <a:lvl2pPr marL="731520" lvl="1" indent="-182880" algn="l">
              <a:spcBef>
                <a:spcPts val="288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40">
                <a:solidFill>
                  <a:srgbClr val="888888"/>
                </a:solidFill>
              </a:defRPr>
            </a:lvl2pPr>
            <a:lvl3pPr marL="1097280" lvl="2" indent="-182880" algn="l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80">
                <a:solidFill>
                  <a:srgbClr val="888888"/>
                </a:solidFill>
              </a:defRPr>
            </a:lvl3pPr>
            <a:lvl4pPr marL="1463040" lvl="3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4pPr>
            <a:lvl5pPr marL="1828800" lvl="4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5pPr>
            <a:lvl6pPr marL="2194560" lvl="5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6pPr>
            <a:lvl7pPr marL="2560320" lvl="6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7pPr>
            <a:lvl8pPr marL="2926080" lvl="7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8pPr>
            <a:lvl9pPr marL="3291840" lvl="8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28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365760" y="1280161"/>
            <a:ext cx="3230880" cy="36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2512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240"/>
            </a:lvl1pPr>
            <a:lvl2pPr marL="731520" lvl="1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920"/>
            </a:lvl2pPr>
            <a:lvl3pPr marL="1097280" lvl="2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40"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40"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3718560" y="1280161"/>
            <a:ext cx="3230880" cy="36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2512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240"/>
            </a:lvl1pPr>
            <a:lvl2pPr marL="731520" lvl="1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920"/>
            </a:lvl2pPr>
            <a:lvl3pPr marL="1097280" lvl="2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40"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40"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52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65760" lvl="0" indent="-18288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20" b="1"/>
            </a:lvl1pPr>
            <a:lvl2pPr marL="731520" lvl="1" indent="-1828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2pPr>
            <a:lvl3pPr marL="1097280" lvl="2" indent="-18288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40" b="1"/>
            </a:lvl3pPr>
            <a:lvl4pPr marL="1463040" lvl="3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4pPr>
            <a:lvl5pPr marL="1828800" lvl="4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5pPr>
            <a:lvl6pPr marL="2194560" lvl="5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6pPr>
            <a:lvl7pPr marL="2560320" lvl="6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7pPr>
            <a:lvl8pPr marL="2926080" lvl="7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8pPr>
            <a:lvl9pPr marL="3291840" lvl="8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365760" y="1739900"/>
            <a:ext cx="3232150" cy="316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20"/>
            </a:lvl1pPr>
            <a:lvl2pPr marL="731520" lvl="1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00"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3pPr>
            <a:lvl4pPr marL="1463040" lvl="3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80"/>
            </a:lvl4pPr>
            <a:lvl5pPr marL="1828800" lvl="4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80"/>
            </a:lvl5pPr>
            <a:lvl6pPr marL="2194560" lvl="5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6pPr>
            <a:lvl7pPr marL="2560320" lvl="6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7pPr>
            <a:lvl8pPr marL="2926080" lvl="7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8pPr>
            <a:lvl9pPr marL="3291840" lvl="8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3716020" y="1228090"/>
            <a:ext cx="3233420" cy="51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65760" lvl="0" indent="-18288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20" b="1"/>
            </a:lvl1pPr>
            <a:lvl2pPr marL="731520" lvl="1" indent="-1828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2pPr>
            <a:lvl3pPr marL="1097280" lvl="2" indent="-18288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40" b="1"/>
            </a:lvl3pPr>
            <a:lvl4pPr marL="1463040" lvl="3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4pPr>
            <a:lvl5pPr marL="1828800" lvl="4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5pPr>
            <a:lvl6pPr marL="2194560" lvl="5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6pPr>
            <a:lvl7pPr marL="2560320" lvl="6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7pPr>
            <a:lvl8pPr marL="2926080" lvl="7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8pPr>
            <a:lvl9pPr marL="3291840" lvl="8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3716020" y="1739900"/>
            <a:ext cx="3233420" cy="316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20"/>
            </a:lvl1pPr>
            <a:lvl2pPr marL="731520" lvl="1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00"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3pPr>
            <a:lvl4pPr marL="1463040" lvl="3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80"/>
            </a:lvl4pPr>
            <a:lvl5pPr marL="1828800" lvl="4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80"/>
            </a:lvl5pPr>
            <a:lvl6pPr marL="2194560" lvl="5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6pPr>
            <a:lvl7pPr marL="2560320" lvl="6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7pPr>
            <a:lvl8pPr marL="2926080" lvl="7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8pPr>
            <a:lvl9pPr marL="3291840" lvl="8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56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46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2860040" y="218441"/>
            <a:ext cx="4089400" cy="468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4544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560"/>
            </a:lvl1pPr>
            <a:lvl2pPr marL="731520" lvl="1" indent="-32512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240"/>
            </a:lvl2pPr>
            <a:lvl3pPr marL="1097280" lvl="2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20"/>
            </a:lvl3pPr>
            <a:lvl4pPr marL="1463040" lvl="3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00"/>
            </a:lvl4pPr>
            <a:lvl5pPr marL="1828800" lvl="4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600"/>
            </a:lvl5pPr>
            <a:lvl6pPr marL="2194560" lvl="5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6pPr>
            <a:lvl7pPr marL="2560320" lvl="6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7pPr>
            <a:lvl8pPr marL="2926080" lvl="7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8pPr>
            <a:lvl9pPr marL="3291840" lvl="8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365761" y="1148081"/>
            <a:ext cx="2406650" cy="375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182880" algn="l">
              <a:spcBef>
                <a:spcPts val="224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20"/>
            </a:lvl1pPr>
            <a:lvl2pPr marL="731520" lvl="1" indent="-18288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60"/>
            </a:lvl2pPr>
            <a:lvl3pPr marL="1097280" lvl="2" indent="-18288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463040" lvl="3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4pPr>
            <a:lvl5pPr marL="1828800" lvl="4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5pPr>
            <a:lvl6pPr marL="2194560" lvl="5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6pPr>
            <a:lvl7pPr marL="2560320" lvl="6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7pPr>
            <a:lvl8pPr marL="2926080" lvl="7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8pPr>
            <a:lvl9pPr marL="3291840" lvl="8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1433830" y="490220"/>
            <a:ext cx="4389120" cy="329184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1433830" y="4293870"/>
            <a:ext cx="4389120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182880" algn="l">
              <a:spcBef>
                <a:spcPts val="224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20"/>
            </a:lvl1pPr>
            <a:lvl2pPr marL="731520" lvl="1" indent="-18288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60"/>
            </a:lvl2pPr>
            <a:lvl3pPr marL="1097280" lvl="2" indent="-18288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463040" lvl="3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4pPr>
            <a:lvl5pPr marL="1828800" lvl="4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5pPr>
            <a:lvl6pPr marL="2194560" lvl="5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6pPr>
            <a:lvl7pPr marL="2560320" lvl="6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7pPr>
            <a:lvl8pPr marL="2926080" lvl="7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8pPr>
            <a:lvl9pPr marL="3291840" lvl="8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9187-F7A5-A6DA-73A2-FEAE72D3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237C4-300F-3B02-EA6A-3D2266EBD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57353-7355-9859-ED9A-C941DC43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2C8D7-DDA0-0C96-0356-7DE4F80C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2646-8613-3E04-BB72-C2F2549F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088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1847216" y="-201294"/>
            <a:ext cx="3620770" cy="658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31520" lvl="1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7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3785871" y="1737361"/>
            <a:ext cx="468122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433071" y="152400"/>
            <a:ext cx="4681220" cy="481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31520" lvl="1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60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68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512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48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67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65760" lvl="0" indent="-18288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1pPr>
            <a:lvl2pPr marL="731520" lvl="1" indent="-182880" algn="l">
              <a:spcBef>
                <a:spcPts val="288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40">
                <a:solidFill>
                  <a:srgbClr val="888888"/>
                </a:solidFill>
              </a:defRPr>
            </a:lvl2pPr>
            <a:lvl3pPr marL="1097280" lvl="2" indent="-182880" algn="l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80">
                <a:solidFill>
                  <a:srgbClr val="888888"/>
                </a:solidFill>
              </a:defRPr>
            </a:lvl3pPr>
            <a:lvl4pPr marL="1463040" lvl="3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4pPr>
            <a:lvl5pPr marL="1828800" lvl="4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5pPr>
            <a:lvl6pPr marL="2194560" lvl="5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6pPr>
            <a:lvl7pPr marL="2560320" lvl="6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7pPr>
            <a:lvl8pPr marL="2926080" lvl="7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8pPr>
            <a:lvl9pPr marL="3291840" lvl="8" indent="-182880" algn="l">
              <a:spcBef>
                <a:spcPts val="224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6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365760" y="1280161"/>
            <a:ext cx="3230880" cy="36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2512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240"/>
            </a:lvl1pPr>
            <a:lvl2pPr marL="731520" lvl="1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920"/>
            </a:lvl2pPr>
            <a:lvl3pPr marL="1097280" lvl="2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40"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40"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3718560" y="1280161"/>
            <a:ext cx="3230880" cy="36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2512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240"/>
            </a:lvl1pPr>
            <a:lvl2pPr marL="731520" lvl="1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920"/>
            </a:lvl2pPr>
            <a:lvl3pPr marL="1097280" lvl="2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40"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40"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16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65760" lvl="0" indent="-18288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20" b="1"/>
            </a:lvl1pPr>
            <a:lvl2pPr marL="731520" lvl="1" indent="-1828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2pPr>
            <a:lvl3pPr marL="1097280" lvl="2" indent="-18288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40" b="1"/>
            </a:lvl3pPr>
            <a:lvl4pPr marL="1463040" lvl="3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4pPr>
            <a:lvl5pPr marL="1828800" lvl="4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5pPr>
            <a:lvl6pPr marL="2194560" lvl="5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6pPr>
            <a:lvl7pPr marL="2560320" lvl="6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7pPr>
            <a:lvl8pPr marL="2926080" lvl="7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8pPr>
            <a:lvl9pPr marL="3291840" lvl="8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365760" y="1739900"/>
            <a:ext cx="3232150" cy="316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20"/>
            </a:lvl1pPr>
            <a:lvl2pPr marL="731520" lvl="1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00"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3pPr>
            <a:lvl4pPr marL="1463040" lvl="3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80"/>
            </a:lvl4pPr>
            <a:lvl5pPr marL="1828800" lvl="4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80"/>
            </a:lvl5pPr>
            <a:lvl6pPr marL="2194560" lvl="5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6pPr>
            <a:lvl7pPr marL="2560320" lvl="6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7pPr>
            <a:lvl8pPr marL="2926080" lvl="7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8pPr>
            <a:lvl9pPr marL="3291840" lvl="8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3716020" y="1228090"/>
            <a:ext cx="3233420" cy="51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65760" lvl="0" indent="-18288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20" b="1"/>
            </a:lvl1pPr>
            <a:lvl2pPr marL="731520" lvl="1" indent="-1828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2pPr>
            <a:lvl3pPr marL="1097280" lvl="2" indent="-18288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40" b="1"/>
            </a:lvl3pPr>
            <a:lvl4pPr marL="1463040" lvl="3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4pPr>
            <a:lvl5pPr marL="1828800" lvl="4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5pPr>
            <a:lvl6pPr marL="2194560" lvl="5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6pPr>
            <a:lvl7pPr marL="2560320" lvl="6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7pPr>
            <a:lvl8pPr marL="2926080" lvl="7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8pPr>
            <a:lvl9pPr marL="3291840" lvl="8" indent="-18288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8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3716020" y="1739900"/>
            <a:ext cx="3233420" cy="316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20"/>
            </a:lvl1pPr>
            <a:lvl2pPr marL="731520" lvl="1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00"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40"/>
            </a:lvl3pPr>
            <a:lvl4pPr marL="1463040" lvl="3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80"/>
            </a:lvl4pPr>
            <a:lvl5pPr marL="1828800" lvl="4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80"/>
            </a:lvl5pPr>
            <a:lvl6pPr marL="2194560" lvl="5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6pPr>
            <a:lvl7pPr marL="2560320" lvl="6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7pPr>
            <a:lvl8pPr marL="2926080" lvl="7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8pPr>
            <a:lvl9pPr marL="3291840" lvl="8" indent="-26416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8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2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88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1_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2860040" y="218441"/>
            <a:ext cx="4089400" cy="468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34544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560"/>
            </a:lvl1pPr>
            <a:lvl2pPr marL="731520" lvl="1" indent="-325120" algn="l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240"/>
            </a:lvl2pPr>
            <a:lvl3pPr marL="1097280" lvl="2" indent="-30480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20"/>
            </a:lvl3pPr>
            <a:lvl4pPr marL="1463040" lvl="3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600"/>
            </a:lvl4pPr>
            <a:lvl5pPr marL="1828800" lvl="4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600"/>
            </a:lvl5pPr>
            <a:lvl6pPr marL="2194560" lvl="5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6pPr>
            <a:lvl7pPr marL="2560320" lvl="6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7pPr>
            <a:lvl8pPr marL="2926080" lvl="7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8pPr>
            <a:lvl9pPr marL="3291840" lvl="8" indent="-28448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365761" y="1148081"/>
            <a:ext cx="2406650" cy="375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182880" algn="l">
              <a:spcBef>
                <a:spcPts val="224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20"/>
            </a:lvl1pPr>
            <a:lvl2pPr marL="731520" lvl="1" indent="-18288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60"/>
            </a:lvl2pPr>
            <a:lvl3pPr marL="1097280" lvl="2" indent="-18288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463040" lvl="3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4pPr>
            <a:lvl5pPr marL="1828800" lvl="4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5pPr>
            <a:lvl6pPr marL="2194560" lvl="5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6pPr>
            <a:lvl7pPr marL="2560320" lvl="6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7pPr>
            <a:lvl8pPr marL="2926080" lvl="7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8pPr>
            <a:lvl9pPr marL="3291840" lvl="8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96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1433830" y="490220"/>
            <a:ext cx="4389120" cy="329184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1433830" y="4293870"/>
            <a:ext cx="4389120" cy="64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182880" algn="l">
              <a:spcBef>
                <a:spcPts val="224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20"/>
            </a:lvl1pPr>
            <a:lvl2pPr marL="731520" lvl="1" indent="-182880" algn="l">
              <a:spcBef>
                <a:spcPts val="192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60"/>
            </a:lvl2pPr>
            <a:lvl3pPr marL="1097280" lvl="2" indent="-18288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463040" lvl="3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4pPr>
            <a:lvl5pPr marL="1828800" lvl="4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5pPr>
            <a:lvl6pPr marL="2194560" lvl="5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6pPr>
            <a:lvl7pPr marL="2560320" lvl="6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7pPr>
            <a:lvl8pPr marL="2926080" lvl="7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8pPr>
            <a:lvl9pPr marL="3291840" lvl="8" indent="-182880" algn="l">
              <a:spcBef>
                <a:spcPts val="144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2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1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98F3-7DD5-DC50-5A30-2FF4B493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E3F07-A1F0-D7DF-98AD-51B5A1F0E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15E094-3EBA-7A5E-9559-A15505BC4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02D5E-F224-450F-E6EC-014991E7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09B6C-0C57-9FD3-2A02-11C5C483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432AC-78EF-880F-15C8-58D616891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221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1_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1847216" y="-201294"/>
            <a:ext cx="3620770" cy="658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31520" lvl="1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10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1_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3785871" y="1737361"/>
            <a:ext cx="468122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433071" y="152400"/>
            <a:ext cx="4681220" cy="481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5760" lvl="0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31520" lvl="1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97280" lvl="2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63040" lvl="3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828800" lvl="4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194560" lvl="5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60320" lvl="6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926080" lvl="7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91840" lvl="8" indent="-274320" algn="l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00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27A4-972D-66DE-22DD-A77DDF8C6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68026E-42F8-7F73-6721-FF40DF24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5B285-23E4-9B97-DF0D-3786F1FB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8A72E-B626-6002-172B-0F441233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EBCDE-9F41-ABC1-FECB-0750B959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17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3193-2D64-70C5-9E5A-8BCAEAAC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80912-7383-8529-7000-90D085E80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9281E-267B-800D-3C14-B449F0FD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54E1A-3C9F-3E4A-FAF8-7AF703477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3E7FC-B5B0-1D82-04B6-3D0F3A62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20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075F4-0C80-055A-F91F-4CC33401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19B9C-B580-E269-8D02-384D87F54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8319D-1D9B-BB1C-0BEE-F606651F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3966-27EE-60E4-5D92-35DB61873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3A237-2181-548C-9AEA-8E640F39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07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104B-76C8-C2BF-0EC2-D7B71802B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D0414-DD35-8D4F-DE40-4247FAD87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7121B-F752-55B1-4808-7B3BB3AB4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0090D-89AC-3B8E-631D-69AAC51D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082FD-5BF8-84D8-F7C1-8B280B73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3C01F-92AC-8B59-4539-43AAB0A2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AD9A-D82E-E24D-A55D-D24EBD58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234FE-66E2-08A5-6DBF-765EA2A4C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E875-054C-D224-D174-AFEA45D78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9E9248-0D67-0FD9-104E-922B83A17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99872-A904-705B-E62D-02943D91A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8BD6B-F3C6-B88F-F696-8A30E3E8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11F8FD-2788-4FD2-73B9-03A80F6F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A6729-EF5B-3759-9D7C-740E3B6A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33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3B5E-F9C2-092B-92BF-13AC5AFE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19376-82CB-BDB2-8EF7-37CE3135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C84B1-C3AB-3815-E3CD-49366D38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08F34-CF4D-B26F-D37A-3C87E27C9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9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B0A87-39C4-C45C-5645-8876D7CF2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9435F-F512-0E7A-6891-FEEA166C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D26EB-5B36-A967-B015-968A4F9B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1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D4C24-E955-6C85-3748-C1E43ED6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E1521-3301-DB82-D63E-6AE6F4AB6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26F84-B46A-C76D-B681-757471E32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C18C5-EBC9-5DBE-DD42-91ADB6CC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7907F-EF4C-FFBC-4306-338C9B70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37EC5-8816-DEEE-76F1-32E78F0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C9B7B-D128-D3B9-41A1-F8F559B3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C3B6F-15B3-B39B-72CB-0E106787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015B9-6F94-6C75-1C9A-5B1F8AC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B314C-0BA0-32A6-23F8-076B78A9A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BA5559-701C-F745-F1AB-25E061C49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0F11D-7E25-10B7-0B08-7CFF097C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74DDF-4252-9F53-E170-7ADB5F794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37913D-4D18-BE70-E6E1-FB224C5D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640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71BC-CF51-DB6B-0B5C-670E70C3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10A8A2-5C5D-6A58-C066-C6770CD1A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ADB2E-C6C9-83AB-4089-C06409DE4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9F0C4-5757-E3B6-77A6-C687C50A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B4F8D-D964-C4E8-CECB-782A8BC6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D191D-7C2E-6774-9D92-CDF448E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50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53CF-CF90-1497-3BE0-842243E7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3DAF4-C13D-4D03-8655-173845843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8E759-42A5-F808-947B-61B2BFAE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19774-387E-6781-3FB0-1BB810C1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55BF6-535D-6B4B-FB24-C2D22094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63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60AB3C-F4FA-F0D8-6386-74FE2DBF6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93F10-2A88-DE42-DB4A-2DA5113F1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974C-D90B-CD6B-7E9E-6ABD8095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40B1-0290-AF59-000A-81F0F6BE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1F9E-70AF-63C2-C1FC-BA3FFC1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90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E444E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2E444E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2E444E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424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5212-57BB-A6FC-DEE9-2560A771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E8E21-F4AB-E25D-B7B0-31C7AEAA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663A4-F9E3-98EA-D9AC-DA5C40CB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2E6E5-5C21-89C7-6E6A-7EE8C36D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27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5306E1-45D7-1BC0-9EC0-06B233AA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DD90DD-857F-F9AE-BE14-C4D25828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019BD-D9C0-5383-29D7-2379D2B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0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40A5-C269-6B17-3B5E-2D486996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4A7DC-4FE4-1CD2-590E-59ACC24D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3FBEE-3B2E-18F1-06D6-8A73B7CF7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73511-9CE3-3496-48B9-E21C0417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3BE1A-C751-BB84-A7B6-B481EC39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58B14-D779-5E85-F3F7-23D97F2E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14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CE70-9A84-D9BD-0799-00EEF272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29FCBF-7F48-FE43-E0FD-2B1C7616F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D9A99-A78E-9AA3-FC3B-C3E24A804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F48D9-323B-E6C2-4869-E1D158A4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175D6-614D-01B0-DA6E-AB131659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418C6-3BCB-B1C6-CDEF-21847286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70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B3E25-BA8D-47C2-150E-F46588D9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EDFAD-C656-E8CD-032D-3AF19AC8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79864-0CA0-6190-E28B-EEA1AA2A3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10A10D-9E96-4A02-87DC-2EE77CB678ED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1A3E8-B39A-23D4-089E-3BBDCE07C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633C8-4A4C-CE46-52AF-86EAD94DA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92D54E-0C4C-4504-B82D-5CFC746DA3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939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B2FF3-EE7B-5F15-0A89-EB40E614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7DE71-5CFB-9D28-65B2-FC3630F6F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1D834-E847-412D-227D-37129D6BD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9AE1A-BCEA-40A7-83DA-62691C376DEC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3ED77-91EA-8DE1-26B7-1D92FA156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3D280-99A1-FFA5-BB47-3F5FE3FC9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EABF4-58F0-41F9-AD15-33B87E0C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98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369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34814-9E44-5B74-53FF-EF2EFB22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45EF3-34E1-F422-4182-71F77B818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7B41-83E1-5FEC-6DC3-5930ADEA4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4FE8F0-94BC-A24F-A0D3-5CD648619DE8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FE90C-2203-E2CA-E778-5CC81C3AA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2660-47E3-E1B0-E735-CDB734B6E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DF88D5-807E-C649-8F3A-4D6C30DDD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44825"/>
            <a:ext cx="10862997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3"/>
          <p:cNvSpPr txBox="1"/>
          <p:nvPr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 smtClean="0"/>
              <a:t>‹#›</a:t>
            </a:fld>
            <a:endParaRPr lang="en-GB" sz="1000" dirty="0"/>
          </a:p>
        </p:txBody>
      </p:sp>
      <p:pic>
        <p:nvPicPr>
          <p:cNvPr id="8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7826CD3-130D-D440-8ABD-6248D8758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7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rgbClr val="49596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rgbClr val="49596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800" kern="1200">
          <a:solidFill>
            <a:srgbClr val="49596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rgbClr val="49596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rgbClr val="49596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400" kern="1200">
          <a:solidFill>
            <a:srgbClr val="4959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8.png"/><Relationship Id="rId3" Type="http://schemas.openxmlformats.org/officeDocument/2006/relationships/image" Target="../media/image25.jpeg"/><Relationship Id="rId7" Type="http://schemas.openxmlformats.org/officeDocument/2006/relationships/image" Target="../media/image28.jpg"/><Relationship Id="rId12" Type="http://schemas.openxmlformats.org/officeDocument/2006/relationships/image" Target="../media/image6.png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JPG"/><Relationship Id="rId11" Type="http://schemas.openxmlformats.org/officeDocument/2006/relationships/image" Target="../media/image5.png"/><Relationship Id="rId5" Type="http://schemas.openxmlformats.org/officeDocument/2006/relationships/image" Target="../media/image26.JPG"/><Relationship Id="rId15" Type="http://schemas.openxmlformats.org/officeDocument/2006/relationships/image" Target="../media/image10.png"/><Relationship Id="rId10" Type="http://schemas.openxmlformats.org/officeDocument/2006/relationships/image" Target="../media/image4.jpg"/><Relationship Id="rId4" Type="http://schemas.openxmlformats.org/officeDocument/2006/relationships/image" Target="../media/image19.jpg"/><Relationship Id="rId9" Type="http://schemas.openxmlformats.org/officeDocument/2006/relationships/image" Target="../media/image13.jp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62.jp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2.jp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4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image" Target="../media/image72.jpg"/><Relationship Id="rId7" Type="http://schemas.openxmlformats.org/officeDocument/2006/relationships/image" Target="../media/image68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11" Type="http://schemas.openxmlformats.org/officeDocument/2006/relationships/image" Target="../media/image65.png"/><Relationship Id="rId5" Type="http://schemas.openxmlformats.org/officeDocument/2006/relationships/image" Target="../media/image74.png"/><Relationship Id="rId10" Type="http://schemas.openxmlformats.org/officeDocument/2006/relationships/image" Target="../media/image66.png"/><Relationship Id="rId4" Type="http://schemas.openxmlformats.org/officeDocument/2006/relationships/image" Target="../media/image73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7.png"/><Relationship Id="rId11" Type="http://schemas.openxmlformats.org/officeDocument/2006/relationships/image" Target="../media/image66.png"/><Relationship Id="rId5" Type="http://schemas.openxmlformats.org/officeDocument/2006/relationships/image" Target="../media/image74.png"/><Relationship Id="rId10" Type="http://schemas.openxmlformats.org/officeDocument/2006/relationships/image" Target="../media/image67.png"/><Relationship Id="rId4" Type="http://schemas.openxmlformats.org/officeDocument/2006/relationships/image" Target="../media/image73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6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4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4.png"/><Relationship Id="rId5" Type="http://schemas.openxmlformats.org/officeDocument/2006/relationships/image" Target="../media/image74.png"/><Relationship Id="rId10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9.png"/><Relationship Id="rId11" Type="http://schemas.openxmlformats.org/officeDocument/2006/relationships/image" Target="../media/image87.jpeg"/><Relationship Id="rId5" Type="http://schemas.openxmlformats.org/officeDocument/2006/relationships/image" Target="../media/image74.png"/><Relationship Id="rId10" Type="http://schemas.openxmlformats.org/officeDocument/2006/relationships/image" Target="../media/image86.jpeg"/><Relationship Id="rId4" Type="http://schemas.openxmlformats.org/officeDocument/2006/relationships/image" Target="../media/image73.pn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9.png"/><Relationship Id="rId11" Type="http://schemas.openxmlformats.org/officeDocument/2006/relationships/image" Target="../media/image87.jpeg"/><Relationship Id="rId5" Type="http://schemas.openxmlformats.org/officeDocument/2006/relationships/image" Target="../media/image74.png"/><Relationship Id="rId10" Type="http://schemas.openxmlformats.org/officeDocument/2006/relationships/image" Target="../media/image86.jpeg"/><Relationship Id="rId4" Type="http://schemas.openxmlformats.org/officeDocument/2006/relationships/image" Target="../media/image73.png"/><Relationship Id="rId9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13.jpg"/><Relationship Id="rId4" Type="http://schemas.openxmlformats.org/officeDocument/2006/relationships/image" Target="../media/image17.jpg"/><Relationship Id="rId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jpg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9.jpg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">
            <a:extLst>
              <a:ext uri="{FF2B5EF4-FFF2-40B4-BE49-F238E27FC236}">
                <a16:creationId xmlns:a16="http://schemas.microsoft.com/office/drawing/2014/main" id="{511AC6D1-9C00-99A7-82DF-FDDB72040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74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1B8A6-7D2E-FC42-AB49-3193B0A17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2CC1CDF-975F-9032-A43E-AFD18552AAF7}"/>
              </a:ext>
            </a:extLst>
          </p:cNvPr>
          <p:cNvSpPr txBox="1">
            <a:spLocks/>
          </p:cNvSpPr>
          <p:nvPr/>
        </p:nvSpPr>
        <p:spPr>
          <a:xfrm>
            <a:off x="241852" y="136525"/>
            <a:ext cx="9285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82A4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Foraging fish dynamic energy budget modelling for key seabird foraging areas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58E4C-40F5-12DA-9D6F-41EF82B3ECA9}"/>
              </a:ext>
            </a:extLst>
          </p:cNvPr>
          <p:cNvSpPr txBox="1"/>
          <p:nvPr/>
        </p:nvSpPr>
        <p:spPr>
          <a:xfrm>
            <a:off x="467602" y="2033094"/>
            <a:ext cx="51925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model sandeel growth and mortality using dynamic energy budget (DEB) modelling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reserves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(fat store),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structure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(skeleton,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and resulting body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condition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model is driven by time series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temperature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zooplankton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prey.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parameterise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sandeel DEB for key seabird foraging sites.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8DB01-9907-1E6D-E5E8-9898C026C4A9}"/>
              </a:ext>
            </a:extLst>
          </p:cNvPr>
          <p:cNvSpPr txBox="1"/>
          <p:nvPr/>
        </p:nvSpPr>
        <p:spPr>
          <a:xfrm>
            <a:off x="10951774" y="1388986"/>
            <a:ext cx="1208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NatureScot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EB18-E1DA-AA6C-6B95-2AD29BFFD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832A4-408E-3E54-F115-9D4A956F3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05" t="28516" r="18234" b="6915"/>
          <a:stretch/>
        </p:blipFill>
        <p:spPr bwMode="auto">
          <a:xfrm>
            <a:off x="5462840" y="1785752"/>
            <a:ext cx="6261558" cy="4935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8C8CAB-4C26-9BB7-ECF6-964DC4580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66" y="1276872"/>
            <a:ext cx="2722398" cy="15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E937-0659-7F4E-6640-CB74193E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C3370D6-383B-8E66-C32B-95148F79791C}"/>
              </a:ext>
            </a:extLst>
          </p:cNvPr>
          <p:cNvSpPr txBox="1">
            <a:spLocks/>
          </p:cNvSpPr>
          <p:nvPr/>
        </p:nvSpPr>
        <p:spPr>
          <a:xfrm>
            <a:off x="241852" y="136525"/>
            <a:ext cx="9173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82A4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Foraging fish dynamic energy budget modelling for seabird foraging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4E8C9-06A3-46EA-F248-280E16ACF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60" r="6229" b="4701"/>
          <a:stretch/>
        </p:blipFill>
        <p:spPr>
          <a:xfrm>
            <a:off x="6048476" y="3217333"/>
            <a:ext cx="6055640" cy="36406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282697-5EF7-75BB-32E2-8328C2D523D3}"/>
              </a:ext>
            </a:extLst>
          </p:cNvPr>
          <p:cNvSpPr txBox="1"/>
          <p:nvPr/>
        </p:nvSpPr>
        <p:spPr>
          <a:xfrm>
            <a:off x="330015" y="1605925"/>
            <a:ext cx="61128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show sandeel growth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varies regionally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e.g. higher at Dogger Bank than Wee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Bankie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DEB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gives this expected tendency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when driven by hindcast zooplankton energy from the random forest modelling.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Ongoing work is re-tuning to improve the match with regional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Model will then be run with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projected zooplankton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energy to generate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forage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fish climate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projections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3A382-18C7-6719-C921-2EFF2524A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A32D-6FE0-3D7E-56EE-F49FCA6D1F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66" t="31809" r="30064" b="38967"/>
          <a:stretch/>
        </p:blipFill>
        <p:spPr>
          <a:xfrm>
            <a:off x="9597669" y="1216642"/>
            <a:ext cx="2243329" cy="23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9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D86F9E-9E6E-6AD8-5FCB-EDCED4C9B25B}"/>
              </a:ext>
            </a:extLst>
          </p:cNvPr>
          <p:cNvSpPr txBox="1">
            <a:spLocks/>
          </p:cNvSpPr>
          <p:nvPr/>
        </p:nvSpPr>
        <p:spPr>
          <a:xfrm>
            <a:off x="241852" y="136525"/>
            <a:ext cx="91739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82A4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Thanks for listening!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282A4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7A3CB-9B1A-3EEE-4DA0-76196EE07A2F}"/>
              </a:ext>
            </a:extLst>
          </p:cNvPr>
          <p:cNvSpPr txBox="1"/>
          <p:nvPr/>
        </p:nvSpPr>
        <p:spPr>
          <a:xfrm>
            <a:off x="6072808" y="4551886"/>
            <a:ext cx="9617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UKCEH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9D505-8E09-A3CE-9EAA-0CCC41886452}"/>
              </a:ext>
            </a:extLst>
          </p:cNvPr>
          <p:cNvSpPr txBox="1"/>
          <p:nvPr/>
        </p:nvSpPr>
        <p:spPr>
          <a:xfrm>
            <a:off x="3040419" y="4870504"/>
            <a:ext cx="9617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UKCEH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84861B-25D4-38AA-53CD-D193D2B88817}"/>
              </a:ext>
            </a:extLst>
          </p:cNvPr>
          <p:cNvSpPr txBox="1"/>
          <p:nvPr/>
        </p:nvSpPr>
        <p:spPr>
          <a:xfrm>
            <a:off x="1091723" y="5466802"/>
            <a:ext cx="1004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Contact: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emma.tyldesley@strath.ac.uk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vladimir.krivtsov@strath.ac.uk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Google Shape;323;p7">
            <a:extLst>
              <a:ext uri="{FF2B5EF4-FFF2-40B4-BE49-F238E27FC236}">
                <a16:creationId xmlns:a16="http://schemas.microsoft.com/office/drawing/2014/main" id="{C994FEC2-E5B5-9A88-B1CC-7802C4CB4321}"/>
              </a:ext>
            </a:extLst>
          </p:cNvPr>
          <p:cNvSpPr>
            <a:spLocks noChangeAspect="1"/>
          </p:cNvSpPr>
          <p:nvPr/>
        </p:nvSpPr>
        <p:spPr>
          <a:xfrm>
            <a:off x="5838368" y="-302101"/>
            <a:ext cx="2123897" cy="2202814"/>
          </a:xfrm>
          <a:custGeom>
            <a:avLst/>
            <a:gdLst/>
            <a:ahLst/>
            <a:cxnLst/>
            <a:rect l="l" t="t" r="r" b="b"/>
            <a:pathLst>
              <a:path w="2734637" h="2734637" extrusionOk="0">
                <a:moveTo>
                  <a:pt x="0" y="0"/>
                </a:moveTo>
                <a:lnTo>
                  <a:pt x="2734638" y="0"/>
                </a:lnTo>
                <a:lnTo>
                  <a:pt x="2734638" y="2734637"/>
                </a:lnTo>
                <a:lnTo>
                  <a:pt x="0" y="2734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0E68F-CA9F-05E8-755E-994F3E91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55" y="1622775"/>
            <a:ext cx="2608315" cy="178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FD9B0-762E-5C34-0D6E-97F1B4B49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4" y="3523127"/>
            <a:ext cx="2732186" cy="162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C9D3F-FCFC-4447-CAD0-7B8E33B15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13" y="1477405"/>
            <a:ext cx="2430389" cy="1823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BD04F-2FAA-939A-402C-2FA40AA96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474" y="1615010"/>
            <a:ext cx="2603926" cy="1950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7140B0-3A45-6DC5-4575-50B468C84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848" y="3403444"/>
            <a:ext cx="2430389" cy="193671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F9D1F5E-D22C-DABB-8B01-CC368566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81" y="3685952"/>
            <a:ext cx="2989619" cy="16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34ADDD-C077-AF01-683D-E1CC2C86AABA}"/>
              </a:ext>
            </a:extLst>
          </p:cNvPr>
          <p:cNvCxnSpPr>
            <a:cxnSpLocks/>
          </p:cNvCxnSpPr>
          <p:nvPr/>
        </p:nvCxnSpPr>
        <p:spPr>
          <a:xfrm>
            <a:off x="3918124" y="2986826"/>
            <a:ext cx="718157" cy="0"/>
          </a:xfrm>
          <a:prstGeom prst="straightConnector1">
            <a:avLst/>
          </a:prstGeom>
          <a:ln w="1301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0D45B0-86CD-29E3-79C3-E2791A064258}"/>
              </a:ext>
            </a:extLst>
          </p:cNvPr>
          <p:cNvCxnSpPr>
            <a:cxnSpLocks/>
          </p:cNvCxnSpPr>
          <p:nvPr/>
        </p:nvCxnSpPr>
        <p:spPr>
          <a:xfrm>
            <a:off x="8085691" y="2988311"/>
            <a:ext cx="718157" cy="0"/>
          </a:xfrm>
          <a:prstGeom prst="straightConnector1">
            <a:avLst/>
          </a:prstGeom>
          <a:ln w="1301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93F6229-ABD9-63F4-A5D0-EC691F6BA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83801BA-ECF0-DAA4-67B9-F5E965CA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09F2A-37B2-4F49-B16E-53F9B9F7F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7E282A-6110-39FD-C971-37BE612191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0" y="6008137"/>
            <a:ext cx="2501329" cy="696426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BA32811-D9FC-5294-57D6-E6B26ABD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54" y="6027218"/>
            <a:ext cx="1269362" cy="6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A847CD5-A97C-23EE-8F71-694BD50DD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30242" r="17975" b="6035"/>
          <a:stretch/>
        </p:blipFill>
        <p:spPr bwMode="auto">
          <a:xfrm>
            <a:off x="5642245" y="5944091"/>
            <a:ext cx="1384756" cy="65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AE61B2-DE5A-1E20-CE57-BE7A619FA4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8513" y="5940698"/>
            <a:ext cx="708273" cy="734590"/>
          </a:xfrm>
          <a:prstGeom prst="rect">
            <a:avLst/>
          </a:prstGeom>
        </p:spPr>
      </p:pic>
      <p:pic>
        <p:nvPicPr>
          <p:cNvPr id="18" name="Picture 17" descr="Timeline&#10;&#10;Description automatically generated">
            <a:extLst>
              <a:ext uri="{FF2B5EF4-FFF2-40B4-BE49-F238E27FC236}">
                <a16:creationId xmlns:a16="http://schemas.microsoft.com/office/drawing/2014/main" id="{C4AC4DF0-2A4B-27B0-A011-5635B62467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3" y="5813586"/>
            <a:ext cx="2430389" cy="8969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A421AD-C959-A57B-719D-F728246FEB5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9970"/>
          <a:stretch/>
        </p:blipFill>
        <p:spPr>
          <a:xfrm>
            <a:off x="8599890" y="5723267"/>
            <a:ext cx="1042346" cy="1050464"/>
          </a:xfrm>
          <a:prstGeom prst="rect">
            <a:avLst/>
          </a:prstGeom>
        </p:spPr>
      </p:pic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715364F3-BE47-EF1F-56E4-4333D17DF7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90810" y="5897911"/>
            <a:ext cx="678325" cy="8794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32E248-F1BC-FFDB-3172-8D0817A3AB5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1871"/>
          <a:stretch/>
        </p:blipFill>
        <p:spPr>
          <a:xfrm>
            <a:off x="7176200" y="5835678"/>
            <a:ext cx="1546680" cy="8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58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4E538-0805-6965-5255-D76DA2CE7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">
            <a:extLst>
              <a:ext uri="{FF2B5EF4-FFF2-40B4-BE49-F238E27FC236}">
                <a16:creationId xmlns:a16="http://schemas.microsoft.com/office/drawing/2014/main" id="{04D6B1E7-F5D1-5DF7-C4A7-96C437928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95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5CFEB-E2F9-EB1A-AFFA-CB7163EC1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30250"/>
            <a:ext cx="9144000" cy="165529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2000"/>
              </a:spcBef>
              <a:spcAft>
                <a:spcPts val="600"/>
              </a:spcAft>
            </a:pPr>
            <a:r>
              <a:rPr lang="en-GB" sz="2400" b="1" kern="0" dirty="0" err="1">
                <a:solidFill>
                  <a:srgbClr val="F9B44B"/>
                </a:solidFill>
                <a:effectLst/>
              </a:rPr>
              <a:t>ECOWind</a:t>
            </a:r>
            <a:r>
              <a:rPr lang="en-GB" sz="2400" b="1" kern="0" dirty="0">
                <a:solidFill>
                  <a:srgbClr val="F9B44B"/>
                </a:solidFill>
                <a:effectLst/>
              </a:rPr>
              <a:t> &amp; </a:t>
            </a:r>
            <a:r>
              <a:rPr lang="en-GB" sz="2400" b="1" kern="0" dirty="0" err="1">
                <a:solidFill>
                  <a:srgbClr val="F9B44B"/>
                </a:solidFill>
                <a:effectLst/>
              </a:rPr>
              <a:t>ECOFlow</a:t>
            </a:r>
            <a:r>
              <a:rPr lang="en-GB" sz="2400" b="1" kern="0" dirty="0">
                <a:solidFill>
                  <a:srgbClr val="F9B44B"/>
                </a:solidFill>
                <a:effectLst/>
              </a:rPr>
              <a:t> Annual Impact Meeting</a:t>
            </a:r>
            <a:br>
              <a:rPr lang="en-GB" sz="2400" b="1" kern="0" dirty="0">
                <a:solidFill>
                  <a:srgbClr val="F9B44B"/>
                </a:solidFill>
                <a:effectLst/>
              </a:rPr>
            </a:br>
            <a:r>
              <a:rPr lang="en-GB" sz="2400" b="1" kern="0" dirty="0">
                <a:solidFill>
                  <a:srgbClr val="F9B44B"/>
                </a:solidFill>
                <a:effectLst/>
              </a:rPr>
              <a:t>Nov 2024</a:t>
            </a:r>
            <a:br>
              <a:rPr lang="en-GB" sz="2400" b="1" kern="0" dirty="0">
                <a:solidFill>
                  <a:srgbClr val="F9B44B"/>
                </a:solidFill>
                <a:effectLst/>
              </a:rPr>
            </a:br>
            <a:br>
              <a:rPr lang="en-GB" sz="2400" b="1" kern="0" dirty="0">
                <a:solidFill>
                  <a:srgbClr val="F9B44B"/>
                </a:solidFill>
                <a:effectLst/>
              </a:rPr>
            </a:br>
            <a:r>
              <a:rPr lang="en-GB" sz="2400" b="0" i="0" dirty="0">
                <a:solidFill>
                  <a:srgbClr val="F9B44B"/>
                </a:solidFill>
                <a:effectLst/>
              </a:rPr>
              <a:t>The mechanistic link from the predictable physical environment to diving seabird distribution via their marine prey</a:t>
            </a:r>
            <a:endParaRPr lang="en-GB" sz="2400" dirty="0">
              <a:solidFill>
                <a:srgbClr val="F9B44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D8B95-A762-692B-BB61-34EF96495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6584"/>
            <a:ext cx="9144000" cy="2478533"/>
          </a:xfrm>
        </p:spPr>
        <p:txBody>
          <a:bodyPr>
            <a:normAutofit/>
          </a:bodyPr>
          <a:lstStyle/>
          <a:p>
            <a:endParaRPr lang="en-GB" b="1" kern="0" dirty="0">
              <a:solidFill>
                <a:srgbClr val="00A1A0"/>
              </a:solidFill>
              <a:latin typeface="+mj-lt"/>
            </a:endParaRPr>
          </a:p>
          <a:p>
            <a:r>
              <a:rPr lang="en-GB" sz="2200" b="1" kern="0" dirty="0">
                <a:latin typeface="+mj-lt"/>
              </a:rPr>
              <a:t>Presented by </a:t>
            </a:r>
          </a:p>
          <a:p>
            <a:pPr>
              <a:lnSpc>
                <a:spcPct val="130000"/>
              </a:lnSpc>
            </a:pPr>
            <a:r>
              <a:rPr lang="en-GB" sz="2200" b="1" kern="0" dirty="0">
                <a:latin typeface="+mj-lt"/>
              </a:rPr>
              <a:t>Olivia Hicks</a:t>
            </a:r>
            <a:br>
              <a:rPr lang="en-GB" sz="2200" b="1" kern="0" dirty="0">
                <a:latin typeface="+mj-lt"/>
              </a:rPr>
            </a:br>
            <a:br>
              <a:rPr lang="en-GB" sz="1900" b="1" i="1" kern="0" dirty="0">
                <a:latin typeface="+mj-lt"/>
              </a:rPr>
            </a:br>
            <a:r>
              <a:rPr lang="en-GB" sz="1600" b="1" kern="0" dirty="0">
                <a:latin typeface="+mj-lt"/>
              </a:rPr>
              <a:t>and</a:t>
            </a:r>
            <a:r>
              <a:rPr lang="en-GB" sz="1600" b="1" i="1" kern="0" dirty="0">
                <a:latin typeface="+mj-lt"/>
              </a:rPr>
              <a:t> </a:t>
            </a:r>
            <a:r>
              <a:rPr lang="en-GB" sz="1600" b="1" kern="0" dirty="0">
                <a:latin typeface="+mj-lt"/>
              </a:rPr>
              <a:t>on behalf of the larger team of researchers involved in this project </a:t>
            </a:r>
            <a:endParaRPr lang="en-GB" sz="1900" b="1" kern="0" dirty="0"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04E3BF-FE92-D832-6AE5-54C109CAD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6" y="76199"/>
            <a:ext cx="1332618" cy="909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EAE6C9-FB74-200A-9C09-18A8AAB00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414" y="76199"/>
            <a:ext cx="2749529" cy="699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93AEA-FC46-88B3-4065-2DDA01A72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744" y="202883"/>
            <a:ext cx="3931280" cy="5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0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91281DD-873D-DC62-9EC2-439C32690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6" y="76199"/>
            <a:ext cx="1332618" cy="909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51056-5317-85BB-43FB-8AD952AC8C5F}"/>
              </a:ext>
            </a:extLst>
          </p:cNvPr>
          <p:cNvSpPr txBox="1"/>
          <p:nvPr/>
        </p:nvSpPr>
        <p:spPr>
          <a:xfrm>
            <a:off x="1040207" y="1686013"/>
            <a:ext cx="651491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Acceleration of offshore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wind farm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Change in bed shear stress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How will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sediments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 be mobilised and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seabed habitats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change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How will that affect the relationship between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seabirds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 and their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Roboto Thin" panose="02000000000000000000" pitchFamily="2" charset="0"/>
                <a:cs typeface="Roboto Thin" panose="02000000000000000000" pitchFamily="2" charset="0"/>
              </a:rPr>
              <a:t>prey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A32EB4-054A-3B9D-584D-4B8B6C646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44" y="4206494"/>
            <a:ext cx="2945685" cy="20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4B434B2-795C-6D39-3E3B-032086F7B733}"/>
              </a:ext>
            </a:extLst>
          </p:cNvPr>
          <p:cNvSpPr txBox="1">
            <a:spLocks/>
          </p:cNvSpPr>
          <p:nvPr/>
        </p:nvSpPr>
        <p:spPr>
          <a:xfrm>
            <a:off x="443023" y="0"/>
            <a:ext cx="10858251" cy="12328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5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Arial"/>
              </a:rPr>
              <a:t>Overview</a:t>
            </a:r>
            <a:endParaRPr kumimoji="0" lang="en-GB" sz="4400" b="0" i="0" u="none" strike="noStrike" kern="1200" cap="none" spc="-5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Google Shape;181;p2">
            <a:extLst>
              <a:ext uri="{FF2B5EF4-FFF2-40B4-BE49-F238E27FC236}">
                <a16:creationId xmlns:a16="http://schemas.microsoft.com/office/drawing/2014/main" id="{12F3449B-3C28-FD32-1E9B-5521337A520E}"/>
              </a:ext>
            </a:extLst>
          </p:cNvPr>
          <p:cNvSpPr/>
          <p:nvPr/>
        </p:nvSpPr>
        <p:spPr>
          <a:xfrm>
            <a:off x="10630204" y="4029554"/>
            <a:ext cx="715933" cy="353880"/>
          </a:xfrm>
          <a:custGeom>
            <a:avLst/>
            <a:gdLst/>
            <a:ahLst/>
            <a:cxnLst/>
            <a:rect l="l" t="t" r="r" b="b"/>
            <a:pathLst>
              <a:path w="756184" h="425905" extrusionOk="0">
                <a:moveTo>
                  <a:pt x="0" y="0"/>
                </a:moveTo>
                <a:lnTo>
                  <a:pt x="756184" y="0"/>
                </a:lnTo>
                <a:lnTo>
                  <a:pt x="756184" y="425905"/>
                </a:lnTo>
                <a:lnTo>
                  <a:pt x="0" y="425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9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2" name="Google Shape;183;p2">
            <a:extLst>
              <a:ext uri="{FF2B5EF4-FFF2-40B4-BE49-F238E27FC236}">
                <a16:creationId xmlns:a16="http://schemas.microsoft.com/office/drawing/2014/main" id="{1EAB5759-DE7E-7218-6309-19E9C559C1B3}"/>
              </a:ext>
            </a:extLst>
          </p:cNvPr>
          <p:cNvSpPr/>
          <p:nvPr/>
        </p:nvSpPr>
        <p:spPr>
          <a:xfrm>
            <a:off x="11089601" y="3346080"/>
            <a:ext cx="1026703" cy="544129"/>
          </a:xfrm>
          <a:custGeom>
            <a:avLst/>
            <a:gdLst/>
            <a:ahLst/>
            <a:cxnLst/>
            <a:rect l="l" t="t" r="r" b="b"/>
            <a:pathLst>
              <a:path w="458284" h="258119" extrusionOk="0">
                <a:moveTo>
                  <a:pt x="0" y="0"/>
                </a:moveTo>
                <a:lnTo>
                  <a:pt x="458283" y="0"/>
                </a:lnTo>
                <a:lnTo>
                  <a:pt x="458283" y="258119"/>
                </a:lnTo>
                <a:lnTo>
                  <a:pt x="0" y="25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3" name="Google Shape;180;p2">
            <a:extLst>
              <a:ext uri="{FF2B5EF4-FFF2-40B4-BE49-F238E27FC236}">
                <a16:creationId xmlns:a16="http://schemas.microsoft.com/office/drawing/2014/main" id="{6075B7AE-7867-EC12-A557-12DAAF50CA80}"/>
              </a:ext>
            </a:extLst>
          </p:cNvPr>
          <p:cNvSpPr/>
          <p:nvPr/>
        </p:nvSpPr>
        <p:spPr>
          <a:xfrm rot="181093">
            <a:off x="10985655" y="5722700"/>
            <a:ext cx="631238" cy="263071"/>
          </a:xfrm>
          <a:custGeom>
            <a:avLst/>
            <a:gdLst/>
            <a:ahLst/>
            <a:cxnLst/>
            <a:rect l="l" t="t" r="r" b="b"/>
            <a:pathLst>
              <a:path w="789047" h="328839" extrusionOk="0">
                <a:moveTo>
                  <a:pt x="0" y="0"/>
                </a:moveTo>
                <a:lnTo>
                  <a:pt x="789046" y="0"/>
                </a:lnTo>
                <a:lnTo>
                  <a:pt x="789046" y="328838"/>
                </a:lnTo>
                <a:lnTo>
                  <a:pt x="0" y="328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4" name="Google Shape;188;p2">
            <a:extLst>
              <a:ext uri="{FF2B5EF4-FFF2-40B4-BE49-F238E27FC236}">
                <a16:creationId xmlns:a16="http://schemas.microsoft.com/office/drawing/2014/main" id="{44A0BE83-8603-F270-A58D-5F66F3291BE4}"/>
              </a:ext>
            </a:extLst>
          </p:cNvPr>
          <p:cNvSpPr/>
          <p:nvPr/>
        </p:nvSpPr>
        <p:spPr>
          <a:xfrm rot="-200794">
            <a:off x="11414922" y="5609470"/>
            <a:ext cx="374641" cy="156133"/>
          </a:xfrm>
          <a:custGeom>
            <a:avLst/>
            <a:gdLst/>
            <a:ahLst/>
            <a:cxnLst/>
            <a:rect l="l" t="t" r="r" b="b"/>
            <a:pathLst>
              <a:path w="468301" h="195166" extrusionOk="0">
                <a:moveTo>
                  <a:pt x="0" y="0"/>
                </a:moveTo>
                <a:lnTo>
                  <a:pt x="468300" y="0"/>
                </a:lnTo>
                <a:lnTo>
                  <a:pt x="468300" y="195166"/>
                </a:lnTo>
                <a:lnTo>
                  <a:pt x="0" y="19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5" name="Google Shape;188;p2">
            <a:extLst>
              <a:ext uri="{FF2B5EF4-FFF2-40B4-BE49-F238E27FC236}">
                <a16:creationId xmlns:a16="http://schemas.microsoft.com/office/drawing/2014/main" id="{02256B2E-4050-A053-5AF7-CE9FC5851500}"/>
              </a:ext>
            </a:extLst>
          </p:cNvPr>
          <p:cNvSpPr/>
          <p:nvPr/>
        </p:nvSpPr>
        <p:spPr>
          <a:xfrm rot="-200794">
            <a:off x="10816047" y="5492732"/>
            <a:ext cx="374641" cy="156133"/>
          </a:xfrm>
          <a:custGeom>
            <a:avLst/>
            <a:gdLst/>
            <a:ahLst/>
            <a:cxnLst/>
            <a:rect l="l" t="t" r="r" b="b"/>
            <a:pathLst>
              <a:path w="468301" h="195166" extrusionOk="0">
                <a:moveTo>
                  <a:pt x="0" y="0"/>
                </a:moveTo>
                <a:lnTo>
                  <a:pt x="468300" y="0"/>
                </a:lnTo>
                <a:lnTo>
                  <a:pt x="468300" y="195166"/>
                </a:lnTo>
                <a:lnTo>
                  <a:pt x="0" y="19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6" name="Google Shape;183;p2">
            <a:extLst>
              <a:ext uri="{FF2B5EF4-FFF2-40B4-BE49-F238E27FC236}">
                <a16:creationId xmlns:a16="http://schemas.microsoft.com/office/drawing/2014/main" id="{BCAB7CAD-22DA-C929-FE26-2901067EF9AE}"/>
              </a:ext>
            </a:extLst>
          </p:cNvPr>
          <p:cNvSpPr/>
          <p:nvPr/>
        </p:nvSpPr>
        <p:spPr>
          <a:xfrm>
            <a:off x="11198471" y="4206494"/>
            <a:ext cx="1026703" cy="544129"/>
          </a:xfrm>
          <a:custGeom>
            <a:avLst/>
            <a:gdLst/>
            <a:ahLst/>
            <a:cxnLst/>
            <a:rect l="l" t="t" r="r" b="b"/>
            <a:pathLst>
              <a:path w="458284" h="258119" extrusionOk="0">
                <a:moveTo>
                  <a:pt x="0" y="0"/>
                </a:moveTo>
                <a:lnTo>
                  <a:pt x="458283" y="0"/>
                </a:lnTo>
                <a:lnTo>
                  <a:pt x="458283" y="258119"/>
                </a:lnTo>
                <a:lnTo>
                  <a:pt x="0" y="25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pic>
        <p:nvPicPr>
          <p:cNvPr id="1026" name="Picture 2" descr="The Atmospheric and Oceanic Wakes of Offshore Wind Turbines and Their  Effects on Local Marine Environments - High Meadows Environmental Institute">
            <a:extLst>
              <a:ext uri="{FF2B5EF4-FFF2-40B4-BE49-F238E27FC236}">
                <a16:creationId xmlns:a16="http://schemas.microsoft.com/office/drawing/2014/main" id="{8A6CAC5C-26C6-ED6D-C75D-4A8E704B2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9" t="18045" r="11" b="6515"/>
          <a:stretch/>
        </p:blipFill>
        <p:spPr bwMode="auto">
          <a:xfrm rot="5400000" flipH="1">
            <a:off x="7857678" y="1093070"/>
            <a:ext cx="2468635" cy="302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5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22C2E7-E416-BE4E-7D08-965A7F6C876B}"/>
              </a:ext>
            </a:extLst>
          </p:cNvPr>
          <p:cNvSpPr txBox="1">
            <a:spLocks/>
          </p:cNvSpPr>
          <p:nvPr/>
        </p:nvSpPr>
        <p:spPr>
          <a:xfrm>
            <a:off x="443023" y="0"/>
            <a:ext cx="10858251" cy="12328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5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Arial"/>
              </a:rPr>
              <a:t>Biophysical</a:t>
            </a:r>
            <a:r>
              <a:rPr kumimoji="0" lang="en-GB" sz="3400" b="1" i="0" u="none" strike="noStrike" kern="1200" cap="none" spc="-5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Arial"/>
              </a:rPr>
              <a:t> </a:t>
            </a:r>
            <a:r>
              <a:rPr kumimoji="0" lang="en-GB" sz="4400" b="0" i="0" u="none" strike="noStrike" kern="1200" cap="none" spc="-5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Arial"/>
              </a:rPr>
              <a:t>Mechanism</a:t>
            </a:r>
            <a:endParaRPr kumimoji="0" lang="en-GB" sz="4400" b="0" i="0" u="none" strike="noStrike" kern="1200" cap="none" spc="-5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DDB22-494B-9334-97F3-110B6DC55FDC}"/>
              </a:ext>
            </a:extLst>
          </p:cNvPr>
          <p:cNvSpPr txBox="1"/>
          <p:nvPr/>
        </p:nvSpPr>
        <p:spPr>
          <a:xfrm>
            <a:off x="1315625" y="1597128"/>
            <a:ext cx="86585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+mn-ea"/>
                <a:cs typeface="Arial" panose="020B0604020202020204" pitchFamily="34" charset="0"/>
              </a:rPr>
              <a:t>Seabed habitat attracts prey or influences prey behaviour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+mn-ea"/>
                <a:cs typeface="Arial" panose="020B0604020202020204" pitchFamily="34" charset="0"/>
              </a:rPr>
              <a:t>Abundant or exploitable prey attracts seabirds.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/>
                <a:ea typeface="+mn-ea"/>
                <a:cs typeface="Arial" panose="020B0604020202020204" pitchFamily="34" charset="0"/>
              </a:rPr>
              <a:t>Changes in habitat can impact seabirds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6ED7F-B50A-9B43-1331-644E06153A5C}"/>
              </a:ext>
            </a:extLst>
          </p:cNvPr>
          <p:cNvSpPr/>
          <p:nvPr/>
        </p:nvSpPr>
        <p:spPr>
          <a:xfrm>
            <a:off x="7661600" y="6169179"/>
            <a:ext cx="2780614" cy="202767"/>
          </a:xfrm>
          <a:prstGeom prst="rect">
            <a:avLst/>
          </a:prstGeom>
          <a:solidFill>
            <a:srgbClr val="00A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9B44B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80A93-7522-1B3D-196F-E97992B56AE1}"/>
              </a:ext>
            </a:extLst>
          </p:cNvPr>
          <p:cNvSpPr/>
          <p:nvPr/>
        </p:nvSpPr>
        <p:spPr>
          <a:xfrm>
            <a:off x="4586176" y="6170093"/>
            <a:ext cx="3075424" cy="202767"/>
          </a:xfrm>
          <a:prstGeom prst="rect">
            <a:avLst/>
          </a:prstGeom>
          <a:solidFill>
            <a:srgbClr val="F9B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DF6A32-C9A1-0A09-EA4A-C5A75B1B2DD0}"/>
              </a:ext>
            </a:extLst>
          </p:cNvPr>
          <p:cNvSpPr/>
          <p:nvPr/>
        </p:nvSpPr>
        <p:spPr>
          <a:xfrm>
            <a:off x="1783644" y="6171585"/>
            <a:ext cx="2802532" cy="202767"/>
          </a:xfrm>
          <a:prstGeom prst="rect">
            <a:avLst/>
          </a:prstGeom>
          <a:solidFill>
            <a:srgbClr val="03A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26" name="Google Shape;182;p2">
            <a:extLst>
              <a:ext uri="{FF2B5EF4-FFF2-40B4-BE49-F238E27FC236}">
                <a16:creationId xmlns:a16="http://schemas.microsoft.com/office/drawing/2014/main" id="{53965A2C-7B8E-08D6-8AF0-62EB98AB4331}"/>
              </a:ext>
            </a:extLst>
          </p:cNvPr>
          <p:cNvSpPr/>
          <p:nvPr/>
        </p:nvSpPr>
        <p:spPr>
          <a:xfrm>
            <a:off x="1748561" y="4875506"/>
            <a:ext cx="8693653" cy="353879"/>
          </a:xfrm>
          <a:custGeom>
            <a:avLst/>
            <a:gdLst/>
            <a:ahLst/>
            <a:cxnLst/>
            <a:rect l="l" t="t" r="r" b="b"/>
            <a:pathLst>
              <a:path w="2951540" h="442349" extrusionOk="0">
                <a:moveTo>
                  <a:pt x="0" y="0"/>
                </a:moveTo>
                <a:lnTo>
                  <a:pt x="2951540" y="0"/>
                </a:lnTo>
                <a:lnTo>
                  <a:pt x="2951540" y="442349"/>
                </a:lnTo>
                <a:lnTo>
                  <a:pt x="0" y="442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86622" r="-5350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27" name="Google Shape;181;p2">
            <a:extLst>
              <a:ext uri="{FF2B5EF4-FFF2-40B4-BE49-F238E27FC236}">
                <a16:creationId xmlns:a16="http://schemas.microsoft.com/office/drawing/2014/main" id="{E668A27B-CB00-CFAB-BF04-4BD8DEB0E39D}"/>
              </a:ext>
            </a:extLst>
          </p:cNvPr>
          <p:cNvSpPr/>
          <p:nvPr/>
        </p:nvSpPr>
        <p:spPr>
          <a:xfrm>
            <a:off x="5236563" y="4316164"/>
            <a:ext cx="715933" cy="353880"/>
          </a:xfrm>
          <a:custGeom>
            <a:avLst/>
            <a:gdLst/>
            <a:ahLst/>
            <a:cxnLst/>
            <a:rect l="l" t="t" r="r" b="b"/>
            <a:pathLst>
              <a:path w="756184" h="425905" extrusionOk="0">
                <a:moveTo>
                  <a:pt x="0" y="0"/>
                </a:moveTo>
                <a:lnTo>
                  <a:pt x="756184" y="0"/>
                </a:lnTo>
                <a:lnTo>
                  <a:pt x="756184" y="425905"/>
                </a:lnTo>
                <a:lnTo>
                  <a:pt x="0" y="425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28" name="Google Shape;183;p2">
            <a:extLst>
              <a:ext uri="{FF2B5EF4-FFF2-40B4-BE49-F238E27FC236}">
                <a16:creationId xmlns:a16="http://schemas.microsoft.com/office/drawing/2014/main" id="{D353D8E2-5D09-8922-3056-30C547AB0450}"/>
              </a:ext>
            </a:extLst>
          </p:cNvPr>
          <p:cNvSpPr/>
          <p:nvPr/>
        </p:nvSpPr>
        <p:spPr>
          <a:xfrm>
            <a:off x="5610536" y="3699838"/>
            <a:ext cx="1026703" cy="544129"/>
          </a:xfrm>
          <a:custGeom>
            <a:avLst/>
            <a:gdLst/>
            <a:ahLst/>
            <a:cxnLst/>
            <a:rect l="l" t="t" r="r" b="b"/>
            <a:pathLst>
              <a:path w="458284" h="258119" extrusionOk="0">
                <a:moveTo>
                  <a:pt x="0" y="0"/>
                </a:moveTo>
                <a:lnTo>
                  <a:pt x="458283" y="0"/>
                </a:lnTo>
                <a:lnTo>
                  <a:pt x="458283" y="258119"/>
                </a:lnTo>
                <a:lnTo>
                  <a:pt x="0" y="25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31" name="Google Shape;180;p2">
            <a:extLst>
              <a:ext uri="{FF2B5EF4-FFF2-40B4-BE49-F238E27FC236}">
                <a16:creationId xmlns:a16="http://schemas.microsoft.com/office/drawing/2014/main" id="{E8197BD3-9517-114D-0E24-468BBC73CC87}"/>
              </a:ext>
            </a:extLst>
          </p:cNvPr>
          <p:cNvSpPr/>
          <p:nvPr/>
        </p:nvSpPr>
        <p:spPr>
          <a:xfrm rot="181093">
            <a:off x="9166048" y="5787243"/>
            <a:ext cx="631238" cy="263071"/>
          </a:xfrm>
          <a:custGeom>
            <a:avLst/>
            <a:gdLst/>
            <a:ahLst/>
            <a:cxnLst/>
            <a:rect l="l" t="t" r="r" b="b"/>
            <a:pathLst>
              <a:path w="789047" h="328839" extrusionOk="0">
                <a:moveTo>
                  <a:pt x="0" y="0"/>
                </a:moveTo>
                <a:lnTo>
                  <a:pt x="789046" y="0"/>
                </a:lnTo>
                <a:lnTo>
                  <a:pt x="789046" y="328838"/>
                </a:lnTo>
                <a:lnTo>
                  <a:pt x="0" y="328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32" name="Google Shape;188;p2">
            <a:extLst>
              <a:ext uri="{FF2B5EF4-FFF2-40B4-BE49-F238E27FC236}">
                <a16:creationId xmlns:a16="http://schemas.microsoft.com/office/drawing/2014/main" id="{E7505AD8-8EEA-DC06-E91D-0C0945F09DCF}"/>
              </a:ext>
            </a:extLst>
          </p:cNvPr>
          <p:cNvSpPr/>
          <p:nvPr/>
        </p:nvSpPr>
        <p:spPr>
          <a:xfrm rot="-200794">
            <a:off x="9595315" y="5674013"/>
            <a:ext cx="374641" cy="156133"/>
          </a:xfrm>
          <a:custGeom>
            <a:avLst/>
            <a:gdLst/>
            <a:ahLst/>
            <a:cxnLst/>
            <a:rect l="l" t="t" r="r" b="b"/>
            <a:pathLst>
              <a:path w="468301" h="195166" extrusionOk="0">
                <a:moveTo>
                  <a:pt x="0" y="0"/>
                </a:moveTo>
                <a:lnTo>
                  <a:pt x="468300" y="0"/>
                </a:lnTo>
                <a:lnTo>
                  <a:pt x="468300" y="195166"/>
                </a:lnTo>
                <a:lnTo>
                  <a:pt x="0" y="19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34" name="Google Shape;188;p2">
            <a:extLst>
              <a:ext uri="{FF2B5EF4-FFF2-40B4-BE49-F238E27FC236}">
                <a16:creationId xmlns:a16="http://schemas.microsoft.com/office/drawing/2014/main" id="{F455B985-9A85-8D09-49FD-F3026D3F3CB5}"/>
              </a:ext>
            </a:extLst>
          </p:cNvPr>
          <p:cNvSpPr/>
          <p:nvPr/>
        </p:nvSpPr>
        <p:spPr>
          <a:xfrm rot="-200794">
            <a:off x="8996440" y="5557275"/>
            <a:ext cx="374641" cy="156133"/>
          </a:xfrm>
          <a:custGeom>
            <a:avLst/>
            <a:gdLst/>
            <a:ahLst/>
            <a:cxnLst/>
            <a:rect l="l" t="t" r="r" b="b"/>
            <a:pathLst>
              <a:path w="468301" h="195166" extrusionOk="0">
                <a:moveTo>
                  <a:pt x="0" y="0"/>
                </a:moveTo>
                <a:lnTo>
                  <a:pt x="468300" y="0"/>
                </a:lnTo>
                <a:lnTo>
                  <a:pt x="468300" y="195166"/>
                </a:lnTo>
                <a:lnTo>
                  <a:pt x="0" y="19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37" name="Google Shape;180;p2">
            <a:extLst>
              <a:ext uri="{FF2B5EF4-FFF2-40B4-BE49-F238E27FC236}">
                <a16:creationId xmlns:a16="http://schemas.microsoft.com/office/drawing/2014/main" id="{2F09BB5F-CDB7-3507-9C7E-5C8FB0758CCC}"/>
              </a:ext>
            </a:extLst>
          </p:cNvPr>
          <p:cNvSpPr/>
          <p:nvPr/>
        </p:nvSpPr>
        <p:spPr>
          <a:xfrm rot="181093">
            <a:off x="4833264" y="5768516"/>
            <a:ext cx="631238" cy="263071"/>
          </a:xfrm>
          <a:custGeom>
            <a:avLst/>
            <a:gdLst/>
            <a:ahLst/>
            <a:cxnLst/>
            <a:rect l="l" t="t" r="r" b="b"/>
            <a:pathLst>
              <a:path w="789047" h="328839" extrusionOk="0">
                <a:moveTo>
                  <a:pt x="0" y="0"/>
                </a:moveTo>
                <a:lnTo>
                  <a:pt x="789046" y="0"/>
                </a:lnTo>
                <a:lnTo>
                  <a:pt x="789046" y="328838"/>
                </a:lnTo>
                <a:lnTo>
                  <a:pt x="0" y="328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39" name="Google Shape;180;p2">
            <a:extLst>
              <a:ext uri="{FF2B5EF4-FFF2-40B4-BE49-F238E27FC236}">
                <a16:creationId xmlns:a16="http://schemas.microsoft.com/office/drawing/2014/main" id="{C12E3711-5B28-78B5-1E33-0191D6B05FB4}"/>
              </a:ext>
            </a:extLst>
          </p:cNvPr>
          <p:cNvSpPr/>
          <p:nvPr/>
        </p:nvSpPr>
        <p:spPr>
          <a:xfrm rot="181093">
            <a:off x="6190300" y="5783596"/>
            <a:ext cx="631238" cy="263071"/>
          </a:xfrm>
          <a:custGeom>
            <a:avLst/>
            <a:gdLst/>
            <a:ahLst/>
            <a:cxnLst/>
            <a:rect l="l" t="t" r="r" b="b"/>
            <a:pathLst>
              <a:path w="789047" h="328839" extrusionOk="0">
                <a:moveTo>
                  <a:pt x="0" y="0"/>
                </a:moveTo>
                <a:lnTo>
                  <a:pt x="789046" y="0"/>
                </a:lnTo>
                <a:lnTo>
                  <a:pt x="789046" y="328838"/>
                </a:lnTo>
                <a:lnTo>
                  <a:pt x="0" y="328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40" name="Google Shape;180;p2">
            <a:extLst>
              <a:ext uri="{FF2B5EF4-FFF2-40B4-BE49-F238E27FC236}">
                <a16:creationId xmlns:a16="http://schemas.microsoft.com/office/drawing/2014/main" id="{8F2B1421-83FE-3F90-F899-142A1051D68D}"/>
              </a:ext>
            </a:extLst>
          </p:cNvPr>
          <p:cNvSpPr/>
          <p:nvPr/>
        </p:nvSpPr>
        <p:spPr>
          <a:xfrm rot="181093">
            <a:off x="6853282" y="5783596"/>
            <a:ext cx="631238" cy="263071"/>
          </a:xfrm>
          <a:custGeom>
            <a:avLst/>
            <a:gdLst/>
            <a:ahLst/>
            <a:cxnLst/>
            <a:rect l="l" t="t" r="r" b="b"/>
            <a:pathLst>
              <a:path w="789047" h="328839" extrusionOk="0">
                <a:moveTo>
                  <a:pt x="0" y="0"/>
                </a:moveTo>
                <a:lnTo>
                  <a:pt x="789046" y="0"/>
                </a:lnTo>
                <a:lnTo>
                  <a:pt x="789046" y="328838"/>
                </a:lnTo>
                <a:lnTo>
                  <a:pt x="0" y="328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41" name="Google Shape;180;p2">
            <a:extLst>
              <a:ext uri="{FF2B5EF4-FFF2-40B4-BE49-F238E27FC236}">
                <a16:creationId xmlns:a16="http://schemas.microsoft.com/office/drawing/2014/main" id="{AAD31009-E9BF-1790-CCCE-EA79B31DA31B}"/>
              </a:ext>
            </a:extLst>
          </p:cNvPr>
          <p:cNvSpPr/>
          <p:nvPr/>
        </p:nvSpPr>
        <p:spPr>
          <a:xfrm rot="181093">
            <a:off x="5521166" y="5757475"/>
            <a:ext cx="631238" cy="263071"/>
          </a:xfrm>
          <a:custGeom>
            <a:avLst/>
            <a:gdLst/>
            <a:ahLst/>
            <a:cxnLst/>
            <a:rect l="l" t="t" r="r" b="b"/>
            <a:pathLst>
              <a:path w="789047" h="328839" extrusionOk="0">
                <a:moveTo>
                  <a:pt x="0" y="0"/>
                </a:moveTo>
                <a:lnTo>
                  <a:pt x="789046" y="0"/>
                </a:lnTo>
                <a:lnTo>
                  <a:pt x="789046" y="328838"/>
                </a:lnTo>
                <a:lnTo>
                  <a:pt x="0" y="328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42" name="Google Shape;180;p2">
            <a:extLst>
              <a:ext uri="{FF2B5EF4-FFF2-40B4-BE49-F238E27FC236}">
                <a16:creationId xmlns:a16="http://schemas.microsoft.com/office/drawing/2014/main" id="{65C0A6F3-54F5-C4FE-6EEE-98D784B87AC9}"/>
              </a:ext>
            </a:extLst>
          </p:cNvPr>
          <p:cNvSpPr/>
          <p:nvPr/>
        </p:nvSpPr>
        <p:spPr>
          <a:xfrm rot="181093">
            <a:off x="1976237" y="5757475"/>
            <a:ext cx="631238" cy="263071"/>
          </a:xfrm>
          <a:custGeom>
            <a:avLst/>
            <a:gdLst/>
            <a:ahLst/>
            <a:cxnLst/>
            <a:rect l="l" t="t" r="r" b="b"/>
            <a:pathLst>
              <a:path w="789047" h="328839" extrusionOk="0">
                <a:moveTo>
                  <a:pt x="0" y="0"/>
                </a:moveTo>
                <a:lnTo>
                  <a:pt x="789046" y="0"/>
                </a:lnTo>
                <a:lnTo>
                  <a:pt x="789046" y="328838"/>
                </a:lnTo>
                <a:lnTo>
                  <a:pt x="0" y="328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44" name="Google Shape;183;p2">
            <a:extLst>
              <a:ext uri="{FF2B5EF4-FFF2-40B4-BE49-F238E27FC236}">
                <a16:creationId xmlns:a16="http://schemas.microsoft.com/office/drawing/2014/main" id="{AE8BAE49-B2D2-15EC-6CA8-0ACC7AF7F9B5}"/>
              </a:ext>
            </a:extLst>
          </p:cNvPr>
          <p:cNvSpPr/>
          <p:nvPr/>
        </p:nvSpPr>
        <p:spPr>
          <a:xfrm>
            <a:off x="6123888" y="4049359"/>
            <a:ext cx="1026703" cy="544129"/>
          </a:xfrm>
          <a:custGeom>
            <a:avLst/>
            <a:gdLst/>
            <a:ahLst/>
            <a:cxnLst/>
            <a:rect l="l" t="t" r="r" b="b"/>
            <a:pathLst>
              <a:path w="458284" h="258119" extrusionOk="0">
                <a:moveTo>
                  <a:pt x="0" y="0"/>
                </a:moveTo>
                <a:lnTo>
                  <a:pt x="458283" y="0"/>
                </a:lnTo>
                <a:lnTo>
                  <a:pt x="458283" y="258119"/>
                </a:lnTo>
                <a:lnTo>
                  <a:pt x="0" y="25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CD07EDCE-00A3-6568-AD12-37016379A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6" y="76199"/>
            <a:ext cx="1332618" cy="9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96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1722B5-D386-BE7E-9284-4044C7293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229" y="1558767"/>
            <a:ext cx="6126947" cy="507181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5DFC5-C830-9EBF-059B-FD66A107B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7" r="7097"/>
          <a:stretch/>
        </p:blipFill>
        <p:spPr>
          <a:xfrm>
            <a:off x="8737377" y="1232860"/>
            <a:ext cx="2701501" cy="1540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482FC-4339-C7DE-ED99-EE97933E9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/>
          <a:stretch/>
        </p:blipFill>
        <p:spPr>
          <a:xfrm>
            <a:off x="6726658" y="2909900"/>
            <a:ext cx="3266428" cy="1808617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3D4D7756-D192-3F9B-5474-89BC02731915}"/>
              </a:ext>
            </a:extLst>
          </p:cNvPr>
          <p:cNvSpPr/>
          <p:nvPr/>
        </p:nvSpPr>
        <p:spPr>
          <a:xfrm rot="18949829">
            <a:off x="3646549" y="2282770"/>
            <a:ext cx="815094" cy="295533"/>
          </a:xfrm>
          <a:prstGeom prst="arc">
            <a:avLst>
              <a:gd name="adj1" fmla="val 11437360"/>
              <a:gd name="adj2" fmla="val 20176059"/>
            </a:avLst>
          </a:prstGeom>
          <a:ln w="6350" cap="rnd">
            <a:solidFill>
              <a:srgbClr val="F9B44B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pic>
        <p:nvPicPr>
          <p:cNvPr id="1026" name="Picture 2" descr="Binoculars clipart free download">
            <a:extLst>
              <a:ext uri="{FF2B5EF4-FFF2-40B4-BE49-F238E27FC236}">
                <a16:creationId xmlns:a16="http://schemas.microsoft.com/office/drawing/2014/main" id="{F5F7ED55-3CB9-8401-85F3-8F455C56B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7"/>
          <a:stretch/>
        </p:blipFill>
        <p:spPr bwMode="auto">
          <a:xfrm rot="20995103">
            <a:off x="3898018" y="1600284"/>
            <a:ext cx="515002" cy="4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BADC5D-A488-D221-A706-14B74FEF3B26}"/>
              </a:ext>
            </a:extLst>
          </p:cNvPr>
          <p:cNvSpPr txBox="1">
            <a:spLocks/>
          </p:cNvSpPr>
          <p:nvPr/>
        </p:nvSpPr>
        <p:spPr>
          <a:xfrm>
            <a:off x="402229" y="-85413"/>
            <a:ext cx="10858251" cy="12328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5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Arial"/>
              </a:rPr>
              <a:t>Data streams</a:t>
            </a:r>
            <a:endParaRPr kumimoji="0" lang="en-GB" sz="4400" b="0" i="0" u="none" strike="noStrike" kern="1200" cap="none" spc="-5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5945CD8-A54F-932E-BE6F-6DF153665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6" y="76199"/>
            <a:ext cx="1332618" cy="909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24C37-D34C-DEE0-88BF-CFFF95D53D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65" r="9710"/>
          <a:stretch/>
        </p:blipFill>
        <p:spPr>
          <a:xfrm>
            <a:off x="8954503" y="4856259"/>
            <a:ext cx="3016674" cy="20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52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028A07-B5FC-93BC-526F-2A1518A21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1" r="32536"/>
          <a:stretch/>
        </p:blipFill>
        <p:spPr>
          <a:xfrm>
            <a:off x="8129299" y="1432073"/>
            <a:ext cx="3240029" cy="5167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E0DF9-0D8B-A8C6-B920-E7B2B1EB8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256"/>
          <a:stretch/>
        </p:blipFill>
        <p:spPr>
          <a:xfrm>
            <a:off x="6392963" y="4745787"/>
            <a:ext cx="1477229" cy="1177686"/>
          </a:xfrm>
          <a:prstGeom prst="rect">
            <a:avLst/>
          </a:prstGeom>
        </p:spPr>
      </p:pic>
      <p:sp>
        <p:nvSpPr>
          <p:cNvPr id="13" name="Google Shape;180;p2">
            <a:extLst>
              <a:ext uri="{FF2B5EF4-FFF2-40B4-BE49-F238E27FC236}">
                <a16:creationId xmlns:a16="http://schemas.microsoft.com/office/drawing/2014/main" id="{BA50443F-4917-1691-D50B-3B5EBEF70CDC}"/>
              </a:ext>
            </a:extLst>
          </p:cNvPr>
          <p:cNvSpPr/>
          <p:nvPr/>
        </p:nvSpPr>
        <p:spPr>
          <a:xfrm rot="181093">
            <a:off x="6378109" y="4139761"/>
            <a:ext cx="631238" cy="263071"/>
          </a:xfrm>
          <a:custGeom>
            <a:avLst/>
            <a:gdLst/>
            <a:ahLst/>
            <a:cxnLst/>
            <a:rect l="l" t="t" r="r" b="b"/>
            <a:pathLst>
              <a:path w="789047" h="328839" extrusionOk="0">
                <a:moveTo>
                  <a:pt x="0" y="0"/>
                </a:moveTo>
                <a:lnTo>
                  <a:pt x="789046" y="0"/>
                </a:lnTo>
                <a:lnTo>
                  <a:pt x="789046" y="328838"/>
                </a:lnTo>
                <a:lnTo>
                  <a:pt x="0" y="3288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4" name="Google Shape;188;p2">
            <a:extLst>
              <a:ext uri="{FF2B5EF4-FFF2-40B4-BE49-F238E27FC236}">
                <a16:creationId xmlns:a16="http://schemas.microsoft.com/office/drawing/2014/main" id="{DADB37F6-08C6-56DE-0315-A5DEA265FFC2}"/>
              </a:ext>
            </a:extLst>
          </p:cNvPr>
          <p:cNvSpPr/>
          <p:nvPr/>
        </p:nvSpPr>
        <p:spPr>
          <a:xfrm rot="-200794">
            <a:off x="6807376" y="4026531"/>
            <a:ext cx="374641" cy="156133"/>
          </a:xfrm>
          <a:custGeom>
            <a:avLst/>
            <a:gdLst/>
            <a:ahLst/>
            <a:cxnLst/>
            <a:rect l="l" t="t" r="r" b="b"/>
            <a:pathLst>
              <a:path w="468301" h="195166" extrusionOk="0">
                <a:moveTo>
                  <a:pt x="0" y="0"/>
                </a:moveTo>
                <a:lnTo>
                  <a:pt x="468300" y="0"/>
                </a:lnTo>
                <a:lnTo>
                  <a:pt x="468300" y="195166"/>
                </a:lnTo>
                <a:lnTo>
                  <a:pt x="0" y="19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5" name="Google Shape;188;p2">
            <a:extLst>
              <a:ext uri="{FF2B5EF4-FFF2-40B4-BE49-F238E27FC236}">
                <a16:creationId xmlns:a16="http://schemas.microsoft.com/office/drawing/2014/main" id="{CC6A3037-55D6-CBB5-85E9-2FE088941B5A}"/>
              </a:ext>
            </a:extLst>
          </p:cNvPr>
          <p:cNvSpPr/>
          <p:nvPr/>
        </p:nvSpPr>
        <p:spPr>
          <a:xfrm rot="-200794">
            <a:off x="6208501" y="3909793"/>
            <a:ext cx="374641" cy="156133"/>
          </a:xfrm>
          <a:custGeom>
            <a:avLst/>
            <a:gdLst/>
            <a:ahLst/>
            <a:cxnLst/>
            <a:rect l="l" t="t" r="r" b="b"/>
            <a:pathLst>
              <a:path w="468301" h="195166" extrusionOk="0">
                <a:moveTo>
                  <a:pt x="0" y="0"/>
                </a:moveTo>
                <a:lnTo>
                  <a:pt x="468300" y="0"/>
                </a:lnTo>
                <a:lnTo>
                  <a:pt x="468300" y="195166"/>
                </a:lnTo>
                <a:lnTo>
                  <a:pt x="0" y="195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6" name="Google Shape;181;p2">
            <a:extLst>
              <a:ext uri="{FF2B5EF4-FFF2-40B4-BE49-F238E27FC236}">
                <a16:creationId xmlns:a16="http://schemas.microsoft.com/office/drawing/2014/main" id="{EFEFABC7-44F7-19AE-40B6-F24CA8811ED0}"/>
              </a:ext>
            </a:extLst>
          </p:cNvPr>
          <p:cNvSpPr/>
          <p:nvPr/>
        </p:nvSpPr>
        <p:spPr>
          <a:xfrm>
            <a:off x="6500956" y="2579992"/>
            <a:ext cx="715933" cy="353880"/>
          </a:xfrm>
          <a:custGeom>
            <a:avLst/>
            <a:gdLst/>
            <a:ahLst/>
            <a:cxnLst/>
            <a:rect l="l" t="t" r="r" b="b"/>
            <a:pathLst>
              <a:path w="756184" h="425905" extrusionOk="0">
                <a:moveTo>
                  <a:pt x="0" y="0"/>
                </a:moveTo>
                <a:lnTo>
                  <a:pt x="756184" y="0"/>
                </a:lnTo>
                <a:lnTo>
                  <a:pt x="756184" y="425905"/>
                </a:lnTo>
                <a:lnTo>
                  <a:pt x="0" y="425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7" name="Google Shape;183;p2">
            <a:extLst>
              <a:ext uri="{FF2B5EF4-FFF2-40B4-BE49-F238E27FC236}">
                <a16:creationId xmlns:a16="http://schemas.microsoft.com/office/drawing/2014/main" id="{C6C561A1-C124-BB6E-4802-6FF72A27D72C}"/>
              </a:ext>
            </a:extLst>
          </p:cNvPr>
          <p:cNvSpPr/>
          <p:nvPr/>
        </p:nvSpPr>
        <p:spPr>
          <a:xfrm>
            <a:off x="6956507" y="2843988"/>
            <a:ext cx="1026703" cy="544129"/>
          </a:xfrm>
          <a:custGeom>
            <a:avLst/>
            <a:gdLst/>
            <a:ahLst/>
            <a:cxnLst/>
            <a:rect l="l" t="t" r="r" b="b"/>
            <a:pathLst>
              <a:path w="458284" h="258119" extrusionOk="0">
                <a:moveTo>
                  <a:pt x="0" y="0"/>
                </a:moveTo>
                <a:lnTo>
                  <a:pt x="458283" y="0"/>
                </a:lnTo>
                <a:lnTo>
                  <a:pt x="458283" y="258119"/>
                </a:lnTo>
                <a:lnTo>
                  <a:pt x="0" y="25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8" name="Google Shape;183;p2">
            <a:extLst>
              <a:ext uri="{FF2B5EF4-FFF2-40B4-BE49-F238E27FC236}">
                <a16:creationId xmlns:a16="http://schemas.microsoft.com/office/drawing/2014/main" id="{656D9C6C-3EC3-B233-C7F7-1A33F47648F6}"/>
              </a:ext>
            </a:extLst>
          </p:cNvPr>
          <p:cNvSpPr/>
          <p:nvPr/>
        </p:nvSpPr>
        <p:spPr>
          <a:xfrm>
            <a:off x="7060421" y="2331196"/>
            <a:ext cx="1026703" cy="544129"/>
          </a:xfrm>
          <a:custGeom>
            <a:avLst/>
            <a:gdLst/>
            <a:ahLst/>
            <a:cxnLst/>
            <a:rect l="l" t="t" r="r" b="b"/>
            <a:pathLst>
              <a:path w="458284" h="258119" extrusionOk="0">
                <a:moveTo>
                  <a:pt x="0" y="0"/>
                </a:moveTo>
                <a:lnTo>
                  <a:pt x="458283" y="0"/>
                </a:lnTo>
                <a:lnTo>
                  <a:pt x="458283" y="258119"/>
                </a:lnTo>
                <a:lnTo>
                  <a:pt x="0" y="25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78F270-196D-B198-3DB6-FA81C07A5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45" y="3429000"/>
            <a:ext cx="5028996" cy="319173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37B60F6-1D3F-0C53-AC23-1BFC28C15BF3}"/>
              </a:ext>
            </a:extLst>
          </p:cNvPr>
          <p:cNvSpPr txBox="1">
            <a:spLocks/>
          </p:cNvSpPr>
          <p:nvPr/>
        </p:nvSpPr>
        <p:spPr>
          <a:xfrm>
            <a:off x="386265" y="-42134"/>
            <a:ext cx="10832351" cy="12337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5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Arial"/>
              </a:rPr>
              <a:t>Concurrent measurements</a:t>
            </a:r>
            <a:endParaRPr kumimoji="0" lang="en-GB" sz="4400" b="0" i="0" u="none" strike="noStrike" kern="1200" cap="none" spc="-5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4233629-6589-DB88-ED34-332B79928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6" y="76199"/>
            <a:ext cx="1332618" cy="9096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58FE3B-573A-9FE8-6F3B-8D400DC2795D}"/>
              </a:ext>
            </a:extLst>
          </p:cNvPr>
          <p:cNvCxnSpPr>
            <a:cxnSpLocks/>
          </p:cNvCxnSpPr>
          <p:nvPr/>
        </p:nvCxnSpPr>
        <p:spPr>
          <a:xfrm>
            <a:off x="4314825" y="4924425"/>
            <a:ext cx="3814474" cy="1690074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4B55A7-94B2-7953-6314-7DF831D5B143}"/>
              </a:ext>
            </a:extLst>
          </p:cNvPr>
          <p:cNvCxnSpPr>
            <a:cxnSpLocks/>
          </p:cNvCxnSpPr>
          <p:nvPr/>
        </p:nvCxnSpPr>
        <p:spPr>
          <a:xfrm flipV="1">
            <a:off x="4314825" y="1432073"/>
            <a:ext cx="3814474" cy="303076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Prince Madog research vessel to be powered by hydrogen in £5.5m Transship  II project | Bangor University">
            <a:extLst>
              <a:ext uri="{FF2B5EF4-FFF2-40B4-BE49-F238E27FC236}">
                <a16:creationId xmlns:a16="http://schemas.microsoft.com/office/drawing/2014/main" id="{74A4BFD6-5006-C801-3CD2-BA64FE5E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455" y1="52989" x2="23455" y2="52989"/>
                        <a14:foregroundMark x1="22636" y1="57674" x2="22636" y2="57674"/>
                        <a14:foregroundMark x1="24000" y1="50081" x2="24000" y2="50081"/>
                        <a14:foregroundMark x1="24727" y1="46042" x2="24727" y2="46042"/>
                        <a14:foregroundMark x1="25091" y1="44750" x2="25091" y2="44750"/>
                        <a14:foregroundMark x1="26273" y1="45396" x2="26273" y2="45396"/>
                        <a14:foregroundMark x1="23455" y1="46527" x2="23455" y2="46527"/>
                        <a14:foregroundMark x1="23000" y1="47334" x2="23000" y2="47334"/>
                        <a14:foregroundMark x1="24818" y1="43780" x2="23545" y2="52342"/>
                        <a14:foregroundMark x1="22636" y1="53312" x2="23000" y2="54281"/>
                        <a14:foregroundMark x1="25182" y1="54443" x2="25182" y2="54443"/>
                        <a14:foregroundMark x1="23000" y1="47819" x2="22091" y2="52666"/>
                        <a14:foregroundMark x1="46909" y1="45396" x2="49182" y2="45557"/>
                        <a14:foregroundMark x1="48000" y1="40711" x2="52000" y2="41034"/>
                        <a14:foregroundMark x1="47091" y1="38449" x2="51818" y2="39095"/>
                        <a14:foregroundMark x1="47000" y1="38611" x2="50909" y2="38772"/>
                        <a14:foregroundMark x1="53182" y1="25687" x2="53091" y2="34733"/>
                        <a14:foregroundMark x1="52545" y1="25848" x2="51909" y2="29564"/>
                        <a14:foregroundMark x1="51636" y1="25040" x2="51727" y2="26979"/>
                        <a14:foregroundMark x1="56909" y1="14863" x2="52909" y2="35541"/>
                        <a14:foregroundMark x1="57568" y1="46311" x2="57636" y2="49596"/>
                        <a14:foregroundMark x1="57636" y1="49596" x2="57455" y2="50242"/>
                        <a14:foregroundMark x1="71636" y1="59612" x2="73455" y2="68013"/>
                        <a14:backgroundMark x1="56364" y1="35541" x2="56545" y2="46365"/>
                        <a14:backgroundMark x1="69000" y1="65105" x2="71455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47" y="4473963"/>
            <a:ext cx="382078" cy="21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5790FA3-BB2B-1CBE-6C23-4B79266A8D4F}"/>
              </a:ext>
            </a:extLst>
          </p:cNvPr>
          <p:cNvSpPr txBox="1"/>
          <p:nvPr/>
        </p:nvSpPr>
        <p:spPr>
          <a:xfrm>
            <a:off x="382759" y="1546560"/>
            <a:ext cx="5561465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Spatio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-temporal overlap in data collection: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What drives habitats birds are using?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Can we also understand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habitat quality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by modelling predator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energy gain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18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4233629-6589-DB88-ED34-332B79928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6" y="76199"/>
            <a:ext cx="1332618" cy="9096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5790FA3-BB2B-1CBE-6C23-4B79266A8D4F}"/>
              </a:ext>
            </a:extLst>
          </p:cNvPr>
          <p:cNvSpPr txBox="1"/>
          <p:nvPr/>
        </p:nvSpPr>
        <p:spPr>
          <a:xfrm>
            <a:off x="240976" y="1426005"/>
            <a:ext cx="7074224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 panose="020B0604020202020204" charset="0"/>
                <a:ea typeface="+mn-ea"/>
                <a:cs typeface="+mn-cs"/>
              </a:rPr>
              <a:t>What drives habitats birds are using?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 panose="020B060402020202020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5D8B0-E8D5-1836-731C-32B6994F2F50}"/>
              </a:ext>
            </a:extLst>
          </p:cNvPr>
          <p:cNvSpPr txBox="1">
            <a:spLocks/>
          </p:cNvSpPr>
          <p:nvPr/>
        </p:nvSpPr>
        <p:spPr>
          <a:xfrm>
            <a:off x="612087" y="-27849"/>
            <a:ext cx="10832351" cy="123376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5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Arial"/>
              </a:rPr>
              <a:t>What drives habitat use</a:t>
            </a:r>
            <a:endParaRPr kumimoji="0" lang="en-GB" sz="4400" b="0" i="0" u="none" strike="noStrike" kern="1200" cap="none" spc="-5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BE456-A74A-2E40-28E3-45A883D10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052" y="2108106"/>
            <a:ext cx="3045376" cy="1877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70A3DB-863F-EB5D-2B47-90CD5090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24" y="4113483"/>
            <a:ext cx="2882178" cy="17764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529749-7292-381F-8B6F-B8DECA4C1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26" y="2158398"/>
            <a:ext cx="2882176" cy="17764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078A16-9C7E-ACE1-E301-82761DCF9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53" y="4113485"/>
            <a:ext cx="3045375" cy="17764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7CD290F-8A26-64BF-842E-9A977BFAE9A5}"/>
              </a:ext>
            </a:extLst>
          </p:cNvPr>
          <p:cNvSpPr txBox="1"/>
          <p:nvPr/>
        </p:nvSpPr>
        <p:spPr>
          <a:xfrm>
            <a:off x="6702597" y="2316207"/>
            <a:ext cx="495180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Preliminary results – only one year of data and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one species of seabird so far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Sediment variables that are subject to change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A1A0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can have impact on seabird 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A1A0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78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76BA-0C10-75C9-4BED-DB2475E5E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317" y="1494301"/>
            <a:ext cx="10523483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282A4"/>
                </a:solidFill>
              </a:rPr>
              <a:t>Climate projections of zooplankton and forage fish: a shifting baseline for seabird prey fields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C0B01-E8ED-31BE-0334-4E1B9E036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320" y="4110536"/>
            <a:ext cx="10017403" cy="13031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ECOWind</a:t>
            </a:r>
            <a:r>
              <a:rPr lang="en-US" dirty="0"/>
              <a:t> Annual Impact Meeting 2024</a:t>
            </a:r>
          </a:p>
          <a:p>
            <a:r>
              <a:rPr lang="en-US" dirty="0"/>
              <a:t>Emma Tyldesley (</a:t>
            </a:r>
            <a:r>
              <a:rPr lang="en-US" dirty="0" err="1"/>
              <a:t>emma.tyldesley@strath.ac.uk</a:t>
            </a:r>
            <a:r>
              <a:rPr lang="en-US" dirty="0"/>
              <a:t>), Vladimir Krivtsov (</a:t>
            </a:r>
            <a:r>
              <a:rPr lang="en-US" dirty="0" err="1"/>
              <a:t>vladimir.krivtsov@strath.ac.uk</a:t>
            </a:r>
            <a:r>
              <a:rPr lang="en-US" dirty="0"/>
              <a:t>), Neil Banas, Douglas Speirs, Mike Heath, Sarah Wakelin, Colin Bull, David Johns, Agnes Olin &amp; Francis Daunt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EEBB1-7F2F-FD3B-4FCB-E3599C40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09F2A-37B2-4F49-B16E-53F9B9F7F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Google Shape;323;p7">
            <a:extLst>
              <a:ext uri="{FF2B5EF4-FFF2-40B4-BE49-F238E27FC236}">
                <a16:creationId xmlns:a16="http://schemas.microsoft.com/office/drawing/2014/main" id="{D561544F-A79A-7A27-FE35-55AB93EEAD58}"/>
              </a:ext>
            </a:extLst>
          </p:cNvPr>
          <p:cNvSpPr>
            <a:spLocks noChangeAspect="1"/>
          </p:cNvSpPr>
          <p:nvPr/>
        </p:nvSpPr>
        <p:spPr>
          <a:xfrm>
            <a:off x="10079420" y="-273991"/>
            <a:ext cx="2123897" cy="2202814"/>
          </a:xfrm>
          <a:custGeom>
            <a:avLst/>
            <a:gdLst/>
            <a:ahLst/>
            <a:cxnLst/>
            <a:rect l="l" t="t" r="r" b="b"/>
            <a:pathLst>
              <a:path w="2734637" h="2734637" extrusionOk="0">
                <a:moveTo>
                  <a:pt x="0" y="0"/>
                </a:moveTo>
                <a:lnTo>
                  <a:pt x="2734638" y="0"/>
                </a:lnTo>
                <a:lnTo>
                  <a:pt x="2734638" y="2734637"/>
                </a:lnTo>
                <a:lnTo>
                  <a:pt x="0" y="2734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4DB48-2F7A-73ED-81B0-FCA064859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0" y="6008137"/>
            <a:ext cx="2501329" cy="6964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99BB651-B4D2-EDA5-D071-91A2ACEA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54" y="6027218"/>
            <a:ext cx="1269362" cy="6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3E31BE5-1846-5F4F-1564-8C2D2CF34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30242" r="17975" b="6035"/>
          <a:stretch/>
        </p:blipFill>
        <p:spPr bwMode="auto">
          <a:xfrm>
            <a:off x="5642245" y="5944091"/>
            <a:ext cx="1384756" cy="65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3E36DC-EB64-75CF-8D66-23EFA21CA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89" y="257964"/>
            <a:ext cx="3188919" cy="980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86AE67-D05E-57A3-DAC1-78CF5CC6C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8513" y="5940698"/>
            <a:ext cx="708273" cy="734590"/>
          </a:xfrm>
          <a:prstGeom prst="rect">
            <a:avLst/>
          </a:prstGeom>
        </p:spPr>
      </p:pic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2793B7E0-E647-A078-6D82-A36B592E5B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3" y="5813586"/>
            <a:ext cx="2430389" cy="89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08709F-25F8-6405-B9D1-A52AA716BBB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970"/>
          <a:stretch/>
        </p:blipFill>
        <p:spPr>
          <a:xfrm>
            <a:off x="8599890" y="5723267"/>
            <a:ext cx="1042346" cy="1050464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80960B53-70C1-2ADC-B822-A1E04159E3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810" y="5897911"/>
            <a:ext cx="678325" cy="879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8CE01B-B41D-8026-4991-12209FB57B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871"/>
          <a:stretch/>
        </p:blipFill>
        <p:spPr>
          <a:xfrm>
            <a:off x="7176200" y="5835678"/>
            <a:ext cx="1546680" cy="853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B324D6-29DF-E5A6-E9DF-5C7FB12E99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4402" y="0"/>
            <a:ext cx="4235216" cy="139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3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6556-86B0-DAC6-A1BB-3FCF1D8B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558" y="351893"/>
            <a:ext cx="11542644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A1A0"/>
                </a:solidFill>
                <a:latin typeface="Proxima Nova" panose="020B0604020202020204" charset="0"/>
              </a:rPr>
              <a:t>Can we also understand </a:t>
            </a:r>
            <a:r>
              <a:rPr lang="en-GB" u="sng" dirty="0">
                <a:solidFill>
                  <a:srgbClr val="00A1A0"/>
                </a:solidFill>
                <a:latin typeface="Proxima Nova" panose="020B0604020202020204" charset="0"/>
              </a:rPr>
              <a:t>habitat quality </a:t>
            </a:r>
            <a:r>
              <a:rPr lang="en-GB" dirty="0">
                <a:solidFill>
                  <a:srgbClr val="00A1A0"/>
                </a:solidFill>
                <a:latin typeface="Proxima Nova" panose="020B0604020202020204" charset="0"/>
              </a:rPr>
              <a:t>by modelling predator </a:t>
            </a:r>
            <a:r>
              <a:rPr lang="en-GB" u="sng" dirty="0">
                <a:solidFill>
                  <a:srgbClr val="00A1A0"/>
                </a:solidFill>
                <a:latin typeface="Proxima Nova" panose="020B0604020202020204" charset="0"/>
              </a:rPr>
              <a:t>energy gain</a:t>
            </a:r>
            <a:r>
              <a:rPr lang="en-GB" dirty="0">
                <a:solidFill>
                  <a:srgbClr val="00A1A0"/>
                </a:solidFill>
                <a:latin typeface="Proxima Nova" panose="020B0604020202020204" charset="0"/>
              </a:rPr>
              <a:t>?</a:t>
            </a:r>
            <a:br>
              <a:rPr lang="en-GB" dirty="0">
                <a:solidFill>
                  <a:srgbClr val="00A1A0"/>
                </a:solidFill>
                <a:latin typeface="Proxima Nova" panose="020B0604020202020204" charset="0"/>
              </a:rPr>
            </a:br>
            <a:endParaRPr lang="en-GB" dirty="0">
              <a:solidFill>
                <a:srgbClr val="00A1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F7A3F-25F8-8957-18C8-C5DCE7064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690688"/>
            <a:ext cx="11542644" cy="4351338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GB" sz="1800" dirty="0">
                <a:solidFill>
                  <a:srgbClr val="00A1A0"/>
                </a:solidFill>
              </a:rPr>
              <a:t>Diet info and energy use of the birds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GB" sz="1800" dirty="0">
                <a:solidFill>
                  <a:srgbClr val="00A1A0"/>
                </a:solidFill>
              </a:rPr>
              <a:t>Dive location and foraging costs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GB" sz="1800" dirty="0">
                <a:solidFill>
                  <a:srgbClr val="00A1A0"/>
                </a:solidFill>
              </a:rPr>
              <a:t>See poster by Amelia </a:t>
            </a:r>
            <a:r>
              <a:rPr lang="en-GB" sz="1800" dirty="0" err="1">
                <a:solidFill>
                  <a:srgbClr val="00A1A0"/>
                </a:solidFill>
              </a:rPr>
              <a:t>Corvin-Czarnoldolski</a:t>
            </a:r>
            <a:endParaRPr lang="en-GB" sz="1800" dirty="0">
              <a:solidFill>
                <a:srgbClr val="00A1A0"/>
              </a:solidFill>
            </a:endParaRPr>
          </a:p>
        </p:txBody>
      </p:sp>
      <p:pic>
        <p:nvPicPr>
          <p:cNvPr id="13" name="Picture 12" descr="A penguin with a swab and fish&#10;&#10;Description automatically generated with medium confidence">
            <a:extLst>
              <a:ext uri="{FF2B5EF4-FFF2-40B4-BE49-F238E27FC236}">
                <a16:creationId xmlns:a16="http://schemas.microsoft.com/office/drawing/2014/main" id="{DB6E58A5-9E57-F7AF-F70E-5681311FD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r="6900" b="17987"/>
          <a:stretch/>
        </p:blipFill>
        <p:spPr>
          <a:xfrm>
            <a:off x="8026077" y="1335006"/>
            <a:ext cx="3834619" cy="2598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C18C02-8B60-D79E-BB12-8429B0558EB9}"/>
              </a:ext>
            </a:extLst>
          </p:cNvPr>
          <p:cNvSpPr txBox="1"/>
          <p:nvPr/>
        </p:nvSpPr>
        <p:spPr>
          <a:xfrm>
            <a:off x="2220531" y="1308543"/>
            <a:ext cx="6241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Stable isotope analysis: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734C5-6C7D-BCA3-CB75-40FFC7A7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" y="3429000"/>
            <a:ext cx="6363666" cy="311827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818BFE3-28FA-F3C4-0820-77498E6AD15D}"/>
              </a:ext>
            </a:extLst>
          </p:cNvPr>
          <p:cNvSpPr/>
          <p:nvPr/>
        </p:nvSpPr>
        <p:spPr>
          <a:xfrm>
            <a:off x="8647753" y="3257479"/>
            <a:ext cx="1065414" cy="8106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1586E-9CBC-D786-6091-FD62E1611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49" b="15374"/>
          <a:stretch/>
        </p:blipFill>
        <p:spPr>
          <a:xfrm>
            <a:off x="6809655" y="4182341"/>
            <a:ext cx="4449472" cy="2433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8E260A-5AE1-222F-FB02-980E05A66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 t="46075" r="2956" b="18023"/>
          <a:stretch/>
        </p:blipFill>
        <p:spPr>
          <a:xfrm rot="16200000">
            <a:off x="7254206" y="2390109"/>
            <a:ext cx="1369017" cy="1270641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11739C67-3F67-445A-2AB9-91AC36072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6" y="76199"/>
            <a:ext cx="1332618" cy="9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240000" h="8572500" extrusionOk="0">
                <a:moveTo>
                  <a:pt x="0" y="0"/>
                </a:moveTo>
                <a:lnTo>
                  <a:pt x="15240000" y="0"/>
                </a:lnTo>
                <a:lnTo>
                  <a:pt x="15240000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0000"/>
            </a:blip>
            <a:stretch>
              <a:fillRect l="-10982" t="-10322" r="-62927" b="-71442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0" y="-335015"/>
            <a:ext cx="12190324" cy="7528031"/>
          </a:xfrm>
          <a:custGeom>
            <a:avLst/>
            <a:gdLst/>
            <a:ahLst/>
            <a:cxnLst/>
            <a:rect l="l" t="t" r="r" b="b"/>
            <a:pathLst>
              <a:path w="15237905" h="9410039" extrusionOk="0">
                <a:moveTo>
                  <a:pt x="0" y="0"/>
                </a:moveTo>
                <a:lnTo>
                  <a:pt x="15237905" y="0"/>
                </a:lnTo>
                <a:lnTo>
                  <a:pt x="15237905" y="9410038"/>
                </a:lnTo>
                <a:lnTo>
                  <a:pt x="0" y="9410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460" r="-1460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0" y="-486840"/>
            <a:ext cx="12192643" cy="7734646"/>
          </a:xfrm>
          <a:custGeom>
            <a:avLst/>
            <a:gdLst/>
            <a:ahLst/>
            <a:cxnLst/>
            <a:rect l="l" t="t" r="r" b="b"/>
            <a:pathLst>
              <a:path w="3381210" h="1902192" extrusionOk="0">
                <a:moveTo>
                  <a:pt x="0" y="0"/>
                </a:moveTo>
                <a:lnTo>
                  <a:pt x="3381210" y="0"/>
                </a:lnTo>
                <a:lnTo>
                  <a:pt x="3381210" y="1902192"/>
                </a:lnTo>
                <a:lnTo>
                  <a:pt x="0" y="1902192"/>
                </a:lnTo>
                <a:close/>
              </a:path>
            </a:pathLst>
          </a:custGeom>
          <a:solidFill>
            <a:srgbClr val="165361">
              <a:alpha val="49803"/>
            </a:srgbClr>
          </a:solid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836" y="38798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240000" h="8572500" extrusionOk="0">
                <a:moveTo>
                  <a:pt x="0" y="0"/>
                </a:moveTo>
                <a:lnTo>
                  <a:pt x="15240000" y="0"/>
                </a:lnTo>
                <a:lnTo>
                  <a:pt x="15240000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6816" t="-10099" r="-60416" b="-64692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9866388" y="4838842"/>
            <a:ext cx="2187710" cy="2187710"/>
          </a:xfrm>
          <a:custGeom>
            <a:avLst/>
            <a:gdLst/>
            <a:ahLst/>
            <a:cxnLst/>
            <a:rect l="l" t="t" r="r" b="b"/>
            <a:pathLst>
              <a:path w="2734637" h="2734637" extrusionOk="0">
                <a:moveTo>
                  <a:pt x="0" y="0"/>
                </a:moveTo>
                <a:lnTo>
                  <a:pt x="2734638" y="0"/>
                </a:lnTo>
                <a:lnTo>
                  <a:pt x="2734638" y="2734637"/>
                </a:lnTo>
                <a:lnTo>
                  <a:pt x="0" y="2734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3"/>
          <p:cNvSpPr txBox="1"/>
          <p:nvPr/>
        </p:nvSpPr>
        <p:spPr>
          <a:xfrm>
            <a:off x="418922" y="-266765"/>
            <a:ext cx="3316245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731520">
              <a:lnSpc>
                <a:spcPct val="140000"/>
              </a:lnSpc>
              <a:buClr>
                <a:srgbClr val="000000"/>
              </a:buClr>
            </a:pPr>
            <a:r>
              <a:rPr lang="en-US" sz="8000" b="1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PELA</a:t>
            </a:r>
            <a:endParaRPr sz="8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726355" y="2857278"/>
            <a:ext cx="4935320" cy="1516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 defTabSz="731520">
              <a:lnSpc>
                <a:spcPct val="110000"/>
              </a:lnSpc>
              <a:buClr>
                <a:srgbClr val="000000"/>
              </a:buClr>
            </a:pPr>
            <a:r>
              <a:rPr lang="en-GB" sz="2240" kern="0" dirty="0">
                <a:solidFill>
                  <a:srgbClr val="FBB449"/>
                </a:solidFill>
                <a:latin typeface="Proxima Nova"/>
                <a:ea typeface="Proxima Nova"/>
                <a:cs typeface="Proxima Nova"/>
                <a:sym typeface="Proxima Nova"/>
              </a:rPr>
              <a:t>A multifaceted approach to monitoring fish behaviour and predator interactions around </a:t>
            </a:r>
          </a:p>
          <a:p>
            <a:pPr algn="r" defTabSz="731520">
              <a:lnSpc>
                <a:spcPct val="110000"/>
              </a:lnSpc>
              <a:buClr>
                <a:srgbClr val="000000"/>
              </a:buClr>
            </a:pPr>
            <a:r>
              <a:rPr lang="en-GB" sz="2240" kern="0" dirty="0">
                <a:solidFill>
                  <a:srgbClr val="FBB449"/>
                </a:solidFill>
                <a:latin typeface="Proxima Nova"/>
                <a:ea typeface="Proxima Nova"/>
                <a:cs typeface="Proxima Nova"/>
                <a:sym typeface="Proxima Nova"/>
              </a:rPr>
              <a:t>offshore wind farms</a:t>
            </a:r>
            <a:r>
              <a:rPr lang="en-US" sz="2240" kern="0" dirty="0">
                <a:solidFill>
                  <a:srgbClr val="FBB44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en-US" sz="144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3"/>
          <p:cNvSpPr txBox="1"/>
          <p:nvPr/>
        </p:nvSpPr>
        <p:spPr>
          <a:xfrm>
            <a:off x="2250626" y="-352943"/>
            <a:ext cx="3786806" cy="189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0"/>
              </a:lnSpc>
              <a:buClr>
                <a:srgbClr val="000000"/>
              </a:buClr>
            </a:pPr>
            <a:r>
              <a:rPr lang="en-US" sz="8500" kern="0" dirty="0" err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gIO</a:t>
            </a:r>
            <a:endParaRPr sz="8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3"/>
          <p:cNvSpPr txBox="1"/>
          <p:nvPr/>
        </p:nvSpPr>
        <p:spPr>
          <a:xfrm>
            <a:off x="409698" y="1326841"/>
            <a:ext cx="5849936" cy="67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731520">
              <a:lnSpc>
                <a:spcPct val="110004"/>
              </a:lnSpc>
              <a:buClr>
                <a:srgbClr val="000000"/>
              </a:buClr>
            </a:pPr>
            <a:r>
              <a:rPr lang="en-GB" sz="1999" kern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WP2 : Prey-to-Predator Understanding of Fish Availability Providing Foraging Opportunities</a:t>
            </a:r>
            <a:endParaRPr lang="en-US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62F4AD-024A-A428-010A-AC7B828158A9}"/>
              </a:ext>
            </a:extLst>
          </p:cNvPr>
          <p:cNvGrpSpPr/>
          <p:nvPr/>
        </p:nvGrpSpPr>
        <p:grpSpPr>
          <a:xfrm>
            <a:off x="5991845" y="1307579"/>
            <a:ext cx="6312080" cy="2964821"/>
            <a:chOff x="862022" y="529764"/>
            <a:chExt cx="5571795" cy="25478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9FE3B31-764B-1942-40FF-96530C73AFBC}"/>
                </a:ext>
              </a:extLst>
            </p:cNvPr>
            <p:cNvGrpSpPr/>
            <p:nvPr/>
          </p:nvGrpSpPr>
          <p:grpSpPr>
            <a:xfrm>
              <a:off x="862022" y="1170317"/>
              <a:ext cx="4907841" cy="1907309"/>
              <a:chOff x="1375575" y="2419215"/>
              <a:chExt cx="6114576" cy="2111249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D4E2AE3D-3F12-CBDF-507D-C9988066E570}"/>
                  </a:ext>
                </a:extLst>
              </p:cNvPr>
              <p:cNvGrpSpPr/>
              <p:nvPr/>
            </p:nvGrpSpPr>
            <p:grpSpPr>
              <a:xfrm>
                <a:off x="1375575" y="2687357"/>
                <a:ext cx="6114576" cy="1831247"/>
                <a:chOff x="1375575" y="2687357"/>
                <a:chExt cx="6114576" cy="1831247"/>
              </a:xfrm>
            </p:grpSpPr>
            <p:sp>
              <p:nvSpPr>
                <p:cNvPr id="207" name="Cube 206">
                  <a:extLst>
                    <a:ext uri="{FF2B5EF4-FFF2-40B4-BE49-F238E27FC236}">
                      <a16:creationId xmlns:a16="http://schemas.microsoft.com/office/drawing/2014/main" id="{C2D63117-2A49-5BC6-887D-FE2F9F4FA52E}"/>
                    </a:ext>
                  </a:extLst>
                </p:cNvPr>
                <p:cNvSpPr/>
                <p:nvPr/>
              </p:nvSpPr>
              <p:spPr>
                <a:xfrm>
                  <a:off x="1375598" y="3493545"/>
                  <a:ext cx="6114553" cy="1025059"/>
                </a:xfrm>
                <a:prstGeom prst="cube">
                  <a:avLst>
                    <a:gd name="adj" fmla="val 63283"/>
                  </a:avLst>
                </a:prstGeom>
                <a:solidFill>
                  <a:srgbClr val="E7D68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31520">
                    <a:buClr>
                      <a:srgbClr val="000000"/>
                    </a:buClr>
                  </a:pPr>
                  <a:endParaRPr lang="en-GB" sz="1120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208" name="Cube 207">
                  <a:extLst>
                    <a:ext uri="{FF2B5EF4-FFF2-40B4-BE49-F238E27FC236}">
                      <a16:creationId xmlns:a16="http://schemas.microsoft.com/office/drawing/2014/main" id="{876274F5-A5EE-2483-DAB5-DE0C2F4B3D2E}"/>
                    </a:ext>
                  </a:extLst>
                </p:cNvPr>
                <p:cNvSpPr/>
                <p:nvPr/>
              </p:nvSpPr>
              <p:spPr>
                <a:xfrm>
                  <a:off x="1375575" y="2687357"/>
                  <a:ext cx="6114555" cy="1463040"/>
                </a:xfrm>
                <a:prstGeom prst="cube">
                  <a:avLst>
                    <a:gd name="adj" fmla="val 44232"/>
                  </a:avLst>
                </a:prstGeom>
                <a:solidFill>
                  <a:srgbClr val="C1E5F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31520">
                    <a:buClr>
                      <a:srgbClr val="000000"/>
                    </a:buClr>
                  </a:pPr>
                  <a:endParaRPr lang="en-GB" sz="1120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0ECC721E-8B66-701B-6235-3C454D398941}"/>
                  </a:ext>
                </a:extLst>
              </p:cNvPr>
              <p:cNvCxnSpPr/>
              <p:nvPr/>
            </p:nvCxnSpPr>
            <p:spPr>
              <a:xfrm>
                <a:off x="2711795" y="4290693"/>
                <a:ext cx="8879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D90AAB85-51C8-EB46-903D-2C95FF3503A4}"/>
                  </a:ext>
                </a:extLst>
              </p:cNvPr>
              <p:cNvSpPr txBox="1"/>
              <p:nvPr/>
            </p:nvSpPr>
            <p:spPr>
              <a:xfrm>
                <a:off x="2746302" y="4302101"/>
                <a:ext cx="887918" cy="228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31520">
                  <a:buClr>
                    <a:srgbClr val="000000"/>
                  </a:buClr>
                </a:pPr>
                <a:r>
                  <a:rPr lang="en-GB" sz="96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50-500m</a:t>
                </a:r>
              </a:p>
            </p:txBody>
          </p:sp>
          <p:sp>
            <p:nvSpPr>
              <p:cNvPr id="204" name="Parallelogram 203">
                <a:extLst>
                  <a:ext uri="{FF2B5EF4-FFF2-40B4-BE49-F238E27FC236}">
                    <a16:creationId xmlns:a16="http://schemas.microsoft.com/office/drawing/2014/main" id="{30142F60-33A9-5BBF-EBB3-F70930D5BCE1}"/>
                  </a:ext>
                </a:extLst>
              </p:cNvPr>
              <p:cNvSpPr/>
              <p:nvPr/>
            </p:nvSpPr>
            <p:spPr>
              <a:xfrm>
                <a:off x="2486664" y="2982359"/>
                <a:ext cx="4353608" cy="217938"/>
              </a:xfrm>
              <a:prstGeom prst="parallelogram">
                <a:avLst>
                  <a:gd name="adj" fmla="val 287329"/>
                </a:avLst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740EADBB-16BE-6642-DC38-C5A585D760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94263" y="2770284"/>
                <a:ext cx="4022033" cy="138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61087094-AF24-AAAE-AA33-9014476BEBB5}"/>
                  </a:ext>
                </a:extLst>
              </p:cNvPr>
              <p:cNvSpPr txBox="1"/>
              <p:nvPr/>
            </p:nvSpPr>
            <p:spPr>
              <a:xfrm>
                <a:off x="4683704" y="2419215"/>
                <a:ext cx="1948068" cy="228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731520">
                  <a:buClr>
                    <a:srgbClr val="000000"/>
                  </a:buClr>
                </a:pPr>
                <a:r>
                  <a:rPr lang="en-GB" sz="960" kern="0" dirty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rPr>
                  <a:t>30 km</a:t>
                </a: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AA52373-9631-D0FB-D5D7-047FE610E03D}"/>
                </a:ext>
              </a:extLst>
            </p:cNvPr>
            <p:cNvCxnSpPr>
              <a:cxnSpLocks/>
            </p:cNvCxnSpPr>
            <p:nvPr/>
          </p:nvCxnSpPr>
          <p:spPr>
            <a:xfrm>
              <a:off x="5703450" y="1499997"/>
              <a:ext cx="0" cy="71957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8A04CC-EF9D-1D24-EC26-9DD9982D8938}"/>
                </a:ext>
              </a:extLst>
            </p:cNvPr>
            <p:cNvSpPr txBox="1"/>
            <p:nvPr/>
          </p:nvSpPr>
          <p:spPr>
            <a:xfrm>
              <a:off x="5750006" y="1673093"/>
              <a:ext cx="683811" cy="22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96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55m</a:t>
              </a:r>
              <a:r>
                <a:rPr lang="en-GB" sz="112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124560-1964-4A0A-AF77-4E1BFD4BB735}"/>
                </a:ext>
              </a:extLst>
            </p:cNvPr>
            <p:cNvGrpSpPr/>
            <p:nvPr/>
          </p:nvGrpSpPr>
          <p:grpSpPr>
            <a:xfrm>
              <a:off x="1280622" y="670809"/>
              <a:ext cx="798711" cy="2314126"/>
              <a:chOff x="666623" y="185997"/>
              <a:chExt cx="1672316" cy="4431306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96461E58-A7D0-DB71-79B2-D6E984C50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66623" y="185997"/>
                <a:ext cx="1672316" cy="2591171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E994554-BA27-D7F0-09E4-A04136CEAF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33302" y="2608445"/>
                <a:ext cx="214234" cy="1771050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E892064-9FF9-8903-F42C-5C2A247064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7852" y="2608445"/>
                <a:ext cx="365760" cy="1944303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4FEEFE0-D441-3413-111C-DDF1E25E9D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4653" y="2599743"/>
                <a:ext cx="171289" cy="1779752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7763995-CFB6-E535-564B-086F4C86AA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901" y="2608446"/>
                <a:ext cx="365760" cy="1944303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61E89C3A-BAA6-32CC-B3CF-AE1450BFFB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0884" y="2824091"/>
                <a:ext cx="257476" cy="246368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3E001676-7501-EDFD-E597-2B3C401220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3102" y="3580596"/>
                <a:ext cx="608870" cy="588064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C07E1C0-82C4-ED75-9EC0-EAD644537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3302" y="3584946"/>
                <a:ext cx="608870" cy="588064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B1B9CE1D-15F8-838D-2A58-88A575241F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9759" y="2832791"/>
                <a:ext cx="257476" cy="246368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Cylinder 195">
                <a:extLst>
                  <a:ext uri="{FF2B5EF4-FFF2-40B4-BE49-F238E27FC236}">
                    <a16:creationId xmlns:a16="http://schemas.microsoft.com/office/drawing/2014/main" id="{6774E489-A3EC-20C6-CC82-B9C199E63077}"/>
                  </a:ext>
                </a:extLst>
              </p:cNvPr>
              <p:cNvSpPr/>
              <p:nvPr/>
            </p:nvSpPr>
            <p:spPr>
              <a:xfrm>
                <a:off x="1279759" y="2514600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97" name="Cylinder 196">
                <a:extLst>
                  <a:ext uri="{FF2B5EF4-FFF2-40B4-BE49-F238E27FC236}">
                    <a16:creationId xmlns:a16="http://schemas.microsoft.com/office/drawing/2014/main" id="{A49DB296-B27E-916F-08EE-8A2FEF902A37}"/>
                  </a:ext>
                </a:extLst>
              </p:cNvPr>
              <p:cNvSpPr/>
              <p:nvPr/>
            </p:nvSpPr>
            <p:spPr>
              <a:xfrm>
                <a:off x="849440" y="4496895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98" name="Cylinder 197">
                <a:extLst>
                  <a:ext uri="{FF2B5EF4-FFF2-40B4-BE49-F238E27FC236}">
                    <a16:creationId xmlns:a16="http://schemas.microsoft.com/office/drawing/2014/main" id="{1EAD376A-C95A-5B98-374A-556589A64087}"/>
                  </a:ext>
                </a:extLst>
              </p:cNvPr>
              <p:cNvSpPr/>
              <p:nvPr/>
            </p:nvSpPr>
            <p:spPr>
              <a:xfrm>
                <a:off x="1035795" y="4351568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99" name="Cylinder 198">
                <a:extLst>
                  <a:ext uri="{FF2B5EF4-FFF2-40B4-BE49-F238E27FC236}">
                    <a16:creationId xmlns:a16="http://schemas.microsoft.com/office/drawing/2014/main" id="{3C373360-D6FC-8250-D188-40826FDB6F37}"/>
                  </a:ext>
                </a:extLst>
              </p:cNvPr>
              <p:cNvSpPr/>
              <p:nvPr/>
            </p:nvSpPr>
            <p:spPr>
              <a:xfrm>
                <a:off x="1500657" y="4351568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00" name="Cylinder 199">
                <a:extLst>
                  <a:ext uri="{FF2B5EF4-FFF2-40B4-BE49-F238E27FC236}">
                    <a16:creationId xmlns:a16="http://schemas.microsoft.com/office/drawing/2014/main" id="{E8FC861E-64E7-5069-B6F2-20C4E0F1D8E9}"/>
                  </a:ext>
                </a:extLst>
              </p:cNvPr>
              <p:cNvSpPr/>
              <p:nvPr/>
            </p:nvSpPr>
            <p:spPr>
              <a:xfrm>
                <a:off x="1729258" y="4505597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489D29-2418-2F7B-D26C-DA7746426DC8}"/>
                </a:ext>
              </a:extLst>
            </p:cNvPr>
            <p:cNvGrpSpPr/>
            <p:nvPr/>
          </p:nvGrpSpPr>
          <p:grpSpPr>
            <a:xfrm>
              <a:off x="2759418" y="2624080"/>
              <a:ext cx="524220" cy="287721"/>
              <a:chOff x="546856" y="1515398"/>
              <a:chExt cx="1108203" cy="67002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76EFEF7-2043-6B17-8CE4-5D3D569EE1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240" y="1515398"/>
                <a:ext cx="154035" cy="35965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6BA02CF-5478-2112-B1A5-6BAAFE2879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556" y="1762421"/>
                <a:ext cx="174494" cy="3895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8F6A0D42-B09C-56DD-B21B-68D0129CBE61}"/>
                  </a:ext>
                </a:extLst>
              </p:cNvPr>
              <p:cNvSpPr/>
              <p:nvPr/>
            </p:nvSpPr>
            <p:spPr>
              <a:xfrm>
                <a:off x="546856" y="1875055"/>
                <a:ext cx="1108203" cy="310367"/>
              </a:xfrm>
              <a:prstGeom prst="cube">
                <a:avLst>
                  <a:gd name="adj" fmla="val 78471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B57BB43-3367-95E0-B720-7CC5616D1C18}"/>
                  </a:ext>
                </a:extLst>
              </p:cNvPr>
              <p:cNvCxnSpPr>
                <a:cxnSpLocks/>
                <a:stCxn id="57" idx="4"/>
                <a:endCxn id="45" idx="4"/>
              </p:cNvCxnSpPr>
              <p:nvPr/>
            </p:nvCxnSpPr>
            <p:spPr>
              <a:xfrm>
                <a:off x="1309812" y="1762421"/>
                <a:ext cx="101699" cy="3895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4F46F0E-5CD5-BCF0-F76C-AC549A92A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0687" y="1545197"/>
                <a:ext cx="128022" cy="36326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7EB2080-3DC4-22C7-5E85-590A1CE5CB82}"/>
                  </a:ext>
                </a:extLst>
              </p:cNvPr>
              <p:cNvCxnSpPr>
                <a:cxnSpLocks/>
                <a:stCxn id="45" idx="4"/>
                <a:endCxn id="45" idx="2"/>
              </p:cNvCxnSpPr>
              <p:nvPr/>
            </p:nvCxnSpPr>
            <p:spPr>
              <a:xfrm flipH="1">
                <a:off x="546856" y="2152013"/>
                <a:ext cx="86465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940B296-8A5A-FACA-77B4-2CD9C99315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05161" y="1908464"/>
                <a:ext cx="243548" cy="2435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610C3D9-7428-C521-91C2-F9ECC9EB41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0404" y="1908464"/>
                <a:ext cx="86465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1AAFEF0-B780-6294-A993-72D20A119A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5824" y="1887008"/>
                <a:ext cx="202224" cy="2136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4489966-C2FA-F80B-07CF-EEF97D2304F7}"/>
                  </a:ext>
                </a:extLst>
              </p:cNvPr>
              <p:cNvGrpSpPr/>
              <p:nvPr/>
            </p:nvGrpSpPr>
            <p:grpSpPr>
              <a:xfrm>
                <a:off x="721350" y="1515398"/>
                <a:ext cx="805687" cy="276822"/>
                <a:chOff x="721350" y="1515398"/>
                <a:chExt cx="805687" cy="276822"/>
              </a:xfrm>
            </p:grpSpPr>
            <p:sp>
              <p:nvSpPr>
                <p:cNvPr id="57" name="Cube 56">
                  <a:extLst>
                    <a:ext uri="{FF2B5EF4-FFF2-40B4-BE49-F238E27FC236}">
                      <a16:creationId xmlns:a16="http://schemas.microsoft.com/office/drawing/2014/main" id="{982EAF97-3BCF-7ECF-DB3B-6D960CE92678}"/>
                    </a:ext>
                  </a:extLst>
                </p:cNvPr>
                <p:cNvSpPr/>
                <p:nvPr/>
              </p:nvSpPr>
              <p:spPr>
                <a:xfrm>
                  <a:off x="721350" y="1515398"/>
                  <a:ext cx="805687" cy="276822"/>
                </a:xfrm>
                <a:prstGeom prst="cube">
                  <a:avLst>
                    <a:gd name="adj" fmla="val 78471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31520">
                    <a:buClr>
                      <a:srgbClr val="000000"/>
                    </a:buClr>
                  </a:pPr>
                  <a:endParaRPr lang="en-GB" sz="1120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BFA5F10-0E3F-4C99-436A-CE27DA860B90}"/>
                    </a:ext>
                  </a:extLst>
                </p:cNvPr>
                <p:cNvSpPr/>
                <p:nvPr/>
              </p:nvSpPr>
              <p:spPr>
                <a:xfrm>
                  <a:off x="860115" y="1648999"/>
                  <a:ext cx="233370" cy="5053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31520">
                    <a:buClr>
                      <a:srgbClr val="000000"/>
                    </a:buClr>
                  </a:pPr>
                  <a:endParaRPr lang="en-GB" sz="1120" kern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39C425D-D657-92EF-4058-D235C417AB48}"/>
                  </a:ext>
                </a:extLst>
              </p:cNvPr>
              <p:cNvCxnSpPr>
                <a:cxnSpLocks/>
                <a:stCxn id="57" idx="4"/>
                <a:endCxn id="57" idx="2"/>
              </p:cNvCxnSpPr>
              <p:nvPr/>
            </p:nvCxnSpPr>
            <p:spPr>
              <a:xfrm flipH="1">
                <a:off x="721350" y="1762421"/>
                <a:ext cx="58846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D6ADBFC-58DF-C7B2-ACE2-7851410E7F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387" y="1527371"/>
                <a:ext cx="243548" cy="2435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3EF27BA-BBFE-DF9F-EF1F-25BF047BA35D}"/>
                  </a:ext>
                </a:extLst>
              </p:cNvPr>
              <p:cNvSpPr/>
              <p:nvPr/>
            </p:nvSpPr>
            <p:spPr>
              <a:xfrm>
                <a:off x="1204694" y="1654687"/>
                <a:ext cx="680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3E209D4-A4C9-6DF7-F8D1-0BC09D386902}"/>
                  </a:ext>
                </a:extLst>
              </p:cNvPr>
              <p:cNvSpPr/>
              <p:nvPr/>
            </p:nvSpPr>
            <p:spPr>
              <a:xfrm>
                <a:off x="1024779" y="1540993"/>
                <a:ext cx="298447" cy="8389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 dirty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AD49BE-17E4-96A8-0F37-127F61FE1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3514144">
              <a:off x="2838568" y="2223898"/>
              <a:ext cx="394901" cy="3743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29433A-D0C7-A88E-6DA9-E958883C7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600993" flipH="1">
              <a:off x="4056324" y="1587389"/>
              <a:ext cx="764731" cy="5544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80504F-21BA-0502-F79E-D5090D82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0139" y="1580605"/>
              <a:ext cx="252771" cy="1849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164FC2-5874-22F6-8DED-276243028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05095">
              <a:off x="4902376" y="1466293"/>
              <a:ext cx="357024" cy="3586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10527E-3C64-CCE3-C4B0-6F42207A4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661789">
              <a:off x="4018688" y="1975114"/>
              <a:ext cx="389733" cy="37931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0FACB9-72FB-DE28-881C-9F4375022C8D}"/>
                </a:ext>
              </a:extLst>
            </p:cNvPr>
            <p:cNvGrpSpPr/>
            <p:nvPr/>
          </p:nvGrpSpPr>
          <p:grpSpPr>
            <a:xfrm>
              <a:off x="948163" y="529764"/>
              <a:ext cx="798711" cy="2314126"/>
              <a:chOff x="666623" y="185997"/>
              <a:chExt cx="1672316" cy="443130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2C25E15-0238-2DEF-71DF-5D25EAF59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66623" y="185997"/>
                <a:ext cx="1672316" cy="2591171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2D35D1D-B4FE-A091-50F9-C4FE154A64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33302" y="2608445"/>
                <a:ext cx="214234" cy="1771050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7B01638-78C5-72C2-3270-ABBC62C6F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7852" y="2608445"/>
                <a:ext cx="365760" cy="1944303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37E8E48-8C73-9862-8B49-09C12DC5C4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4653" y="2599743"/>
                <a:ext cx="171289" cy="1779752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5FA6103-9783-1A2F-B919-AF728A4C0C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901" y="2608446"/>
                <a:ext cx="365760" cy="1944303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766A427-B7C3-8C05-56A8-73876E11E3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0884" y="2824091"/>
                <a:ext cx="257476" cy="246368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F0DE331-EB8F-2688-FD81-0C52CF1A42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3102" y="3580596"/>
                <a:ext cx="608870" cy="588064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53D784C-FF33-62B1-9CF4-4F45DBCD7A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3302" y="3584946"/>
                <a:ext cx="608870" cy="588064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584788D-48B9-42FA-86DC-21495C39D2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9759" y="2832791"/>
                <a:ext cx="257476" cy="246368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47BEED14-D834-2966-BF96-47B4DFC60CA1}"/>
                  </a:ext>
                </a:extLst>
              </p:cNvPr>
              <p:cNvSpPr/>
              <p:nvPr/>
            </p:nvSpPr>
            <p:spPr>
              <a:xfrm>
                <a:off x="1279759" y="2514600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9" name="Cylinder 38">
                <a:extLst>
                  <a:ext uri="{FF2B5EF4-FFF2-40B4-BE49-F238E27FC236}">
                    <a16:creationId xmlns:a16="http://schemas.microsoft.com/office/drawing/2014/main" id="{93C0FD84-CAB8-7655-A090-AE410DEBA9E6}"/>
                  </a:ext>
                </a:extLst>
              </p:cNvPr>
              <p:cNvSpPr/>
              <p:nvPr/>
            </p:nvSpPr>
            <p:spPr>
              <a:xfrm>
                <a:off x="849440" y="4496895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DEE3AD38-DD50-A37F-98C2-34DBB7C90666}"/>
                  </a:ext>
                </a:extLst>
              </p:cNvPr>
              <p:cNvSpPr/>
              <p:nvPr/>
            </p:nvSpPr>
            <p:spPr>
              <a:xfrm>
                <a:off x="1035795" y="4351568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B9680130-278E-44DE-2071-B540C1A226B9}"/>
                  </a:ext>
                </a:extLst>
              </p:cNvPr>
              <p:cNvSpPr/>
              <p:nvPr/>
            </p:nvSpPr>
            <p:spPr>
              <a:xfrm>
                <a:off x="1500657" y="4351568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2" name="Cylinder 41">
                <a:extLst>
                  <a:ext uri="{FF2B5EF4-FFF2-40B4-BE49-F238E27FC236}">
                    <a16:creationId xmlns:a16="http://schemas.microsoft.com/office/drawing/2014/main" id="{BEE0B7F7-D58B-D472-271F-C7223BF9D665}"/>
                  </a:ext>
                </a:extLst>
              </p:cNvPr>
              <p:cNvSpPr/>
              <p:nvPr/>
            </p:nvSpPr>
            <p:spPr>
              <a:xfrm>
                <a:off x="1729258" y="4505597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0A33775-DF28-7244-93D8-0201A3C00D27}"/>
                </a:ext>
              </a:extLst>
            </p:cNvPr>
            <p:cNvGrpSpPr/>
            <p:nvPr/>
          </p:nvGrpSpPr>
          <p:grpSpPr>
            <a:xfrm>
              <a:off x="1112637" y="617271"/>
              <a:ext cx="798711" cy="2314126"/>
              <a:chOff x="666623" y="185997"/>
              <a:chExt cx="1672316" cy="443130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019FA33-4FAB-5212-284C-D41BAAC93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66623" y="185997"/>
                <a:ext cx="1672316" cy="2591171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E5E9B02-2712-D2A8-826E-1224DE8D33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33302" y="2608445"/>
                <a:ext cx="214234" cy="1771050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AFBE92E-0AAE-D659-A5A1-0494418F1A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7852" y="2608445"/>
                <a:ext cx="365760" cy="1944303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19F2158-8520-B4EC-25D3-F0EE9FAA1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4653" y="2599743"/>
                <a:ext cx="171289" cy="1779752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47A8CD4-E573-C540-CF45-F107B523FE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901" y="2608446"/>
                <a:ext cx="365760" cy="1944303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05C8CD9-05DD-6014-ED46-FFF6798C93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0884" y="2824091"/>
                <a:ext cx="257476" cy="246368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3512035-E900-EC31-4FEC-45BBB106D9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3102" y="3580596"/>
                <a:ext cx="608870" cy="588064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FDF0B12-ABEC-B24A-055E-5CE0DE788F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3302" y="3584946"/>
                <a:ext cx="608870" cy="588064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510D2EE-215E-A55D-E2C8-7C3D73FEC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9759" y="2832791"/>
                <a:ext cx="257476" cy="246368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D6D081E3-775F-B978-F74C-37C58810E4A0}"/>
                  </a:ext>
                </a:extLst>
              </p:cNvPr>
              <p:cNvSpPr/>
              <p:nvPr/>
            </p:nvSpPr>
            <p:spPr>
              <a:xfrm>
                <a:off x="1279759" y="2514600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88F9FB98-6894-A75C-F89F-992E467E8D7D}"/>
                  </a:ext>
                </a:extLst>
              </p:cNvPr>
              <p:cNvSpPr/>
              <p:nvPr/>
            </p:nvSpPr>
            <p:spPr>
              <a:xfrm>
                <a:off x="849440" y="4496895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0BFEB9CF-0878-6956-93C2-2DA77DAF3DD6}"/>
                  </a:ext>
                </a:extLst>
              </p:cNvPr>
              <p:cNvSpPr/>
              <p:nvPr/>
            </p:nvSpPr>
            <p:spPr>
              <a:xfrm>
                <a:off x="1035795" y="4351568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014FC5B3-C0F3-B6FE-2DB2-2053C45CEEB6}"/>
                  </a:ext>
                </a:extLst>
              </p:cNvPr>
              <p:cNvSpPr/>
              <p:nvPr/>
            </p:nvSpPr>
            <p:spPr>
              <a:xfrm>
                <a:off x="1500657" y="4351568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Cylinder 27">
                <a:extLst>
                  <a:ext uri="{FF2B5EF4-FFF2-40B4-BE49-F238E27FC236}">
                    <a16:creationId xmlns:a16="http://schemas.microsoft.com/office/drawing/2014/main" id="{A5DE72B8-1E66-A83A-8BB4-E6FED87ED309}"/>
                  </a:ext>
                </a:extLst>
              </p:cNvPr>
              <p:cNvSpPr/>
              <p:nvPr/>
            </p:nvSpPr>
            <p:spPr>
              <a:xfrm>
                <a:off x="1729258" y="4505597"/>
                <a:ext cx="228601" cy="111706"/>
              </a:xfrm>
              <a:prstGeom prst="can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BFBB0594-96A0-10DE-74B7-04994AFB35B4}"/>
              </a:ext>
            </a:extLst>
          </p:cNvPr>
          <p:cNvSpPr txBox="1"/>
          <p:nvPr/>
        </p:nvSpPr>
        <p:spPr>
          <a:xfrm>
            <a:off x="1756414" y="5202072"/>
            <a:ext cx="6354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600" kern="0" dirty="0">
                <a:solidFill>
                  <a:srgbClr val="FFFFFF"/>
                </a:solidFill>
                <a:latin typeface="Proxima Nova"/>
                <a:cs typeface="Arial"/>
                <a:sym typeface="Arial"/>
              </a:rPr>
              <a:t>Julie Salvetat, Beth Scott, Rory O’Hara Murray, James </a:t>
            </a:r>
            <a:r>
              <a:rPr lang="en-GB" sz="1600" kern="0" dirty="0" err="1">
                <a:solidFill>
                  <a:srgbClr val="FFFFFF"/>
                </a:solidFill>
                <a:latin typeface="Proxima Nova"/>
                <a:cs typeface="Arial"/>
                <a:sym typeface="Arial"/>
              </a:rPr>
              <a:t>Waggitt</a:t>
            </a:r>
            <a:r>
              <a:rPr lang="en-GB" sz="1600" kern="0" dirty="0">
                <a:solidFill>
                  <a:srgbClr val="FFFFFF"/>
                </a:solidFill>
                <a:latin typeface="Proxima Nova"/>
                <a:cs typeface="Arial"/>
                <a:sym typeface="Arial"/>
              </a:rPr>
              <a:t>, Juliane Wihsgott, Benjamin Williamson</a:t>
            </a:r>
          </a:p>
        </p:txBody>
      </p:sp>
      <p:pic>
        <p:nvPicPr>
          <p:cNvPr id="212" name="Image 14">
            <a:extLst>
              <a:ext uri="{FF2B5EF4-FFF2-40B4-BE49-F238E27FC236}">
                <a16:creationId xmlns:a16="http://schemas.microsoft.com/office/drawing/2014/main" id="{186F393E-BFAC-9367-1F96-4FBCB670E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47"/>
          <a:stretch/>
        </p:blipFill>
        <p:spPr>
          <a:xfrm>
            <a:off x="421242" y="5624398"/>
            <a:ext cx="5430982" cy="1192727"/>
          </a:xfrm>
          <a:prstGeom prst="rect">
            <a:avLst/>
          </a:prstGeom>
        </p:spPr>
      </p:pic>
      <p:pic>
        <p:nvPicPr>
          <p:cNvPr id="213" name="Image 16">
            <a:extLst>
              <a:ext uri="{FF2B5EF4-FFF2-40B4-BE49-F238E27FC236}">
                <a16:creationId xmlns:a16="http://schemas.microsoft.com/office/drawing/2014/main" id="{235FE1A7-3F33-4B1A-5141-3DB92912FB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0" b="89744" l="8440" r="89770">
                        <a14:foregroundMark x1="8440" y1="78755" x2="8440" y2="78755"/>
                        <a14:foregroundMark x1="32481" y1="73626" x2="32481" y2="73626"/>
                        <a14:foregroundMark x1="46036" y1="74725" x2="46036" y2="74725"/>
                        <a14:foregroundMark x1="61125" y1="30403" x2="61125" y2="30403"/>
                        <a14:foregroundMark x1="45013" y1="53846" x2="45013" y2="5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22" y="5157893"/>
            <a:ext cx="1219200" cy="85125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6D900BE5-CBFF-03B4-05BA-76E93BCCD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">
            <a:extLst>
              <a:ext uri="{FF2B5EF4-FFF2-40B4-BE49-F238E27FC236}">
                <a16:creationId xmlns:a16="http://schemas.microsoft.com/office/drawing/2014/main" id="{E0D389F1-F6C7-5065-D25C-14ABA4C781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240000" h="8572500" extrusionOk="0">
                <a:moveTo>
                  <a:pt x="0" y="0"/>
                </a:moveTo>
                <a:lnTo>
                  <a:pt x="15240000" y="0"/>
                </a:lnTo>
                <a:lnTo>
                  <a:pt x="15240000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331" b="-9330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9" name="Google Shape;239;p4">
            <a:extLst>
              <a:ext uri="{FF2B5EF4-FFF2-40B4-BE49-F238E27FC236}">
                <a16:creationId xmlns:a16="http://schemas.microsoft.com/office/drawing/2014/main" id="{72CE1C3D-CC52-76DA-1C6D-0A4FA87DD90E}"/>
              </a:ext>
            </a:extLst>
          </p:cNvPr>
          <p:cNvGrpSpPr/>
          <p:nvPr/>
        </p:nvGrpSpPr>
        <p:grpSpPr>
          <a:xfrm>
            <a:off x="-180480" y="-220909"/>
            <a:ext cx="12744074" cy="7251597"/>
            <a:chOff x="0" y="-19050"/>
            <a:chExt cx="5034696" cy="2864829"/>
          </a:xfrm>
        </p:grpSpPr>
        <p:sp>
          <p:nvSpPr>
            <p:cNvPr id="240" name="Google Shape;240;p4">
              <a:extLst>
                <a:ext uri="{FF2B5EF4-FFF2-40B4-BE49-F238E27FC236}">
                  <a16:creationId xmlns:a16="http://schemas.microsoft.com/office/drawing/2014/main" id="{BE385220-3184-6E8A-EE6B-A19DAAB949F2}"/>
                </a:ext>
              </a:extLst>
            </p:cNvPr>
            <p:cNvSpPr/>
            <p:nvPr/>
          </p:nvSpPr>
          <p:spPr>
            <a:xfrm>
              <a:off x="0" y="0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>
              <a:extLst>
                <a:ext uri="{FF2B5EF4-FFF2-40B4-BE49-F238E27FC236}">
                  <a16:creationId xmlns:a16="http://schemas.microsoft.com/office/drawing/2014/main" id="{7AD8B462-EA57-7918-D1DE-A939A9BCF266}"/>
                </a:ext>
              </a:extLst>
            </p:cNvPr>
            <p:cNvSpPr txBox="1"/>
            <p:nvPr/>
          </p:nvSpPr>
          <p:spPr>
            <a:xfrm>
              <a:off x="0" y="-19050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4">
            <a:extLst>
              <a:ext uri="{FF2B5EF4-FFF2-40B4-BE49-F238E27FC236}">
                <a16:creationId xmlns:a16="http://schemas.microsoft.com/office/drawing/2014/main" id="{EBD5D41F-21F3-0FA0-9FC1-D225D1E1B33B}"/>
              </a:ext>
            </a:extLst>
          </p:cNvPr>
          <p:cNvSpPr/>
          <p:nvPr/>
        </p:nvSpPr>
        <p:spPr>
          <a:xfrm>
            <a:off x="0" y="0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">
            <a:extLst>
              <a:ext uri="{FF2B5EF4-FFF2-40B4-BE49-F238E27FC236}">
                <a16:creationId xmlns:a16="http://schemas.microsoft.com/office/drawing/2014/main" id="{8FA82744-4903-9F23-7E82-D18A24529A7F}"/>
              </a:ext>
            </a:extLst>
          </p:cNvPr>
          <p:cNvSpPr/>
          <p:nvPr/>
        </p:nvSpPr>
        <p:spPr>
          <a:xfrm>
            <a:off x="-252506" y="-326394"/>
            <a:ext cx="10463259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D9A1F1-3FB0-3C57-0927-1E5892BFACB4}"/>
              </a:ext>
            </a:extLst>
          </p:cNvPr>
          <p:cNvGrpSpPr/>
          <p:nvPr/>
        </p:nvGrpSpPr>
        <p:grpSpPr>
          <a:xfrm>
            <a:off x="1209165" y="2911184"/>
            <a:ext cx="5559911" cy="2229892"/>
            <a:chOff x="1375575" y="2419215"/>
            <a:chExt cx="6114576" cy="2121190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419E9CB2-659C-4656-C3ED-F1643E9F5E26}"/>
                </a:ext>
              </a:extLst>
            </p:cNvPr>
            <p:cNvGrpSpPr/>
            <p:nvPr/>
          </p:nvGrpSpPr>
          <p:grpSpPr>
            <a:xfrm>
              <a:off x="1375575" y="2687357"/>
              <a:ext cx="6114576" cy="1831247"/>
              <a:chOff x="1375575" y="2687357"/>
              <a:chExt cx="6114576" cy="1831247"/>
            </a:xfrm>
          </p:grpSpPr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C62FD2B4-39ED-309D-FA0B-2AAA630D11EA}"/>
                  </a:ext>
                </a:extLst>
              </p:cNvPr>
              <p:cNvSpPr/>
              <p:nvPr/>
            </p:nvSpPr>
            <p:spPr>
              <a:xfrm>
                <a:off x="1375598" y="3493545"/>
                <a:ext cx="6114553" cy="1025059"/>
              </a:xfrm>
              <a:prstGeom prst="cube">
                <a:avLst>
                  <a:gd name="adj" fmla="val 63283"/>
                </a:avLst>
              </a:prstGeom>
              <a:solidFill>
                <a:srgbClr val="E7D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 dirty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4D3161CC-89F0-0843-C6A8-3D34DD62E6B2}"/>
                  </a:ext>
                </a:extLst>
              </p:cNvPr>
              <p:cNvSpPr/>
              <p:nvPr/>
            </p:nvSpPr>
            <p:spPr>
              <a:xfrm>
                <a:off x="1375575" y="2687357"/>
                <a:ext cx="6114555" cy="1463040"/>
              </a:xfrm>
              <a:prstGeom prst="cube">
                <a:avLst>
                  <a:gd name="adj" fmla="val 44232"/>
                </a:avLst>
              </a:prstGeom>
              <a:solidFill>
                <a:srgbClr val="C1E5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 dirty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627A63DB-0125-9FF3-4E75-E6D6197FED76}"/>
                </a:ext>
              </a:extLst>
            </p:cNvPr>
            <p:cNvCxnSpPr/>
            <p:nvPr/>
          </p:nvCxnSpPr>
          <p:spPr>
            <a:xfrm>
              <a:off x="2711795" y="4290693"/>
              <a:ext cx="88791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6F9BFC92-F65F-B81A-E8AF-E9269128BE54}"/>
                </a:ext>
              </a:extLst>
            </p:cNvPr>
            <p:cNvSpPr txBox="1"/>
            <p:nvPr/>
          </p:nvSpPr>
          <p:spPr>
            <a:xfrm>
              <a:off x="2746302" y="4312042"/>
              <a:ext cx="887918" cy="22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96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50-500m</a:t>
              </a:r>
            </a:p>
          </p:txBody>
        </p:sp>
        <p:sp>
          <p:nvSpPr>
            <p:cNvPr id="205" name="Parallelogram 204">
              <a:extLst>
                <a:ext uri="{FF2B5EF4-FFF2-40B4-BE49-F238E27FC236}">
                  <a16:creationId xmlns:a16="http://schemas.microsoft.com/office/drawing/2014/main" id="{8B713E9E-2122-9B04-842E-085F13E7906E}"/>
                </a:ext>
              </a:extLst>
            </p:cNvPr>
            <p:cNvSpPr/>
            <p:nvPr/>
          </p:nvSpPr>
          <p:spPr>
            <a:xfrm>
              <a:off x="2486664" y="2982359"/>
              <a:ext cx="4353608" cy="217938"/>
            </a:xfrm>
            <a:prstGeom prst="parallelogram">
              <a:avLst>
                <a:gd name="adj" fmla="val 287329"/>
              </a:avLst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4589942F-6BAC-12F0-608D-5F6282C8F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4263" y="2770284"/>
              <a:ext cx="4022033" cy="1386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C6A7C873-189C-40CD-B390-2DA4EC5F609E}"/>
                </a:ext>
              </a:extLst>
            </p:cNvPr>
            <p:cNvSpPr txBox="1"/>
            <p:nvPr/>
          </p:nvSpPr>
          <p:spPr>
            <a:xfrm>
              <a:off x="4683704" y="2419215"/>
              <a:ext cx="1948068" cy="22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96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30 km</a:t>
              </a: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03AB06-E531-120A-A0E6-8DC39126929D}"/>
              </a:ext>
            </a:extLst>
          </p:cNvPr>
          <p:cNvCxnSpPr>
            <a:cxnSpLocks/>
          </p:cNvCxnSpPr>
          <p:nvPr/>
        </p:nvCxnSpPr>
        <p:spPr>
          <a:xfrm>
            <a:off x="6693838" y="3294816"/>
            <a:ext cx="0" cy="83733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9470B5-014D-D839-1984-30FC4228559F}"/>
              </a:ext>
            </a:extLst>
          </p:cNvPr>
          <p:cNvSpPr txBox="1"/>
          <p:nvPr/>
        </p:nvSpPr>
        <p:spPr>
          <a:xfrm>
            <a:off x="6746580" y="3496239"/>
            <a:ext cx="774664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96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~55m</a:t>
            </a: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651300-87B4-90F6-BB07-7DD7D7791E29}"/>
              </a:ext>
            </a:extLst>
          </p:cNvPr>
          <p:cNvGrpSpPr/>
          <p:nvPr/>
        </p:nvGrpSpPr>
        <p:grpSpPr>
          <a:xfrm>
            <a:off x="1683381" y="2329932"/>
            <a:ext cx="904830" cy="2692834"/>
            <a:chOff x="666623" y="185997"/>
            <a:chExt cx="1672316" cy="443130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8BBA54A-BE0F-F0DF-4077-39C197FB2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6623" y="185997"/>
              <a:ext cx="1672316" cy="2591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D16B43C-B23F-0EC1-A8B1-5357B03626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3302" y="2608445"/>
              <a:ext cx="214234" cy="177105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620CDF3-112C-CC16-CCE0-E0113CA0B391}"/>
                </a:ext>
              </a:extLst>
            </p:cNvPr>
            <p:cNvCxnSpPr>
              <a:cxnSpLocks/>
            </p:cNvCxnSpPr>
            <p:nvPr/>
          </p:nvCxnSpPr>
          <p:spPr>
            <a:xfrm>
              <a:off x="1467852" y="2608445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BC2CE92-25E3-6ADA-82C5-0BF1F11FC861}"/>
                </a:ext>
              </a:extLst>
            </p:cNvPr>
            <p:cNvCxnSpPr>
              <a:cxnSpLocks/>
            </p:cNvCxnSpPr>
            <p:nvPr/>
          </p:nvCxnSpPr>
          <p:spPr>
            <a:xfrm>
              <a:off x="1454653" y="2599743"/>
              <a:ext cx="171289" cy="1779752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B3E983F-7F6C-CB13-4A3D-2D03E72D5A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901" y="2608446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719C51D-1501-E643-4E1B-7E6F3611C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0884" y="28240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54CDD3A-1170-67D2-5E4D-446C5A2322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102" y="358059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D2575911-85BB-A3B6-5857-604C9FB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1133302" y="358494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484B40A-B7AE-2325-2B05-15FDA51B36AC}"/>
                </a:ext>
              </a:extLst>
            </p:cNvPr>
            <p:cNvCxnSpPr>
              <a:cxnSpLocks/>
            </p:cNvCxnSpPr>
            <p:nvPr/>
          </p:nvCxnSpPr>
          <p:spPr>
            <a:xfrm>
              <a:off x="1279759" y="28327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Cylinder 196">
              <a:extLst>
                <a:ext uri="{FF2B5EF4-FFF2-40B4-BE49-F238E27FC236}">
                  <a16:creationId xmlns:a16="http://schemas.microsoft.com/office/drawing/2014/main" id="{F8C11DE9-0625-42BD-B54B-BCE7E4138947}"/>
                </a:ext>
              </a:extLst>
            </p:cNvPr>
            <p:cNvSpPr/>
            <p:nvPr/>
          </p:nvSpPr>
          <p:spPr>
            <a:xfrm>
              <a:off x="1279759" y="2514600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98" name="Cylinder 197">
              <a:extLst>
                <a:ext uri="{FF2B5EF4-FFF2-40B4-BE49-F238E27FC236}">
                  <a16:creationId xmlns:a16="http://schemas.microsoft.com/office/drawing/2014/main" id="{071469AA-35CE-3F58-E595-BF6DFEE4A6E2}"/>
                </a:ext>
              </a:extLst>
            </p:cNvPr>
            <p:cNvSpPr/>
            <p:nvPr/>
          </p:nvSpPr>
          <p:spPr>
            <a:xfrm>
              <a:off x="849440" y="4496895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99" name="Cylinder 198">
              <a:extLst>
                <a:ext uri="{FF2B5EF4-FFF2-40B4-BE49-F238E27FC236}">
                  <a16:creationId xmlns:a16="http://schemas.microsoft.com/office/drawing/2014/main" id="{7515B9A8-4F36-2C61-6445-084D346E1397}"/>
                </a:ext>
              </a:extLst>
            </p:cNvPr>
            <p:cNvSpPr/>
            <p:nvPr/>
          </p:nvSpPr>
          <p:spPr>
            <a:xfrm>
              <a:off x="1035795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0" name="Cylinder 199">
              <a:extLst>
                <a:ext uri="{FF2B5EF4-FFF2-40B4-BE49-F238E27FC236}">
                  <a16:creationId xmlns:a16="http://schemas.microsoft.com/office/drawing/2014/main" id="{61A9A2D6-6359-A69A-ECCF-9BB57DB0DBA8}"/>
                </a:ext>
              </a:extLst>
            </p:cNvPr>
            <p:cNvSpPr/>
            <p:nvPr/>
          </p:nvSpPr>
          <p:spPr>
            <a:xfrm>
              <a:off x="1500657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1" name="Cylinder 200">
              <a:extLst>
                <a:ext uri="{FF2B5EF4-FFF2-40B4-BE49-F238E27FC236}">
                  <a16:creationId xmlns:a16="http://schemas.microsoft.com/office/drawing/2014/main" id="{53FB3858-E42B-6B81-1E6A-3220006FB443}"/>
                </a:ext>
              </a:extLst>
            </p:cNvPr>
            <p:cNvSpPr/>
            <p:nvPr/>
          </p:nvSpPr>
          <p:spPr>
            <a:xfrm>
              <a:off x="1729258" y="4505597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5A58E3-EDF5-B534-FED6-ADCEFF0F04D9}"/>
              </a:ext>
            </a:extLst>
          </p:cNvPr>
          <p:cNvGrpSpPr/>
          <p:nvPr/>
        </p:nvGrpSpPr>
        <p:grpSpPr>
          <a:xfrm>
            <a:off x="3358654" y="4602856"/>
            <a:ext cx="593870" cy="334806"/>
            <a:chOff x="546856" y="1515398"/>
            <a:chExt cx="1108203" cy="67002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055E884-7D70-1DDC-1F3E-5854F7A5D3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240" y="1515398"/>
              <a:ext cx="154035" cy="359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DB1D15D-85E6-48C9-846F-C61A47C4CA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556" y="1762421"/>
              <a:ext cx="174494" cy="3895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0436C811-4BFB-0783-14FF-BDEC8A5D95B6}"/>
                </a:ext>
              </a:extLst>
            </p:cNvPr>
            <p:cNvSpPr/>
            <p:nvPr/>
          </p:nvSpPr>
          <p:spPr>
            <a:xfrm>
              <a:off x="546856" y="1875055"/>
              <a:ext cx="1108203" cy="310367"/>
            </a:xfrm>
            <a:prstGeom prst="cube">
              <a:avLst>
                <a:gd name="adj" fmla="val 78471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444B32B-F1E7-7ADC-9790-044BE00A62E3}"/>
                </a:ext>
              </a:extLst>
            </p:cNvPr>
            <p:cNvCxnSpPr>
              <a:cxnSpLocks/>
              <a:stCxn id="58" idx="4"/>
              <a:endCxn id="46" idx="4"/>
            </p:cNvCxnSpPr>
            <p:nvPr/>
          </p:nvCxnSpPr>
          <p:spPr>
            <a:xfrm>
              <a:off x="1309812" y="1762421"/>
              <a:ext cx="101699" cy="3895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C69C3B9-7241-1823-9C30-6A7CAB591060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1545197"/>
              <a:ext cx="128022" cy="3632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CAAF8C4-6732-7A9C-A6A7-9EE208F271DA}"/>
                </a:ext>
              </a:extLst>
            </p:cNvPr>
            <p:cNvCxnSpPr>
              <a:cxnSpLocks/>
              <a:stCxn id="46" idx="4"/>
              <a:endCxn id="46" idx="2"/>
            </p:cNvCxnSpPr>
            <p:nvPr/>
          </p:nvCxnSpPr>
          <p:spPr>
            <a:xfrm flipH="1">
              <a:off x="546856" y="2152013"/>
              <a:ext cx="8646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8BA098F-ED9A-8C51-035A-45F0814BDD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5161" y="1908464"/>
              <a:ext cx="243548" cy="2435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F1C8BDD-977D-1CE4-87EC-3700698008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404" y="1908464"/>
              <a:ext cx="8646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BD015F7-89E7-69B0-5BDC-AC046F9CB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824" y="1887008"/>
              <a:ext cx="202224" cy="213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E005C49-DCD4-2ABB-EB0C-78E6F22418F2}"/>
                </a:ext>
              </a:extLst>
            </p:cNvPr>
            <p:cNvGrpSpPr/>
            <p:nvPr/>
          </p:nvGrpSpPr>
          <p:grpSpPr>
            <a:xfrm>
              <a:off x="721350" y="1515398"/>
              <a:ext cx="805687" cy="276822"/>
              <a:chOff x="721350" y="1515398"/>
              <a:chExt cx="805687" cy="276822"/>
            </a:xfrm>
          </p:grpSpPr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625BF949-BFF9-2294-3180-9206BE9794FC}"/>
                  </a:ext>
                </a:extLst>
              </p:cNvPr>
              <p:cNvSpPr/>
              <p:nvPr/>
            </p:nvSpPr>
            <p:spPr>
              <a:xfrm>
                <a:off x="721350" y="1515398"/>
                <a:ext cx="805687" cy="276822"/>
              </a:xfrm>
              <a:prstGeom prst="cube">
                <a:avLst>
                  <a:gd name="adj" fmla="val 784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DA62BA7-887C-2E89-6EFE-3A7726733DC4}"/>
                  </a:ext>
                </a:extLst>
              </p:cNvPr>
              <p:cNvSpPr/>
              <p:nvPr/>
            </p:nvSpPr>
            <p:spPr>
              <a:xfrm>
                <a:off x="860115" y="1648999"/>
                <a:ext cx="233370" cy="505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DF49A4D-C5F9-E434-4390-39CE65535671}"/>
                </a:ext>
              </a:extLst>
            </p:cNvPr>
            <p:cNvCxnSpPr>
              <a:cxnSpLocks/>
              <a:stCxn id="58" idx="4"/>
              <a:endCxn id="58" idx="2"/>
            </p:cNvCxnSpPr>
            <p:nvPr/>
          </p:nvCxnSpPr>
          <p:spPr>
            <a:xfrm flipH="1">
              <a:off x="721350" y="1762421"/>
              <a:ext cx="5884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8E5BAF-B9AA-8EFA-403F-5734B73855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387" y="1527371"/>
              <a:ext cx="243548" cy="2435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B825052-BE65-B818-C29D-48817E04F3B5}"/>
                </a:ext>
              </a:extLst>
            </p:cNvPr>
            <p:cNvSpPr/>
            <p:nvPr/>
          </p:nvSpPr>
          <p:spPr>
            <a:xfrm>
              <a:off x="1204694" y="1654687"/>
              <a:ext cx="680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C8A4170-CD7F-0735-ED9C-0787BF6A2506}"/>
                </a:ext>
              </a:extLst>
            </p:cNvPr>
            <p:cNvSpPr/>
            <p:nvPr/>
          </p:nvSpPr>
          <p:spPr>
            <a:xfrm>
              <a:off x="1024779" y="1540993"/>
              <a:ext cx="298447" cy="8389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F960611-A33F-E9B8-E7C6-FDFDB8A8116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514144">
            <a:off x="3442241" y="4142947"/>
            <a:ext cx="459526" cy="424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DF02A-6291-A7E7-3BD5-86087B27B2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00993" flipH="1">
            <a:off x="4827871" y="3396510"/>
            <a:ext cx="866335" cy="645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C9887F-DD32-AE38-1B17-35D15810B2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1910" y="3388616"/>
            <a:ext cx="286355" cy="215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7D0759-75CC-3AA3-05FD-C86CC2570B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05095">
            <a:off x="5786331" y="3255597"/>
            <a:ext cx="404459" cy="417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B8C212-1468-F2A3-ADC1-EF8D5F7855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661789">
            <a:off x="4785234" y="3847687"/>
            <a:ext cx="441514" cy="4413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AA3666F-0C8B-B647-2D66-5343CC165C0F}"/>
              </a:ext>
            </a:extLst>
          </p:cNvPr>
          <p:cNvGrpSpPr/>
          <p:nvPr/>
        </p:nvGrpSpPr>
        <p:grpSpPr>
          <a:xfrm>
            <a:off x="1306750" y="2165805"/>
            <a:ext cx="904830" cy="2692834"/>
            <a:chOff x="666623" y="185997"/>
            <a:chExt cx="1672316" cy="443130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B0B857F-E5D9-0E22-F774-8EE6E0EB0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6623" y="185997"/>
              <a:ext cx="1672316" cy="2591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4158188-0E8D-A092-EC98-4E05F84E20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3302" y="2608445"/>
              <a:ext cx="214234" cy="177105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C539AD0-95E7-2865-8F1A-E4CC7B883C15}"/>
                </a:ext>
              </a:extLst>
            </p:cNvPr>
            <p:cNvCxnSpPr>
              <a:cxnSpLocks/>
            </p:cNvCxnSpPr>
            <p:nvPr/>
          </p:nvCxnSpPr>
          <p:spPr>
            <a:xfrm>
              <a:off x="1467852" y="2608445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4C2C030-3D19-B5C2-BC0F-F23929D68105}"/>
                </a:ext>
              </a:extLst>
            </p:cNvPr>
            <p:cNvCxnSpPr>
              <a:cxnSpLocks/>
            </p:cNvCxnSpPr>
            <p:nvPr/>
          </p:nvCxnSpPr>
          <p:spPr>
            <a:xfrm>
              <a:off x="1454653" y="2599743"/>
              <a:ext cx="171289" cy="1779752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D379016-FF51-DCF4-5896-C9FFF9062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901" y="2608446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CDA1CC7-A790-832B-93A3-24C3FF77CD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0884" y="28240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50645C-6661-8982-C006-878513DC6D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102" y="358059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B6346A8-8A58-BC99-BCBB-5F5FD7BC6A30}"/>
                </a:ext>
              </a:extLst>
            </p:cNvPr>
            <p:cNvCxnSpPr>
              <a:cxnSpLocks/>
            </p:cNvCxnSpPr>
            <p:nvPr/>
          </p:nvCxnSpPr>
          <p:spPr>
            <a:xfrm>
              <a:off x="1133302" y="358494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595CD76-057B-0A7C-BE69-5516908CD92D}"/>
                </a:ext>
              </a:extLst>
            </p:cNvPr>
            <p:cNvCxnSpPr>
              <a:cxnSpLocks/>
            </p:cNvCxnSpPr>
            <p:nvPr/>
          </p:nvCxnSpPr>
          <p:spPr>
            <a:xfrm>
              <a:off x="1279759" y="28327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ylinder 38">
              <a:extLst>
                <a:ext uri="{FF2B5EF4-FFF2-40B4-BE49-F238E27FC236}">
                  <a16:creationId xmlns:a16="http://schemas.microsoft.com/office/drawing/2014/main" id="{E362110E-6DE2-5D4F-FC5C-6786EC50EF45}"/>
                </a:ext>
              </a:extLst>
            </p:cNvPr>
            <p:cNvSpPr/>
            <p:nvPr/>
          </p:nvSpPr>
          <p:spPr>
            <a:xfrm>
              <a:off x="1279759" y="2514600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0" name="Cylinder 39">
              <a:extLst>
                <a:ext uri="{FF2B5EF4-FFF2-40B4-BE49-F238E27FC236}">
                  <a16:creationId xmlns:a16="http://schemas.microsoft.com/office/drawing/2014/main" id="{A49B136B-8610-8ADB-7F55-2D23E8FECACF}"/>
                </a:ext>
              </a:extLst>
            </p:cNvPr>
            <p:cNvSpPr/>
            <p:nvPr/>
          </p:nvSpPr>
          <p:spPr>
            <a:xfrm>
              <a:off x="849440" y="4496895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1" name="Cylinder 40">
              <a:extLst>
                <a:ext uri="{FF2B5EF4-FFF2-40B4-BE49-F238E27FC236}">
                  <a16:creationId xmlns:a16="http://schemas.microsoft.com/office/drawing/2014/main" id="{84EDA094-D260-E0F6-A979-32255365AA3F}"/>
                </a:ext>
              </a:extLst>
            </p:cNvPr>
            <p:cNvSpPr/>
            <p:nvPr/>
          </p:nvSpPr>
          <p:spPr>
            <a:xfrm>
              <a:off x="1035795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Cylinder 41">
              <a:extLst>
                <a:ext uri="{FF2B5EF4-FFF2-40B4-BE49-F238E27FC236}">
                  <a16:creationId xmlns:a16="http://schemas.microsoft.com/office/drawing/2014/main" id="{E350DC31-CB03-1A4E-15B7-F2A237551981}"/>
                </a:ext>
              </a:extLst>
            </p:cNvPr>
            <p:cNvSpPr/>
            <p:nvPr/>
          </p:nvSpPr>
          <p:spPr>
            <a:xfrm>
              <a:off x="1500657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3" name="Cylinder 42">
              <a:extLst>
                <a:ext uri="{FF2B5EF4-FFF2-40B4-BE49-F238E27FC236}">
                  <a16:creationId xmlns:a16="http://schemas.microsoft.com/office/drawing/2014/main" id="{2E79FE1C-4DFA-A175-4EF4-1A9189C6CC78}"/>
                </a:ext>
              </a:extLst>
            </p:cNvPr>
            <p:cNvSpPr/>
            <p:nvPr/>
          </p:nvSpPr>
          <p:spPr>
            <a:xfrm>
              <a:off x="1729258" y="4505597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5AFA27-B1E0-44E6-FB58-F6B3FDD90A90}"/>
              </a:ext>
            </a:extLst>
          </p:cNvPr>
          <p:cNvGrpSpPr/>
          <p:nvPr/>
        </p:nvGrpSpPr>
        <p:grpSpPr>
          <a:xfrm>
            <a:off x="1493077" y="2267632"/>
            <a:ext cx="904830" cy="2692834"/>
            <a:chOff x="666623" y="185997"/>
            <a:chExt cx="1672316" cy="44313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3E3D19-097A-602F-E1BB-B2D4664D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6623" y="185997"/>
              <a:ext cx="1672316" cy="2591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DA8D28-6C15-2C5E-891C-87033DE79A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3302" y="2608445"/>
              <a:ext cx="214234" cy="177105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C49344-11D9-22E0-EE53-FC8938CB7BF3}"/>
                </a:ext>
              </a:extLst>
            </p:cNvPr>
            <p:cNvCxnSpPr>
              <a:cxnSpLocks/>
            </p:cNvCxnSpPr>
            <p:nvPr/>
          </p:nvCxnSpPr>
          <p:spPr>
            <a:xfrm>
              <a:off x="1467852" y="2608445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B08F1FA-96A2-7160-C921-70CFB931946D}"/>
                </a:ext>
              </a:extLst>
            </p:cNvPr>
            <p:cNvCxnSpPr>
              <a:cxnSpLocks/>
            </p:cNvCxnSpPr>
            <p:nvPr/>
          </p:nvCxnSpPr>
          <p:spPr>
            <a:xfrm>
              <a:off x="1454653" y="2599743"/>
              <a:ext cx="171289" cy="1779752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4304E32-4CB2-35F4-3AD5-13856A291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901" y="2608446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08D560-CE25-7FC8-0000-862AA1D08E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0884" y="28240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1B62E3-0E38-F6DB-D513-22A0A6AF39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102" y="358059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269FABC-CAFD-584F-1A84-69DDECE4C3E7}"/>
                </a:ext>
              </a:extLst>
            </p:cNvPr>
            <p:cNvCxnSpPr>
              <a:cxnSpLocks/>
            </p:cNvCxnSpPr>
            <p:nvPr/>
          </p:nvCxnSpPr>
          <p:spPr>
            <a:xfrm>
              <a:off x="1133302" y="358494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119C8D-3439-42F9-943A-16BFF2887E7E}"/>
                </a:ext>
              </a:extLst>
            </p:cNvPr>
            <p:cNvCxnSpPr>
              <a:cxnSpLocks/>
            </p:cNvCxnSpPr>
            <p:nvPr/>
          </p:nvCxnSpPr>
          <p:spPr>
            <a:xfrm>
              <a:off x="1279759" y="28327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1EDD43C8-2843-309F-6B7C-7F1D219E588B}"/>
                </a:ext>
              </a:extLst>
            </p:cNvPr>
            <p:cNvSpPr/>
            <p:nvPr/>
          </p:nvSpPr>
          <p:spPr>
            <a:xfrm>
              <a:off x="1279759" y="2514600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D58022D5-E0CF-F728-0A60-08C309D65CC2}"/>
                </a:ext>
              </a:extLst>
            </p:cNvPr>
            <p:cNvSpPr/>
            <p:nvPr/>
          </p:nvSpPr>
          <p:spPr>
            <a:xfrm>
              <a:off x="849440" y="4496895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Cylinder 26">
              <a:extLst>
                <a:ext uri="{FF2B5EF4-FFF2-40B4-BE49-F238E27FC236}">
                  <a16:creationId xmlns:a16="http://schemas.microsoft.com/office/drawing/2014/main" id="{7FF63F08-4579-41B3-2184-265E2071157E}"/>
                </a:ext>
              </a:extLst>
            </p:cNvPr>
            <p:cNvSpPr/>
            <p:nvPr/>
          </p:nvSpPr>
          <p:spPr>
            <a:xfrm>
              <a:off x="1035795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id="{8BCFF740-C0FB-5829-0794-55AD6EC80965}"/>
                </a:ext>
              </a:extLst>
            </p:cNvPr>
            <p:cNvSpPr/>
            <p:nvPr/>
          </p:nvSpPr>
          <p:spPr>
            <a:xfrm>
              <a:off x="1500657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" name="Cylinder 28">
              <a:extLst>
                <a:ext uri="{FF2B5EF4-FFF2-40B4-BE49-F238E27FC236}">
                  <a16:creationId xmlns:a16="http://schemas.microsoft.com/office/drawing/2014/main" id="{0A2895E4-2717-3D4D-67B1-AAB8735FC1EA}"/>
                </a:ext>
              </a:extLst>
            </p:cNvPr>
            <p:cNvSpPr/>
            <p:nvPr/>
          </p:nvSpPr>
          <p:spPr>
            <a:xfrm>
              <a:off x="1729258" y="4505597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67F61551-CCE3-ED2E-4B9E-F488C3221EE9}"/>
              </a:ext>
            </a:extLst>
          </p:cNvPr>
          <p:cNvGrpSpPr/>
          <p:nvPr/>
        </p:nvGrpSpPr>
        <p:grpSpPr>
          <a:xfrm>
            <a:off x="1261288" y="5889730"/>
            <a:ext cx="664870" cy="420688"/>
            <a:chOff x="546856" y="1515398"/>
            <a:chExt cx="1108203" cy="670024"/>
          </a:xfrm>
        </p:grpSpPr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BF43ADBD-E6B6-3950-A144-D80746FE6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240" y="1515398"/>
              <a:ext cx="154035" cy="3596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9F998F7E-C838-6B17-44A6-85AF1DF51C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556" y="1762421"/>
              <a:ext cx="174494" cy="3895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Cube 212">
              <a:extLst>
                <a:ext uri="{FF2B5EF4-FFF2-40B4-BE49-F238E27FC236}">
                  <a16:creationId xmlns:a16="http://schemas.microsoft.com/office/drawing/2014/main" id="{C3FF95E4-9603-8B05-ED70-CECB85C1894E}"/>
                </a:ext>
              </a:extLst>
            </p:cNvPr>
            <p:cNvSpPr/>
            <p:nvPr/>
          </p:nvSpPr>
          <p:spPr>
            <a:xfrm>
              <a:off x="546856" y="1875055"/>
              <a:ext cx="1108203" cy="310367"/>
            </a:xfrm>
            <a:prstGeom prst="cube">
              <a:avLst>
                <a:gd name="adj" fmla="val 78471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2EAB020-561D-7928-A119-F593F72228B4}"/>
                </a:ext>
              </a:extLst>
            </p:cNvPr>
            <p:cNvCxnSpPr>
              <a:cxnSpLocks/>
              <a:stCxn id="225" idx="4"/>
              <a:endCxn id="213" idx="4"/>
            </p:cNvCxnSpPr>
            <p:nvPr/>
          </p:nvCxnSpPr>
          <p:spPr>
            <a:xfrm>
              <a:off x="1309812" y="1762421"/>
              <a:ext cx="101699" cy="3895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56852D35-A1BA-0928-437A-ECC9F1DF29A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1545197"/>
              <a:ext cx="128022" cy="3632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1B989A88-5809-0A5D-F8E2-BE934326E426}"/>
                </a:ext>
              </a:extLst>
            </p:cNvPr>
            <p:cNvCxnSpPr>
              <a:cxnSpLocks/>
              <a:stCxn id="213" idx="4"/>
              <a:endCxn id="213" idx="2"/>
            </p:cNvCxnSpPr>
            <p:nvPr/>
          </p:nvCxnSpPr>
          <p:spPr>
            <a:xfrm flipH="1">
              <a:off x="546856" y="2152013"/>
              <a:ext cx="8646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DCCD7785-B49E-BD3F-52A7-D8B9220EB8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5161" y="1908464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8050AE71-F6DC-11C2-C57D-BAE6DFD6C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404" y="1908464"/>
              <a:ext cx="8646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7B147FC-9093-98EE-2B29-EC3529E47D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251" y="1878564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665B6635-870E-3042-8E3C-8186CCD0299E}"/>
                </a:ext>
              </a:extLst>
            </p:cNvPr>
            <p:cNvGrpSpPr/>
            <p:nvPr/>
          </p:nvGrpSpPr>
          <p:grpSpPr>
            <a:xfrm>
              <a:off x="721350" y="1515398"/>
              <a:ext cx="805687" cy="276822"/>
              <a:chOff x="721350" y="1515398"/>
              <a:chExt cx="805687" cy="276822"/>
            </a:xfrm>
          </p:grpSpPr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F25DA437-E8BC-EB6D-0FE4-4432FB5E1F46}"/>
                  </a:ext>
                </a:extLst>
              </p:cNvPr>
              <p:cNvSpPr/>
              <p:nvPr/>
            </p:nvSpPr>
            <p:spPr>
              <a:xfrm>
                <a:off x="721350" y="1515398"/>
                <a:ext cx="805687" cy="276822"/>
              </a:xfrm>
              <a:prstGeom prst="cube">
                <a:avLst>
                  <a:gd name="adj" fmla="val 784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7A3BDAAC-76C9-8C0F-A622-689A2F335318}"/>
                  </a:ext>
                </a:extLst>
              </p:cNvPr>
              <p:cNvSpPr/>
              <p:nvPr/>
            </p:nvSpPr>
            <p:spPr>
              <a:xfrm>
                <a:off x="860115" y="1648999"/>
                <a:ext cx="233370" cy="505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1582FB73-6802-CB27-AD88-C6D7A590C429}"/>
                </a:ext>
              </a:extLst>
            </p:cNvPr>
            <p:cNvCxnSpPr>
              <a:cxnSpLocks/>
              <a:stCxn id="225" idx="4"/>
              <a:endCxn id="225" idx="2"/>
            </p:cNvCxnSpPr>
            <p:nvPr/>
          </p:nvCxnSpPr>
          <p:spPr>
            <a:xfrm flipH="1">
              <a:off x="721350" y="1762421"/>
              <a:ext cx="58846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7B0E981D-9227-2E02-FA57-E2C6854FE5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387" y="1527371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A40B2DD-7756-4F37-60B1-595FC380086D}"/>
                </a:ext>
              </a:extLst>
            </p:cNvPr>
            <p:cNvSpPr/>
            <p:nvPr/>
          </p:nvSpPr>
          <p:spPr>
            <a:xfrm>
              <a:off x="1204694" y="1654687"/>
              <a:ext cx="680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777C9335-3074-CF10-A4A6-4D0670F4AA79}"/>
                </a:ext>
              </a:extLst>
            </p:cNvPr>
            <p:cNvSpPr/>
            <p:nvPr/>
          </p:nvSpPr>
          <p:spPr>
            <a:xfrm>
              <a:off x="1024779" y="1540993"/>
              <a:ext cx="298447" cy="838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81331109-795A-CA12-7A08-B16BAACD5494}"/>
              </a:ext>
            </a:extLst>
          </p:cNvPr>
          <p:cNvGrpSpPr/>
          <p:nvPr/>
        </p:nvGrpSpPr>
        <p:grpSpPr>
          <a:xfrm>
            <a:off x="4281890" y="5649421"/>
            <a:ext cx="1404331" cy="1062669"/>
            <a:chOff x="715753" y="7703572"/>
            <a:chExt cx="1240712" cy="888134"/>
          </a:xfrm>
        </p:grpSpPr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F09B7FD4-A892-C43F-FBB5-BE0C4482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600993" flipH="1">
              <a:off x="753389" y="7824668"/>
              <a:ext cx="764731" cy="554401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FD9BB07B-CB10-A3BE-72A3-70C8CF3C1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7204" y="7817884"/>
              <a:ext cx="252771" cy="184977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34B044F5-DE0A-05D2-D726-3935906D6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05095">
              <a:off x="1599441" y="7703572"/>
              <a:ext cx="357024" cy="358692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B3EF9A08-B4F7-59EF-D0D6-EECF76D2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661789">
              <a:off x="715753" y="8212393"/>
              <a:ext cx="389733" cy="379313"/>
            </a:xfrm>
            <a:prstGeom prst="rect">
              <a:avLst/>
            </a:prstGeom>
          </p:spPr>
        </p:pic>
      </p:grpSp>
      <p:sp>
        <p:nvSpPr>
          <p:cNvPr id="232" name="TextBox 231">
            <a:extLst>
              <a:ext uri="{FF2B5EF4-FFF2-40B4-BE49-F238E27FC236}">
                <a16:creationId xmlns:a16="http://schemas.microsoft.com/office/drawing/2014/main" id="{4AE04A54-122B-E818-F0FC-F54C17926B22}"/>
              </a:ext>
            </a:extLst>
          </p:cNvPr>
          <p:cNvSpPr txBox="1"/>
          <p:nvPr/>
        </p:nvSpPr>
        <p:spPr>
          <a:xfrm>
            <a:off x="2027848" y="5674267"/>
            <a:ext cx="348406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WBAT 38 and 200 kHz</a:t>
            </a:r>
          </a:p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ADCP </a:t>
            </a:r>
          </a:p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Fluorometer</a:t>
            </a:r>
          </a:p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CTD </a:t>
            </a:r>
          </a:p>
        </p:txBody>
      </p: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70B6DF15-B0F4-028C-47F8-41A1B86289E1}"/>
              </a:ext>
            </a:extLst>
          </p:cNvPr>
          <p:cNvCxnSpPr/>
          <p:nvPr/>
        </p:nvCxnSpPr>
        <p:spPr>
          <a:xfrm>
            <a:off x="3853386" y="3724994"/>
            <a:ext cx="379151" cy="1216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6474796E-E653-E8CA-8581-2A31B1BF67EB}"/>
              </a:ext>
            </a:extLst>
          </p:cNvPr>
          <p:cNvCxnSpPr>
            <a:cxnSpLocks/>
          </p:cNvCxnSpPr>
          <p:nvPr/>
        </p:nvCxnSpPr>
        <p:spPr>
          <a:xfrm flipH="1">
            <a:off x="3372125" y="3487573"/>
            <a:ext cx="379151" cy="1216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Google Shape;246;p4">
            <a:extLst>
              <a:ext uri="{FF2B5EF4-FFF2-40B4-BE49-F238E27FC236}">
                <a16:creationId xmlns:a16="http://schemas.microsoft.com/office/drawing/2014/main" id="{0EDB7155-B0D9-3F71-2782-5EF36AA5A608}"/>
              </a:ext>
            </a:extLst>
          </p:cNvPr>
          <p:cNvSpPr txBox="1"/>
          <p:nvPr/>
        </p:nvSpPr>
        <p:spPr>
          <a:xfrm>
            <a:off x="1981247" y="-260031"/>
            <a:ext cx="4360831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 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B1433C36-2F03-50B1-C18C-95D1D48999BE}"/>
              </a:ext>
            </a:extLst>
          </p:cNvPr>
          <p:cNvSpPr txBox="1"/>
          <p:nvPr/>
        </p:nvSpPr>
        <p:spPr>
          <a:xfrm>
            <a:off x="460595" y="897573"/>
            <a:ext cx="8907226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 defTabSz="73152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GB" altLang="en-US" sz="1440" kern="0" dirty="0">
                <a:solidFill>
                  <a:srgbClr val="000000"/>
                </a:solidFill>
                <a:latin typeface="Proxima Nova"/>
                <a:cs typeface="Arial"/>
                <a:sym typeface="Wingdings" panose="05000000000000000000" pitchFamily="2" charset="2"/>
              </a:rPr>
              <a:t>Increasing need for comprehensive ecological monitoring to understand OWFs’ impacts on marine wildlife</a:t>
            </a:r>
          </a:p>
          <a:p>
            <a:pPr marL="274320" indent="-274320" defTabSz="73152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GB" altLang="en-US" sz="1440" kern="0" dirty="0">
                <a:solidFill>
                  <a:srgbClr val="000000"/>
                </a:solidFill>
                <a:latin typeface="Proxima Nova"/>
                <a:cs typeface="Arial"/>
                <a:sym typeface="Arial"/>
              </a:rPr>
              <a:t>Existing gap in ecological time-series data, limiting our understanding of temporal variability</a:t>
            </a:r>
          </a:p>
          <a:p>
            <a:pPr marL="274320" indent="-274320" defTabSz="73152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endParaRPr lang="en-US" altLang="en-US" sz="1120" kern="0" dirty="0">
              <a:solidFill>
                <a:srgbClr val="000000"/>
              </a:solidFill>
              <a:latin typeface="Proxima Nova"/>
              <a:cs typeface="Arial"/>
              <a:sym typeface="Arial"/>
            </a:endParaRPr>
          </a:p>
          <a:p>
            <a:pPr defTabSz="731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40" kern="0" dirty="0">
                <a:solidFill>
                  <a:srgbClr val="F79646"/>
                </a:solidFill>
                <a:latin typeface="Proxima Nova"/>
                <a:cs typeface="Arial"/>
                <a:sym typeface="Arial"/>
              </a:rPr>
              <a:t>Solution: </a:t>
            </a:r>
            <a:r>
              <a:rPr lang="en-GB" altLang="en-US" sz="1440" kern="0" dirty="0">
                <a:solidFill>
                  <a:srgbClr val="000000"/>
                </a:solidFill>
                <a:latin typeface="Proxima Nova"/>
                <a:cs typeface="Arial"/>
                <a:sym typeface="Arial"/>
              </a:rPr>
              <a:t>A multifaceted monitoring approach—integrating biological and physical data</a:t>
            </a:r>
            <a:endParaRPr lang="en-GB" altLang="en-US" sz="1120" kern="0" dirty="0">
              <a:solidFill>
                <a:srgbClr val="000000"/>
              </a:solidFill>
              <a:latin typeface="Proxima Nova"/>
              <a:cs typeface="Arial"/>
              <a:sym typeface="Arial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EAD60D2A-6B14-1C66-DC1E-0A609F5E35E9}"/>
              </a:ext>
            </a:extLst>
          </p:cNvPr>
          <p:cNvSpPr txBox="1"/>
          <p:nvPr/>
        </p:nvSpPr>
        <p:spPr>
          <a:xfrm>
            <a:off x="1179167" y="6501043"/>
            <a:ext cx="3329658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F79646"/>
                </a:solidFill>
                <a:latin typeface="Arial"/>
                <a:cs typeface="Arial"/>
                <a:sym typeface="Arial"/>
              </a:rPr>
              <a:t>Stationary time series data 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24C0BF4-37A1-6587-33A8-7A8588348635}"/>
              </a:ext>
            </a:extLst>
          </p:cNvPr>
          <p:cNvSpPr txBox="1"/>
          <p:nvPr/>
        </p:nvSpPr>
        <p:spPr>
          <a:xfrm>
            <a:off x="4899161" y="6499548"/>
            <a:ext cx="3329658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F79646"/>
                </a:solidFill>
                <a:latin typeface="Arial"/>
                <a:cs typeface="Arial"/>
                <a:sym typeface="Arial"/>
              </a:rPr>
              <a:t>Spatial data</a:t>
            </a:r>
          </a:p>
        </p:txBody>
      </p: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609DE727-C9F5-5D93-378D-13D73F9EFD37}"/>
              </a:ext>
            </a:extLst>
          </p:cNvPr>
          <p:cNvCxnSpPr>
            <a:cxnSpLocks/>
          </p:cNvCxnSpPr>
          <p:nvPr/>
        </p:nvCxnSpPr>
        <p:spPr>
          <a:xfrm flipV="1">
            <a:off x="1221827" y="5348484"/>
            <a:ext cx="4915107" cy="35498"/>
          </a:xfrm>
          <a:prstGeom prst="straightConnector1">
            <a:avLst/>
          </a:prstGeom>
          <a:ln w="76200">
            <a:solidFill>
              <a:srgbClr val="03A8C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246">
            <a:extLst>
              <a:ext uri="{FF2B5EF4-FFF2-40B4-BE49-F238E27FC236}">
                <a16:creationId xmlns:a16="http://schemas.microsoft.com/office/drawing/2014/main" id="{3FF616E7-EC21-1892-145A-694608AB55BB}"/>
              </a:ext>
            </a:extLst>
          </p:cNvPr>
          <p:cNvSpPr txBox="1"/>
          <p:nvPr/>
        </p:nvSpPr>
        <p:spPr>
          <a:xfrm>
            <a:off x="451882" y="5132796"/>
            <a:ext cx="153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600" b="1" kern="0" dirty="0">
                <a:solidFill>
                  <a:srgbClr val="03A8C8"/>
                </a:solidFill>
                <a:latin typeface="Arial"/>
                <a:cs typeface="Arial"/>
                <a:sym typeface="Arial"/>
              </a:rPr>
              <a:t>Local </a:t>
            </a:r>
          </a:p>
          <a:p>
            <a:pPr defTabSz="731520">
              <a:buClr>
                <a:srgbClr val="000000"/>
              </a:buClr>
            </a:pPr>
            <a:r>
              <a:rPr lang="en-GB" sz="1600" b="1" kern="0" dirty="0">
                <a:solidFill>
                  <a:srgbClr val="03A8C8"/>
                </a:solidFill>
                <a:latin typeface="Arial"/>
                <a:cs typeface="Arial"/>
                <a:sym typeface="Arial"/>
              </a:rPr>
              <a:t>scale 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2FE0F6F0-EBC5-6F67-2DA6-5D556601636F}"/>
              </a:ext>
            </a:extLst>
          </p:cNvPr>
          <p:cNvSpPr txBox="1"/>
          <p:nvPr/>
        </p:nvSpPr>
        <p:spPr>
          <a:xfrm>
            <a:off x="6293835" y="5097881"/>
            <a:ext cx="184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600" b="1" kern="0" dirty="0">
                <a:solidFill>
                  <a:srgbClr val="03A8C8"/>
                </a:solidFill>
                <a:latin typeface="Arial"/>
                <a:cs typeface="Arial"/>
                <a:sym typeface="Arial"/>
              </a:rPr>
              <a:t>Regional </a:t>
            </a:r>
          </a:p>
          <a:p>
            <a:pPr defTabSz="731520">
              <a:buClr>
                <a:srgbClr val="000000"/>
              </a:buClr>
            </a:pPr>
            <a:r>
              <a:rPr lang="en-GB" sz="1600" b="1" kern="0" dirty="0">
                <a:solidFill>
                  <a:srgbClr val="03A8C8"/>
                </a:solidFill>
                <a:latin typeface="Arial"/>
                <a:cs typeface="Arial"/>
                <a:sym typeface="Arial"/>
              </a:rPr>
              <a:t>scale 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0425F0AB-E505-15F8-7D44-017A892B4B42}"/>
              </a:ext>
            </a:extLst>
          </p:cNvPr>
          <p:cNvSpPr txBox="1"/>
          <p:nvPr/>
        </p:nvSpPr>
        <p:spPr>
          <a:xfrm>
            <a:off x="5960403" y="5744258"/>
            <a:ext cx="348406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EK60 18, 38, 120, 200 kHz</a:t>
            </a:r>
          </a:p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Bird observations </a:t>
            </a:r>
          </a:p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CTD </a:t>
            </a:r>
          </a:p>
          <a:p>
            <a:pPr defTabSz="731520">
              <a:buClr>
                <a:srgbClr val="000000"/>
              </a:buClr>
            </a:pPr>
            <a:endParaRPr lang="en-GB" sz="128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641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EB1B9128-68EB-BBFF-7868-7DEFB17E7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">
            <a:extLst>
              <a:ext uri="{FF2B5EF4-FFF2-40B4-BE49-F238E27FC236}">
                <a16:creationId xmlns:a16="http://schemas.microsoft.com/office/drawing/2014/main" id="{B7B83BD8-D1BD-051B-F4EA-5B1B136B10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240000" h="8572500" extrusionOk="0">
                <a:moveTo>
                  <a:pt x="0" y="0"/>
                </a:moveTo>
                <a:lnTo>
                  <a:pt x="15240000" y="0"/>
                </a:lnTo>
                <a:lnTo>
                  <a:pt x="15240000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331" b="-9330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9" name="Google Shape;239;p4">
            <a:extLst>
              <a:ext uri="{FF2B5EF4-FFF2-40B4-BE49-F238E27FC236}">
                <a16:creationId xmlns:a16="http://schemas.microsoft.com/office/drawing/2014/main" id="{307E2172-3183-EAFA-9DF6-129B8651B596}"/>
              </a:ext>
            </a:extLst>
          </p:cNvPr>
          <p:cNvGrpSpPr/>
          <p:nvPr/>
        </p:nvGrpSpPr>
        <p:grpSpPr>
          <a:xfrm>
            <a:off x="-180480" y="-220909"/>
            <a:ext cx="12744074" cy="7251597"/>
            <a:chOff x="0" y="-19050"/>
            <a:chExt cx="5034696" cy="2864829"/>
          </a:xfrm>
        </p:grpSpPr>
        <p:sp>
          <p:nvSpPr>
            <p:cNvPr id="240" name="Google Shape;240;p4">
              <a:extLst>
                <a:ext uri="{FF2B5EF4-FFF2-40B4-BE49-F238E27FC236}">
                  <a16:creationId xmlns:a16="http://schemas.microsoft.com/office/drawing/2014/main" id="{7E76E4EE-6C62-8ECF-47C8-DF04EB46421C}"/>
                </a:ext>
              </a:extLst>
            </p:cNvPr>
            <p:cNvSpPr/>
            <p:nvPr/>
          </p:nvSpPr>
          <p:spPr>
            <a:xfrm>
              <a:off x="0" y="0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>
              <a:extLst>
                <a:ext uri="{FF2B5EF4-FFF2-40B4-BE49-F238E27FC236}">
                  <a16:creationId xmlns:a16="http://schemas.microsoft.com/office/drawing/2014/main" id="{223C479F-F482-FBF5-D93B-55ED2C23EA27}"/>
                </a:ext>
              </a:extLst>
            </p:cNvPr>
            <p:cNvSpPr txBox="1"/>
            <p:nvPr/>
          </p:nvSpPr>
          <p:spPr>
            <a:xfrm>
              <a:off x="0" y="-19050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4">
            <a:extLst>
              <a:ext uri="{FF2B5EF4-FFF2-40B4-BE49-F238E27FC236}">
                <a16:creationId xmlns:a16="http://schemas.microsoft.com/office/drawing/2014/main" id="{54D1BF22-DFC7-D4C3-77EF-E93058928C1A}"/>
              </a:ext>
            </a:extLst>
          </p:cNvPr>
          <p:cNvSpPr/>
          <p:nvPr/>
        </p:nvSpPr>
        <p:spPr>
          <a:xfrm>
            <a:off x="0" y="0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">
            <a:extLst>
              <a:ext uri="{FF2B5EF4-FFF2-40B4-BE49-F238E27FC236}">
                <a16:creationId xmlns:a16="http://schemas.microsoft.com/office/drawing/2014/main" id="{2659B22B-C82F-E08D-2810-A57881341D71}"/>
              </a:ext>
            </a:extLst>
          </p:cNvPr>
          <p:cNvSpPr/>
          <p:nvPr/>
        </p:nvSpPr>
        <p:spPr>
          <a:xfrm>
            <a:off x="-996855" y="-176826"/>
            <a:ext cx="9099874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E99E53-5BDF-B968-9F98-90339AC3DC61}"/>
              </a:ext>
            </a:extLst>
          </p:cNvPr>
          <p:cNvCxnSpPr/>
          <p:nvPr/>
        </p:nvCxnSpPr>
        <p:spPr>
          <a:xfrm>
            <a:off x="1050742" y="2354737"/>
            <a:ext cx="0" cy="1427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Google Shape;246;p4">
            <a:extLst>
              <a:ext uri="{FF2B5EF4-FFF2-40B4-BE49-F238E27FC236}">
                <a16:creationId xmlns:a16="http://schemas.microsoft.com/office/drawing/2014/main" id="{32377C10-0F31-792E-95BE-CE48486535A4}"/>
              </a:ext>
            </a:extLst>
          </p:cNvPr>
          <p:cNvSpPr txBox="1"/>
          <p:nvPr/>
        </p:nvSpPr>
        <p:spPr>
          <a:xfrm>
            <a:off x="-1359445" y="55098"/>
            <a:ext cx="6091731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Timeline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6A60FB-2EB9-4BAB-6401-1B94AE050AA0}"/>
              </a:ext>
            </a:extLst>
          </p:cNvPr>
          <p:cNvCxnSpPr>
            <a:cxnSpLocks/>
            <a:endCxn id="14" idx="4"/>
          </p:cNvCxnSpPr>
          <p:nvPr/>
        </p:nvCxnSpPr>
        <p:spPr>
          <a:xfrm>
            <a:off x="3396771" y="2354736"/>
            <a:ext cx="2247" cy="1184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9300C6-58A5-AC4F-8DF5-8539C8DE028A}"/>
              </a:ext>
            </a:extLst>
          </p:cNvPr>
          <p:cNvSpPr/>
          <p:nvPr/>
        </p:nvSpPr>
        <p:spPr>
          <a:xfrm>
            <a:off x="3391579" y="2222480"/>
            <a:ext cx="1180547" cy="258940"/>
          </a:xfrm>
          <a:prstGeom prst="roundRect">
            <a:avLst>
              <a:gd name="adj" fmla="val 50000"/>
            </a:avLst>
          </a:prstGeom>
          <a:solidFill>
            <a:srgbClr val="C1E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DBA05C-B63C-461D-B89C-BB66523D8652}"/>
              </a:ext>
            </a:extLst>
          </p:cNvPr>
          <p:cNvSpPr/>
          <p:nvPr/>
        </p:nvSpPr>
        <p:spPr>
          <a:xfrm>
            <a:off x="461357" y="3492699"/>
            <a:ext cx="4782598" cy="30257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C9022E1-6E64-5B57-4DF8-FAB09EE7F419}"/>
              </a:ext>
            </a:extLst>
          </p:cNvPr>
          <p:cNvCxnSpPr>
            <a:cxnSpLocks/>
          </p:cNvCxnSpPr>
          <p:nvPr/>
        </p:nvCxnSpPr>
        <p:spPr>
          <a:xfrm flipV="1">
            <a:off x="461357" y="3486354"/>
            <a:ext cx="4792070" cy="634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A84903-431B-9655-F1E8-8511E3291A54}"/>
              </a:ext>
            </a:extLst>
          </p:cNvPr>
          <p:cNvCxnSpPr>
            <a:cxnSpLocks/>
          </p:cNvCxnSpPr>
          <p:nvPr/>
        </p:nvCxnSpPr>
        <p:spPr>
          <a:xfrm flipH="1">
            <a:off x="3195914" y="3521493"/>
            <a:ext cx="8160" cy="10094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614B5FF-ADFF-3816-4A2D-DF10660A4398}"/>
              </a:ext>
            </a:extLst>
          </p:cNvPr>
          <p:cNvSpPr/>
          <p:nvPr/>
        </p:nvSpPr>
        <p:spPr>
          <a:xfrm>
            <a:off x="3164258" y="3441069"/>
            <a:ext cx="94400" cy="95642"/>
          </a:xfrm>
          <a:prstGeom prst="flowChartConnector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9EB28AF-23F9-E657-54F0-883C5534FBDD}"/>
              </a:ext>
            </a:extLst>
          </p:cNvPr>
          <p:cNvSpPr/>
          <p:nvPr/>
        </p:nvSpPr>
        <p:spPr>
          <a:xfrm>
            <a:off x="3351818" y="3443346"/>
            <a:ext cx="94400" cy="95642"/>
          </a:xfrm>
          <a:prstGeom prst="flowChartConnector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155ED9-54AB-236C-F977-9F3048977F20}"/>
              </a:ext>
            </a:extLst>
          </p:cNvPr>
          <p:cNvGrpSpPr/>
          <p:nvPr/>
        </p:nvGrpSpPr>
        <p:grpSpPr>
          <a:xfrm>
            <a:off x="1920792" y="5893181"/>
            <a:ext cx="419376" cy="230177"/>
            <a:chOff x="546856" y="1515398"/>
            <a:chExt cx="1108203" cy="67002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904AAA2-D405-B8BC-A1BD-4DDEBD17A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240" y="1515398"/>
              <a:ext cx="154035" cy="359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EF0A283-233D-252F-B1D3-CACCBBC090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556" y="1762421"/>
              <a:ext cx="174494" cy="3895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94EB138B-EF69-8F70-2BAB-53BC4E763A03}"/>
                </a:ext>
              </a:extLst>
            </p:cNvPr>
            <p:cNvSpPr/>
            <p:nvPr/>
          </p:nvSpPr>
          <p:spPr>
            <a:xfrm>
              <a:off x="546856" y="1875055"/>
              <a:ext cx="1108203" cy="310367"/>
            </a:xfrm>
            <a:prstGeom prst="cube">
              <a:avLst>
                <a:gd name="adj" fmla="val 78471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2ED67F1-6579-9475-A175-12757EC481C6}"/>
                </a:ext>
              </a:extLst>
            </p:cNvPr>
            <p:cNvCxnSpPr>
              <a:cxnSpLocks/>
              <a:stCxn id="59" idx="4"/>
              <a:endCxn id="47" idx="4"/>
            </p:cNvCxnSpPr>
            <p:nvPr/>
          </p:nvCxnSpPr>
          <p:spPr>
            <a:xfrm>
              <a:off x="1309812" y="1762421"/>
              <a:ext cx="101699" cy="3895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B395298-0E41-BF6F-FD01-6CBBD52C5FE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1545197"/>
              <a:ext cx="128022" cy="3632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4D2E95-3D85-180C-9C1D-71B1AD320E02}"/>
                </a:ext>
              </a:extLst>
            </p:cNvPr>
            <p:cNvCxnSpPr>
              <a:cxnSpLocks/>
              <a:stCxn id="47" idx="4"/>
              <a:endCxn id="47" idx="2"/>
            </p:cNvCxnSpPr>
            <p:nvPr/>
          </p:nvCxnSpPr>
          <p:spPr>
            <a:xfrm flipH="1">
              <a:off x="546856" y="2152013"/>
              <a:ext cx="8646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C588DB0-7844-35B3-8674-2B1378C8EF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5161" y="1908464"/>
              <a:ext cx="243548" cy="2435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0C42E56-CC3B-C487-82F4-561F35A0BC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404" y="1908464"/>
              <a:ext cx="8646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5B0F044-EE13-DC49-A21E-0E33427FF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824" y="1887008"/>
              <a:ext cx="202224" cy="213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CDAE749-8662-0346-64E7-42868BF749E4}"/>
                </a:ext>
              </a:extLst>
            </p:cNvPr>
            <p:cNvGrpSpPr/>
            <p:nvPr/>
          </p:nvGrpSpPr>
          <p:grpSpPr>
            <a:xfrm>
              <a:off x="721350" y="1515398"/>
              <a:ext cx="805687" cy="276822"/>
              <a:chOff x="721350" y="1515398"/>
              <a:chExt cx="805687" cy="276822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C2D69D47-EB93-EB68-086F-9F33F3CD207F}"/>
                  </a:ext>
                </a:extLst>
              </p:cNvPr>
              <p:cNvSpPr/>
              <p:nvPr/>
            </p:nvSpPr>
            <p:spPr>
              <a:xfrm>
                <a:off x="721350" y="1515398"/>
                <a:ext cx="805687" cy="276822"/>
              </a:xfrm>
              <a:prstGeom prst="cube">
                <a:avLst>
                  <a:gd name="adj" fmla="val 784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1C2E8AE-F434-6DE6-AECB-571C0CD0502C}"/>
                  </a:ext>
                </a:extLst>
              </p:cNvPr>
              <p:cNvSpPr/>
              <p:nvPr/>
            </p:nvSpPr>
            <p:spPr>
              <a:xfrm>
                <a:off x="860115" y="1648999"/>
                <a:ext cx="233370" cy="505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986CFC7-3FA5-647F-953F-012AF93F7144}"/>
                </a:ext>
              </a:extLst>
            </p:cNvPr>
            <p:cNvCxnSpPr>
              <a:cxnSpLocks/>
              <a:stCxn id="59" idx="4"/>
              <a:endCxn id="59" idx="2"/>
            </p:cNvCxnSpPr>
            <p:nvPr/>
          </p:nvCxnSpPr>
          <p:spPr>
            <a:xfrm flipH="1">
              <a:off x="721350" y="1762421"/>
              <a:ext cx="5884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7786959-395D-815D-183B-FCBFD9FBB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387" y="1527371"/>
              <a:ext cx="243548" cy="2435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6DB4DC1-FA01-93B2-B583-2D2898140F00}"/>
                </a:ext>
              </a:extLst>
            </p:cNvPr>
            <p:cNvSpPr/>
            <p:nvPr/>
          </p:nvSpPr>
          <p:spPr>
            <a:xfrm>
              <a:off x="1204694" y="1654687"/>
              <a:ext cx="680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E737580-6344-8837-6179-3B67F8B5B9A9}"/>
                </a:ext>
              </a:extLst>
            </p:cNvPr>
            <p:cNvSpPr/>
            <p:nvPr/>
          </p:nvSpPr>
          <p:spPr>
            <a:xfrm>
              <a:off x="1024779" y="1540993"/>
              <a:ext cx="298447" cy="8389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B013C00-6095-F4D7-A776-902C5ED2B0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00993" flipH="1">
            <a:off x="1172584" y="3273264"/>
            <a:ext cx="611785" cy="443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04A959-1C56-AC2F-50AB-3D737E75F7C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5636" y="3267837"/>
            <a:ext cx="202217" cy="147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869-86D5-05FB-A9E5-08812CA1B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05095">
            <a:off x="1849426" y="3176387"/>
            <a:ext cx="285619" cy="2869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0379AF-5E4A-5411-309C-3A2D5D865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661789">
            <a:off x="1142476" y="3583445"/>
            <a:ext cx="311786" cy="303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BAB598-DDD4-50BC-37FC-CF306C48A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514144">
            <a:off x="1984112" y="5573036"/>
            <a:ext cx="315921" cy="2994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46D00C-E2E7-B0FE-1DC3-9C4B43A3DB5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00993" flipH="1">
            <a:off x="3548892" y="3264876"/>
            <a:ext cx="611785" cy="443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3CCF04-3428-31E1-5AE7-BDB066C526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661789">
            <a:off x="3518782" y="3575055"/>
            <a:ext cx="311786" cy="3034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9D6B85A-D46E-FAD6-311E-5764B76A5BF6}"/>
              </a:ext>
            </a:extLst>
          </p:cNvPr>
          <p:cNvSpPr/>
          <p:nvPr/>
        </p:nvSpPr>
        <p:spPr>
          <a:xfrm>
            <a:off x="1044124" y="2223620"/>
            <a:ext cx="1180547" cy="258940"/>
          </a:xfrm>
          <a:prstGeom prst="roundRect">
            <a:avLst>
              <a:gd name="adj" fmla="val 50000"/>
            </a:avLst>
          </a:prstGeom>
          <a:solidFill>
            <a:srgbClr val="C1E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7BDD3A-EFA0-C66F-895E-33A614682560}"/>
              </a:ext>
            </a:extLst>
          </p:cNvPr>
          <p:cNvSpPr txBox="1"/>
          <p:nvPr/>
        </p:nvSpPr>
        <p:spPr>
          <a:xfrm>
            <a:off x="1137799" y="2208717"/>
            <a:ext cx="1097243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May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14A453-DACE-BB04-B305-FA98909BBC49}"/>
              </a:ext>
            </a:extLst>
          </p:cNvPr>
          <p:cNvSpPr txBox="1"/>
          <p:nvPr/>
        </p:nvSpPr>
        <p:spPr>
          <a:xfrm>
            <a:off x="3481834" y="2211929"/>
            <a:ext cx="1239792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Sep 2023</a:t>
            </a:r>
            <a:endParaRPr lang="en-GB" sz="128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369BB7-E3D8-52EE-A6E6-B82821C560DC}"/>
              </a:ext>
            </a:extLst>
          </p:cNvPr>
          <p:cNvGrpSpPr/>
          <p:nvPr/>
        </p:nvGrpSpPr>
        <p:grpSpPr>
          <a:xfrm>
            <a:off x="4450911" y="5934103"/>
            <a:ext cx="419376" cy="230177"/>
            <a:chOff x="546856" y="1515398"/>
            <a:chExt cx="1108203" cy="67002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B51B21F-BADF-C74E-D46E-289F5C2C6F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240" y="1515398"/>
              <a:ext cx="154035" cy="359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AB398E5-735D-1032-48C5-D1CC2B4CB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556" y="1762421"/>
              <a:ext cx="174494" cy="3895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F422F938-A1D1-22ED-2F6A-ECB6BCC05FBD}"/>
                </a:ext>
              </a:extLst>
            </p:cNvPr>
            <p:cNvSpPr/>
            <p:nvPr/>
          </p:nvSpPr>
          <p:spPr>
            <a:xfrm>
              <a:off x="546856" y="1875055"/>
              <a:ext cx="1108203" cy="310367"/>
            </a:xfrm>
            <a:prstGeom prst="cube">
              <a:avLst>
                <a:gd name="adj" fmla="val 78471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54F5619-88E9-188B-0F4F-310C435FD0BA}"/>
                </a:ext>
              </a:extLst>
            </p:cNvPr>
            <p:cNvCxnSpPr>
              <a:cxnSpLocks/>
              <a:stCxn id="43" idx="4"/>
              <a:endCxn id="31" idx="4"/>
            </p:cNvCxnSpPr>
            <p:nvPr/>
          </p:nvCxnSpPr>
          <p:spPr>
            <a:xfrm>
              <a:off x="1309812" y="1762421"/>
              <a:ext cx="101699" cy="3895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0200B9-F2E2-9D8C-968A-D89CCC940077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1545197"/>
              <a:ext cx="128022" cy="3632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2B8D75C-8059-954A-85F5-3B802FEFB48F}"/>
                </a:ext>
              </a:extLst>
            </p:cNvPr>
            <p:cNvCxnSpPr>
              <a:cxnSpLocks/>
              <a:stCxn id="31" idx="4"/>
              <a:endCxn id="31" idx="2"/>
            </p:cNvCxnSpPr>
            <p:nvPr/>
          </p:nvCxnSpPr>
          <p:spPr>
            <a:xfrm flipH="1">
              <a:off x="546856" y="2152013"/>
              <a:ext cx="8646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720114-BAF0-89BB-FE29-2C9FB200F8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5161" y="1908464"/>
              <a:ext cx="243548" cy="2435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D46222-7794-F0B5-72D3-56899A03F3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404" y="1908464"/>
              <a:ext cx="8646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29B0DD2-C7DD-9464-C4CC-1D0E88B36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824" y="1887008"/>
              <a:ext cx="202224" cy="213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02DC78E-DD33-12EC-240E-21D0AF7622AC}"/>
                </a:ext>
              </a:extLst>
            </p:cNvPr>
            <p:cNvGrpSpPr/>
            <p:nvPr/>
          </p:nvGrpSpPr>
          <p:grpSpPr>
            <a:xfrm>
              <a:off x="721350" y="1515398"/>
              <a:ext cx="805687" cy="276822"/>
              <a:chOff x="721350" y="1515398"/>
              <a:chExt cx="805687" cy="276822"/>
            </a:xfrm>
          </p:grpSpPr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3ADCDDC7-D722-1A24-5C78-180DD64469E1}"/>
                  </a:ext>
                </a:extLst>
              </p:cNvPr>
              <p:cNvSpPr/>
              <p:nvPr/>
            </p:nvSpPr>
            <p:spPr>
              <a:xfrm>
                <a:off x="721350" y="1515398"/>
                <a:ext cx="805687" cy="276822"/>
              </a:xfrm>
              <a:prstGeom prst="cube">
                <a:avLst>
                  <a:gd name="adj" fmla="val 784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FD3725E-85F9-553C-231F-883EDBAD2EEB}"/>
                  </a:ext>
                </a:extLst>
              </p:cNvPr>
              <p:cNvSpPr/>
              <p:nvPr/>
            </p:nvSpPr>
            <p:spPr>
              <a:xfrm>
                <a:off x="860115" y="1648999"/>
                <a:ext cx="233370" cy="505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8683E76-6F94-4B14-77D2-CDF3708BEF0D}"/>
                </a:ext>
              </a:extLst>
            </p:cNvPr>
            <p:cNvCxnSpPr>
              <a:cxnSpLocks/>
              <a:stCxn id="43" idx="4"/>
              <a:endCxn id="43" idx="2"/>
            </p:cNvCxnSpPr>
            <p:nvPr/>
          </p:nvCxnSpPr>
          <p:spPr>
            <a:xfrm flipH="1">
              <a:off x="721350" y="1762421"/>
              <a:ext cx="5884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F148195-46E5-24B9-BC7A-B11D67B479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387" y="1527371"/>
              <a:ext cx="243548" cy="2435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4F5C677-DBF9-B7F4-93FA-AE987209791E}"/>
                </a:ext>
              </a:extLst>
            </p:cNvPr>
            <p:cNvSpPr/>
            <p:nvPr/>
          </p:nvSpPr>
          <p:spPr>
            <a:xfrm>
              <a:off x="1204694" y="1654687"/>
              <a:ext cx="680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B72535B-AAAB-DB4F-555B-6E3D10E96CE8}"/>
                </a:ext>
              </a:extLst>
            </p:cNvPr>
            <p:cNvSpPr/>
            <p:nvPr/>
          </p:nvSpPr>
          <p:spPr>
            <a:xfrm>
              <a:off x="1024779" y="1540993"/>
              <a:ext cx="298447" cy="8389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9E52218-3F8D-6F1E-33F3-C456CB0DB62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514144">
            <a:off x="4514232" y="5613957"/>
            <a:ext cx="315921" cy="29947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7E561EA5-A252-0E15-6300-5D014B25CB0B}"/>
              </a:ext>
            </a:extLst>
          </p:cNvPr>
          <p:cNvGrpSpPr/>
          <p:nvPr/>
        </p:nvGrpSpPr>
        <p:grpSpPr>
          <a:xfrm>
            <a:off x="724087" y="4895710"/>
            <a:ext cx="653310" cy="1257766"/>
            <a:chOff x="666623" y="185997"/>
            <a:chExt cx="1672316" cy="4431306"/>
          </a:xfrm>
        </p:grpSpPr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E460DA11-B327-063E-46C6-FD0848414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6623" y="185997"/>
              <a:ext cx="1672316" cy="2591171"/>
            </a:xfrm>
            <a:prstGeom prst="rect">
              <a:avLst/>
            </a:prstGeom>
          </p:spPr>
        </p:pic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73213F70-2055-9AFB-34DB-C0CF7542A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3302" y="2608445"/>
              <a:ext cx="214234" cy="177105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F695BD28-11CE-781B-417F-DDA7CD0DB1AC}"/>
                </a:ext>
              </a:extLst>
            </p:cNvPr>
            <p:cNvCxnSpPr>
              <a:cxnSpLocks/>
            </p:cNvCxnSpPr>
            <p:nvPr/>
          </p:nvCxnSpPr>
          <p:spPr>
            <a:xfrm>
              <a:off x="1467852" y="2608445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43201D67-A982-C106-BE5D-5120B5748AC5}"/>
                </a:ext>
              </a:extLst>
            </p:cNvPr>
            <p:cNvCxnSpPr>
              <a:cxnSpLocks/>
            </p:cNvCxnSpPr>
            <p:nvPr/>
          </p:nvCxnSpPr>
          <p:spPr>
            <a:xfrm>
              <a:off x="1454653" y="2599743"/>
              <a:ext cx="171289" cy="1779752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DEFD8AD8-62F8-E95F-A30B-AD4E62AB8B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901" y="2608446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A18418A-805E-491C-562B-10C594BBC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0884" y="28240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B1CC608-B342-69FA-8D9C-081D58B0CB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102" y="358059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8C7EBADF-DFA7-4E4A-0E32-D26491ADE966}"/>
                </a:ext>
              </a:extLst>
            </p:cNvPr>
            <p:cNvCxnSpPr>
              <a:cxnSpLocks/>
            </p:cNvCxnSpPr>
            <p:nvPr/>
          </p:nvCxnSpPr>
          <p:spPr>
            <a:xfrm>
              <a:off x="1133302" y="358494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8CCDEB0-DFF2-B867-B6FA-D981A382F1FD}"/>
                </a:ext>
              </a:extLst>
            </p:cNvPr>
            <p:cNvCxnSpPr>
              <a:cxnSpLocks/>
            </p:cNvCxnSpPr>
            <p:nvPr/>
          </p:nvCxnSpPr>
          <p:spPr>
            <a:xfrm>
              <a:off x="1279759" y="28327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Cylinder 200">
              <a:extLst>
                <a:ext uri="{FF2B5EF4-FFF2-40B4-BE49-F238E27FC236}">
                  <a16:creationId xmlns:a16="http://schemas.microsoft.com/office/drawing/2014/main" id="{1E3C309B-FFA7-658F-BE32-A3345CB1ED6F}"/>
                </a:ext>
              </a:extLst>
            </p:cNvPr>
            <p:cNvSpPr/>
            <p:nvPr/>
          </p:nvSpPr>
          <p:spPr>
            <a:xfrm>
              <a:off x="1279759" y="2514600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2" name="Cylinder 201">
              <a:extLst>
                <a:ext uri="{FF2B5EF4-FFF2-40B4-BE49-F238E27FC236}">
                  <a16:creationId xmlns:a16="http://schemas.microsoft.com/office/drawing/2014/main" id="{A95F9143-1B99-9605-AEB2-D9EA5E2CAF22}"/>
                </a:ext>
              </a:extLst>
            </p:cNvPr>
            <p:cNvSpPr/>
            <p:nvPr/>
          </p:nvSpPr>
          <p:spPr>
            <a:xfrm>
              <a:off x="849440" y="4496895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3" name="Cylinder 202">
              <a:extLst>
                <a:ext uri="{FF2B5EF4-FFF2-40B4-BE49-F238E27FC236}">
                  <a16:creationId xmlns:a16="http://schemas.microsoft.com/office/drawing/2014/main" id="{7D33EC17-0F58-67E0-0119-C092F5B6304F}"/>
                </a:ext>
              </a:extLst>
            </p:cNvPr>
            <p:cNvSpPr/>
            <p:nvPr/>
          </p:nvSpPr>
          <p:spPr>
            <a:xfrm>
              <a:off x="1035795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4" name="Cylinder 203">
              <a:extLst>
                <a:ext uri="{FF2B5EF4-FFF2-40B4-BE49-F238E27FC236}">
                  <a16:creationId xmlns:a16="http://schemas.microsoft.com/office/drawing/2014/main" id="{E6ED4845-9180-5799-4112-F3E7B80BF34C}"/>
                </a:ext>
              </a:extLst>
            </p:cNvPr>
            <p:cNvSpPr/>
            <p:nvPr/>
          </p:nvSpPr>
          <p:spPr>
            <a:xfrm>
              <a:off x="1500657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5" name="Cylinder 204">
              <a:extLst>
                <a:ext uri="{FF2B5EF4-FFF2-40B4-BE49-F238E27FC236}">
                  <a16:creationId xmlns:a16="http://schemas.microsoft.com/office/drawing/2014/main" id="{A3FCFB34-16B3-E55E-B2C7-0B8B33C8FF63}"/>
                </a:ext>
              </a:extLst>
            </p:cNvPr>
            <p:cNvSpPr/>
            <p:nvPr/>
          </p:nvSpPr>
          <p:spPr>
            <a:xfrm>
              <a:off x="1729258" y="4505597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6BA6DDD-BDE5-53D8-8140-A0ABAFAD5D25}"/>
              </a:ext>
            </a:extLst>
          </p:cNvPr>
          <p:cNvGrpSpPr/>
          <p:nvPr/>
        </p:nvGrpSpPr>
        <p:grpSpPr>
          <a:xfrm>
            <a:off x="3213066" y="4927769"/>
            <a:ext cx="653310" cy="1257766"/>
            <a:chOff x="666623" y="185997"/>
            <a:chExt cx="1672316" cy="4431306"/>
          </a:xfrm>
        </p:grpSpPr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3ABDCCFD-CDAB-E108-BE50-46588886A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6623" y="185997"/>
              <a:ext cx="1672316" cy="2591171"/>
            </a:xfrm>
            <a:prstGeom prst="rect">
              <a:avLst/>
            </a:prstGeom>
          </p:spPr>
        </p:pic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696E909D-5878-2806-4912-1AB343FB56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3302" y="2608445"/>
              <a:ext cx="214234" cy="177105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B8E340D9-B723-B2EB-E6F2-2F7014F33BE3}"/>
                </a:ext>
              </a:extLst>
            </p:cNvPr>
            <p:cNvCxnSpPr>
              <a:cxnSpLocks/>
            </p:cNvCxnSpPr>
            <p:nvPr/>
          </p:nvCxnSpPr>
          <p:spPr>
            <a:xfrm>
              <a:off x="1467852" y="2608445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26AAA78-327D-039F-700F-546684D1631F}"/>
                </a:ext>
              </a:extLst>
            </p:cNvPr>
            <p:cNvCxnSpPr>
              <a:cxnSpLocks/>
            </p:cNvCxnSpPr>
            <p:nvPr/>
          </p:nvCxnSpPr>
          <p:spPr>
            <a:xfrm>
              <a:off x="1454653" y="2599743"/>
              <a:ext cx="171289" cy="1779752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97D5C610-F7CC-9FF9-F154-6E829C2544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901" y="2608446"/>
              <a:ext cx="365760" cy="194430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D0F5ABCD-3845-EAF1-AA38-2DB9EB300A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0884" y="28240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3D1FA448-F50C-BD9E-B45F-F869D2CD27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102" y="358059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5599C6E4-968E-FD6F-08D9-E3233DB0D9B8}"/>
                </a:ext>
              </a:extLst>
            </p:cNvPr>
            <p:cNvCxnSpPr>
              <a:cxnSpLocks/>
            </p:cNvCxnSpPr>
            <p:nvPr/>
          </p:nvCxnSpPr>
          <p:spPr>
            <a:xfrm>
              <a:off x="1133302" y="3584946"/>
              <a:ext cx="608870" cy="58806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DF2C8A87-85EA-8EC6-F227-7F527C60DC59}"/>
                </a:ext>
              </a:extLst>
            </p:cNvPr>
            <p:cNvCxnSpPr>
              <a:cxnSpLocks/>
            </p:cNvCxnSpPr>
            <p:nvPr/>
          </p:nvCxnSpPr>
          <p:spPr>
            <a:xfrm>
              <a:off x="1279759" y="2832791"/>
              <a:ext cx="257476" cy="246368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Cylinder 215">
              <a:extLst>
                <a:ext uri="{FF2B5EF4-FFF2-40B4-BE49-F238E27FC236}">
                  <a16:creationId xmlns:a16="http://schemas.microsoft.com/office/drawing/2014/main" id="{72BB32BD-90E0-FB32-308C-7983363643B2}"/>
                </a:ext>
              </a:extLst>
            </p:cNvPr>
            <p:cNvSpPr/>
            <p:nvPr/>
          </p:nvSpPr>
          <p:spPr>
            <a:xfrm>
              <a:off x="1279759" y="2514600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7" name="Cylinder 216">
              <a:extLst>
                <a:ext uri="{FF2B5EF4-FFF2-40B4-BE49-F238E27FC236}">
                  <a16:creationId xmlns:a16="http://schemas.microsoft.com/office/drawing/2014/main" id="{34CBF37E-B044-8966-3427-B18F77D7F745}"/>
                </a:ext>
              </a:extLst>
            </p:cNvPr>
            <p:cNvSpPr/>
            <p:nvPr/>
          </p:nvSpPr>
          <p:spPr>
            <a:xfrm>
              <a:off x="849440" y="4496895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8" name="Cylinder 217">
              <a:extLst>
                <a:ext uri="{FF2B5EF4-FFF2-40B4-BE49-F238E27FC236}">
                  <a16:creationId xmlns:a16="http://schemas.microsoft.com/office/drawing/2014/main" id="{C891C215-22A3-130A-79E8-4049EF2986B4}"/>
                </a:ext>
              </a:extLst>
            </p:cNvPr>
            <p:cNvSpPr/>
            <p:nvPr/>
          </p:nvSpPr>
          <p:spPr>
            <a:xfrm>
              <a:off x="1035795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9" name="Cylinder 218">
              <a:extLst>
                <a:ext uri="{FF2B5EF4-FFF2-40B4-BE49-F238E27FC236}">
                  <a16:creationId xmlns:a16="http://schemas.microsoft.com/office/drawing/2014/main" id="{8251C0A9-BC30-FA44-6571-2BAA91DC6FFF}"/>
                </a:ext>
              </a:extLst>
            </p:cNvPr>
            <p:cNvSpPr/>
            <p:nvPr/>
          </p:nvSpPr>
          <p:spPr>
            <a:xfrm>
              <a:off x="1500657" y="4351568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20" name="Cylinder 219">
              <a:extLst>
                <a:ext uri="{FF2B5EF4-FFF2-40B4-BE49-F238E27FC236}">
                  <a16:creationId xmlns:a16="http://schemas.microsoft.com/office/drawing/2014/main" id="{0147DB33-2089-B3ED-16A4-5D2EE68BD02A}"/>
                </a:ext>
              </a:extLst>
            </p:cNvPr>
            <p:cNvSpPr/>
            <p:nvPr/>
          </p:nvSpPr>
          <p:spPr>
            <a:xfrm>
              <a:off x="1729258" y="4505597"/>
              <a:ext cx="228601" cy="111706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22A0BB8F-000D-4A66-6A08-877B784FF3B0}"/>
              </a:ext>
            </a:extLst>
          </p:cNvPr>
          <p:cNvCxnSpPr/>
          <p:nvPr/>
        </p:nvCxnSpPr>
        <p:spPr>
          <a:xfrm>
            <a:off x="1244867" y="6108834"/>
            <a:ext cx="61298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FDA08057-2E4F-9C4C-D66D-D661176C27BD}"/>
              </a:ext>
            </a:extLst>
          </p:cNvPr>
          <p:cNvCxnSpPr/>
          <p:nvPr/>
        </p:nvCxnSpPr>
        <p:spPr>
          <a:xfrm>
            <a:off x="3766686" y="6147334"/>
            <a:ext cx="61298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1C96E197-1A6C-1352-8426-24FC9B47BE23}"/>
              </a:ext>
            </a:extLst>
          </p:cNvPr>
          <p:cNvSpPr txBox="1"/>
          <p:nvPr/>
        </p:nvSpPr>
        <p:spPr>
          <a:xfrm>
            <a:off x="1291861" y="5845459"/>
            <a:ext cx="685073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500 m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EF781E47-6066-607C-7BD2-7FEFB4D73B53}"/>
              </a:ext>
            </a:extLst>
          </p:cNvPr>
          <p:cNvSpPr txBox="1"/>
          <p:nvPr/>
        </p:nvSpPr>
        <p:spPr>
          <a:xfrm>
            <a:off x="3854784" y="5874539"/>
            <a:ext cx="685073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 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05032D-6802-6F4A-FFB7-F00B73A21C41}"/>
              </a:ext>
            </a:extLst>
          </p:cNvPr>
          <p:cNvCxnSpPr>
            <a:cxnSpLocks/>
            <a:stCxn id="5" idx="0"/>
            <a:endCxn id="7" idx="1"/>
          </p:cNvCxnSpPr>
          <p:nvPr/>
        </p:nvCxnSpPr>
        <p:spPr>
          <a:xfrm>
            <a:off x="1054819" y="3443346"/>
            <a:ext cx="1" cy="10562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02CE69B-AE2D-A954-22AF-9D6CE7D6C294}"/>
              </a:ext>
            </a:extLst>
          </p:cNvPr>
          <p:cNvSpPr/>
          <p:nvPr/>
        </p:nvSpPr>
        <p:spPr>
          <a:xfrm>
            <a:off x="1007618" y="3443346"/>
            <a:ext cx="94400" cy="95642"/>
          </a:xfrm>
          <a:prstGeom prst="flowChartConnector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938BD8-4BC3-E2CF-8604-59166A9A8E2C}"/>
              </a:ext>
            </a:extLst>
          </p:cNvPr>
          <p:cNvGrpSpPr/>
          <p:nvPr/>
        </p:nvGrpSpPr>
        <p:grpSpPr>
          <a:xfrm>
            <a:off x="1054819" y="4353878"/>
            <a:ext cx="1442318" cy="312078"/>
            <a:chOff x="1318524" y="5442354"/>
            <a:chExt cx="1802897" cy="39009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E58B0D-4F7D-9731-4B72-26D311484980}"/>
                </a:ext>
              </a:extLst>
            </p:cNvPr>
            <p:cNvSpPr/>
            <p:nvPr/>
          </p:nvSpPr>
          <p:spPr>
            <a:xfrm>
              <a:off x="1318524" y="5442354"/>
              <a:ext cx="1802897" cy="364385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04073E-2A07-6F8C-2B91-577C262E9E30}"/>
                </a:ext>
              </a:extLst>
            </p:cNvPr>
            <p:cNvSpPr txBox="1"/>
            <p:nvPr/>
          </p:nvSpPr>
          <p:spPr>
            <a:xfrm>
              <a:off x="1453801" y="5470814"/>
              <a:ext cx="1651638" cy="36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128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May – Jun 2023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FBD01-32E1-6DAF-1160-CF310BAC1B3C}"/>
              </a:ext>
            </a:extLst>
          </p:cNvPr>
          <p:cNvGrpSpPr/>
          <p:nvPr/>
        </p:nvGrpSpPr>
        <p:grpSpPr>
          <a:xfrm>
            <a:off x="3196209" y="4358433"/>
            <a:ext cx="1861039" cy="293742"/>
            <a:chOff x="4005894" y="5448048"/>
            <a:chExt cx="2326299" cy="36717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AF29FB6-BFF2-140C-4FDF-1E3F6DE60596}"/>
                </a:ext>
              </a:extLst>
            </p:cNvPr>
            <p:cNvSpPr/>
            <p:nvPr/>
          </p:nvSpPr>
          <p:spPr>
            <a:xfrm>
              <a:off x="4005894" y="5448048"/>
              <a:ext cx="2284313" cy="356165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B87955-83F0-FC34-3FD9-D2042E366D55}"/>
                </a:ext>
              </a:extLst>
            </p:cNvPr>
            <p:cNvSpPr txBox="1"/>
            <p:nvPr/>
          </p:nvSpPr>
          <p:spPr>
            <a:xfrm>
              <a:off x="4083793" y="5453588"/>
              <a:ext cx="2248400" cy="36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128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Aug 2023 – Feb 2024</a:t>
              </a:r>
            </a:p>
          </p:txBody>
        </p:sp>
      </p:grpSp>
      <p:pic>
        <p:nvPicPr>
          <p:cNvPr id="221" name="Image 5">
            <a:extLst>
              <a:ext uri="{FF2B5EF4-FFF2-40B4-BE49-F238E27FC236}">
                <a16:creationId xmlns:a16="http://schemas.microsoft.com/office/drawing/2014/main" id="{49A32C5A-DA63-FD0C-25E4-B7F7921BE04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430" t="15503" r="4489" b="7860"/>
          <a:stretch/>
        </p:blipFill>
        <p:spPr>
          <a:xfrm>
            <a:off x="4889743" y="81214"/>
            <a:ext cx="2031534" cy="1883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D796C6CE-BA25-E6BC-241B-5A2011ED0C26}"/>
              </a:ext>
            </a:extLst>
          </p:cNvPr>
          <p:cNvSpPr txBox="1"/>
          <p:nvPr/>
        </p:nvSpPr>
        <p:spPr>
          <a:xfrm>
            <a:off x="5077795" y="1950643"/>
            <a:ext cx="1937134" cy="4370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2240" kern="0" dirty="0">
                <a:solidFill>
                  <a:srgbClr val="002060"/>
                </a:solidFill>
                <a:latin typeface="Proxima Nova"/>
                <a:cs typeface="Arial"/>
                <a:sym typeface="Arial"/>
              </a:rPr>
              <a:t>SEAGREEN</a:t>
            </a:r>
          </a:p>
        </p:txBody>
      </p:sp>
    </p:spTree>
    <p:extLst>
      <p:ext uri="{BB962C8B-B14F-4D97-AF65-F5344CB8AC3E}">
        <p14:creationId xmlns:p14="http://schemas.microsoft.com/office/powerpoint/2010/main" val="3955567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A5BA886A-B74F-942D-AFC0-70B7C226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rine Hydrographic Sampling with Scotia - Marine">
            <a:extLst>
              <a:ext uri="{FF2B5EF4-FFF2-40B4-BE49-F238E27FC236}">
                <a16:creationId xmlns:a16="http://schemas.microsoft.com/office/drawing/2014/main" id="{6A7A4620-2127-4950-3911-3BE76D9B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18" y="-564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9" name="Google Shape;239;p4">
            <a:extLst>
              <a:ext uri="{FF2B5EF4-FFF2-40B4-BE49-F238E27FC236}">
                <a16:creationId xmlns:a16="http://schemas.microsoft.com/office/drawing/2014/main" id="{34FF4A2A-A28E-6794-7A2B-92951DB0DF6C}"/>
              </a:ext>
            </a:extLst>
          </p:cNvPr>
          <p:cNvGrpSpPr/>
          <p:nvPr/>
        </p:nvGrpSpPr>
        <p:grpSpPr>
          <a:xfrm>
            <a:off x="-93895" y="-137873"/>
            <a:ext cx="12744074" cy="7251597"/>
            <a:chOff x="0" y="-19050"/>
            <a:chExt cx="5034696" cy="2864829"/>
          </a:xfrm>
        </p:grpSpPr>
        <p:sp>
          <p:nvSpPr>
            <p:cNvPr id="240" name="Google Shape;240;p4">
              <a:extLst>
                <a:ext uri="{FF2B5EF4-FFF2-40B4-BE49-F238E27FC236}">
                  <a16:creationId xmlns:a16="http://schemas.microsoft.com/office/drawing/2014/main" id="{1BF00CE3-EFEB-E8C4-4EF1-32A61C054F57}"/>
                </a:ext>
              </a:extLst>
            </p:cNvPr>
            <p:cNvSpPr/>
            <p:nvPr/>
          </p:nvSpPr>
          <p:spPr>
            <a:xfrm>
              <a:off x="0" y="0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>
              <a:extLst>
                <a:ext uri="{FF2B5EF4-FFF2-40B4-BE49-F238E27FC236}">
                  <a16:creationId xmlns:a16="http://schemas.microsoft.com/office/drawing/2014/main" id="{C98BF94E-DFA8-DC02-D11B-82DF1257BB2A}"/>
                </a:ext>
              </a:extLst>
            </p:cNvPr>
            <p:cNvSpPr txBox="1"/>
            <p:nvPr/>
          </p:nvSpPr>
          <p:spPr>
            <a:xfrm>
              <a:off x="0" y="-19050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4">
            <a:extLst>
              <a:ext uri="{FF2B5EF4-FFF2-40B4-BE49-F238E27FC236}">
                <a16:creationId xmlns:a16="http://schemas.microsoft.com/office/drawing/2014/main" id="{C3D494C2-0710-A3FE-E001-C26F63934CFC}"/>
              </a:ext>
            </a:extLst>
          </p:cNvPr>
          <p:cNvSpPr/>
          <p:nvPr/>
        </p:nvSpPr>
        <p:spPr>
          <a:xfrm>
            <a:off x="148437" y="45470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">
            <a:extLst>
              <a:ext uri="{FF2B5EF4-FFF2-40B4-BE49-F238E27FC236}">
                <a16:creationId xmlns:a16="http://schemas.microsoft.com/office/drawing/2014/main" id="{C61AC61B-A102-A72C-304D-F8877D84C0DB}"/>
              </a:ext>
            </a:extLst>
          </p:cNvPr>
          <p:cNvSpPr/>
          <p:nvPr/>
        </p:nvSpPr>
        <p:spPr>
          <a:xfrm>
            <a:off x="-996855" y="-176826"/>
            <a:ext cx="9099874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4">
            <a:extLst>
              <a:ext uri="{FF2B5EF4-FFF2-40B4-BE49-F238E27FC236}">
                <a16:creationId xmlns:a16="http://schemas.microsoft.com/office/drawing/2014/main" id="{268491E6-5B11-7C7A-5099-DA209E65E0B4}"/>
              </a:ext>
            </a:extLst>
          </p:cNvPr>
          <p:cNvSpPr txBox="1"/>
          <p:nvPr/>
        </p:nvSpPr>
        <p:spPr>
          <a:xfrm>
            <a:off x="467784" y="1463474"/>
            <a:ext cx="453988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731520">
              <a:lnSpc>
                <a:spcPct val="104999"/>
              </a:lnSpc>
              <a:buClr>
                <a:srgbClr val="000000"/>
              </a:buClr>
            </a:pPr>
            <a:r>
              <a:rPr lang="en-US" sz="1600" kern="0" dirty="0">
                <a:solidFill>
                  <a:srgbClr val="F79646"/>
                </a:solidFill>
                <a:latin typeface="Proxima Nova"/>
                <a:ea typeface="Proxima Nova"/>
                <a:cs typeface="Proxima Nova"/>
                <a:sym typeface="Proxima Nova"/>
              </a:rPr>
              <a:t>Extracting fish echoes</a:t>
            </a:r>
            <a:endParaRPr sz="1120" kern="0" dirty="0">
              <a:solidFill>
                <a:srgbClr val="F7964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4">
            <a:extLst>
              <a:ext uri="{FF2B5EF4-FFF2-40B4-BE49-F238E27FC236}">
                <a16:creationId xmlns:a16="http://schemas.microsoft.com/office/drawing/2014/main" id="{C57747FA-E6F6-4970-11D4-54CD971C975C}"/>
              </a:ext>
            </a:extLst>
          </p:cNvPr>
          <p:cNvSpPr txBox="1"/>
          <p:nvPr/>
        </p:nvSpPr>
        <p:spPr>
          <a:xfrm>
            <a:off x="-568315" y="-151242"/>
            <a:ext cx="8343794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Cruise data - Methods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Content Placeholder 8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7225583B-3DB9-7815-801C-0BBBA52E18CC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752"/>
            <a:ext cx="2571893" cy="12792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4B584B-0723-9BB8-8D04-E9FB5A2AD6DE}"/>
              </a:ext>
            </a:extLst>
          </p:cNvPr>
          <p:cNvSpPr txBox="1"/>
          <p:nvPr/>
        </p:nvSpPr>
        <p:spPr>
          <a:xfrm>
            <a:off x="74769" y="5982147"/>
            <a:ext cx="2662958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Adapted from Ballon method in</a:t>
            </a:r>
          </a:p>
          <a:p>
            <a:pPr defTabSz="731520">
              <a:buClr>
                <a:srgbClr val="000000"/>
              </a:buClr>
            </a:pPr>
            <a:r>
              <a:rPr lang="en-GB" sz="128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Lezama Ochoa et al., 2011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9F13D1-0A0F-7D09-2A05-133F28AE2DF3}"/>
              </a:ext>
            </a:extLst>
          </p:cNvPr>
          <p:cNvGrpSpPr/>
          <p:nvPr/>
        </p:nvGrpSpPr>
        <p:grpSpPr>
          <a:xfrm>
            <a:off x="-25335" y="3573323"/>
            <a:ext cx="2763061" cy="2309200"/>
            <a:chOff x="-763" y="3418047"/>
            <a:chExt cx="3872553" cy="31219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4B656E5-D209-A130-9742-72B376B41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49" t="47258" r="47467" b="4637"/>
            <a:stretch/>
          </p:blipFill>
          <p:spPr>
            <a:xfrm>
              <a:off x="-763" y="3418047"/>
              <a:ext cx="3872553" cy="312192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BDB327-84D2-1898-09ED-E8633453B3E8}"/>
                </a:ext>
              </a:extLst>
            </p:cNvPr>
            <p:cNvSpPr/>
            <p:nvPr/>
          </p:nvSpPr>
          <p:spPr>
            <a:xfrm>
              <a:off x="2321182" y="3591513"/>
              <a:ext cx="536713" cy="218661"/>
            </a:xfrm>
            <a:prstGeom prst="rect">
              <a:avLst/>
            </a:prstGeom>
            <a:solidFill>
              <a:srgbClr val="F7F3A8"/>
            </a:solidFill>
            <a:ln>
              <a:solidFill>
                <a:srgbClr val="F7F3A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7DB042-533C-78A7-4419-7DA94C0E3373}"/>
                </a:ext>
              </a:extLst>
            </p:cNvPr>
            <p:cNvSpPr txBox="1"/>
            <p:nvPr/>
          </p:nvSpPr>
          <p:spPr>
            <a:xfrm>
              <a:off x="2231733" y="3552734"/>
              <a:ext cx="1006015" cy="32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96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-122 dB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E75178F-6B9D-E130-C14A-C61AB10D68D3}"/>
              </a:ext>
            </a:extLst>
          </p:cNvPr>
          <p:cNvSpPr/>
          <p:nvPr/>
        </p:nvSpPr>
        <p:spPr>
          <a:xfrm>
            <a:off x="3162654" y="6364938"/>
            <a:ext cx="8880909" cy="38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94112D-284C-5082-060E-89308588E6F3}"/>
              </a:ext>
            </a:extLst>
          </p:cNvPr>
          <p:cNvGrpSpPr/>
          <p:nvPr/>
        </p:nvGrpSpPr>
        <p:grpSpPr>
          <a:xfrm>
            <a:off x="3162654" y="1589883"/>
            <a:ext cx="8880909" cy="4878803"/>
            <a:chOff x="0" y="1082842"/>
            <a:chExt cx="15240000" cy="7489658"/>
          </a:xfrm>
        </p:grpSpPr>
        <p:sp>
          <p:nvSpPr>
            <p:cNvPr id="27" name="Google Shape;244;p4">
              <a:extLst>
                <a:ext uri="{FF2B5EF4-FFF2-40B4-BE49-F238E27FC236}">
                  <a16:creationId xmlns:a16="http://schemas.microsoft.com/office/drawing/2014/main" id="{221F9B93-3B98-0084-6389-202883B88573}"/>
                </a:ext>
              </a:extLst>
            </p:cNvPr>
            <p:cNvSpPr txBox="1"/>
            <p:nvPr/>
          </p:nvSpPr>
          <p:spPr>
            <a:xfrm>
              <a:off x="388548" y="1289514"/>
              <a:ext cx="5674855" cy="793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 defTabSz="731520">
                <a:lnSpc>
                  <a:spcPct val="104999"/>
                </a:lnSpc>
                <a:buClr>
                  <a:srgbClr val="000000"/>
                </a:buClr>
              </a:pPr>
              <a:r>
                <a:rPr lang="en-US" sz="1600" kern="0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Sed </a:t>
              </a:r>
              <a:r>
                <a:rPr lang="en-US" sz="1600" kern="0" dirty="0" err="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turpis</a:t>
              </a:r>
              <a:r>
                <a:rPr lang="en-US" sz="1600" kern="0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-US" sz="1600" kern="0" dirty="0" err="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tincidunt</a:t>
              </a:r>
              <a:r>
                <a:rPr lang="en-US" sz="1600" kern="0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id </a:t>
              </a:r>
              <a:r>
                <a:rPr lang="en-US" sz="1600" kern="0" dirty="0" err="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aliquet</a:t>
              </a:r>
              <a:r>
                <a:rPr lang="en-US" sz="1600" kern="0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-US" sz="1600" kern="0" dirty="0" err="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risus</a:t>
              </a:r>
              <a:r>
                <a:rPr lang="en-US" sz="1600" kern="0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lang="en-US" sz="1600" kern="0" dirty="0" err="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feugiat</a:t>
              </a:r>
              <a:r>
                <a:rPr lang="en-US" sz="1600" kern="0" dirty="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in ante.. </a:t>
              </a:r>
              <a:endParaRPr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7;p4">
              <a:extLst>
                <a:ext uri="{FF2B5EF4-FFF2-40B4-BE49-F238E27FC236}">
                  <a16:creationId xmlns:a16="http://schemas.microsoft.com/office/drawing/2014/main" id="{97DC0DC8-1F2B-D744-7DA7-80650761CED8}"/>
                </a:ext>
              </a:extLst>
            </p:cNvPr>
            <p:cNvSpPr txBox="1"/>
            <p:nvPr/>
          </p:nvSpPr>
          <p:spPr>
            <a:xfrm>
              <a:off x="297108" y="2036063"/>
              <a:ext cx="7312419" cy="415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731520">
                <a:lnSpc>
                  <a:spcPct val="110000"/>
                </a:lnSpc>
                <a:buClr>
                  <a:srgbClr val="000000"/>
                </a:buClr>
              </a:pPr>
              <a:r>
                <a:rPr lang="en-US" sz="1600" kern="0" dirty="0">
                  <a:solidFill>
                    <a:srgbClr val="FBB44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Lorem ipsum dolor sit </a:t>
              </a:r>
              <a:r>
                <a:rPr lang="en-US" sz="1600" kern="0" dirty="0" err="1">
                  <a:solidFill>
                    <a:srgbClr val="FBB44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amet</a:t>
              </a:r>
              <a:r>
                <a:rPr lang="en-US" sz="1600" kern="0" dirty="0">
                  <a:solidFill>
                    <a:srgbClr val="FBB44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, </a:t>
              </a:r>
              <a:r>
                <a:rPr lang="en-US" sz="1600" kern="0" dirty="0" err="1">
                  <a:solidFill>
                    <a:srgbClr val="FBB44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consectetur</a:t>
              </a:r>
              <a:endParaRPr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" name="Espace réservé du contenu 4">
              <a:extLst>
                <a:ext uri="{FF2B5EF4-FFF2-40B4-BE49-F238E27FC236}">
                  <a16:creationId xmlns:a16="http://schemas.microsoft.com/office/drawing/2014/main" id="{621D2894-3747-C54A-A5BC-3C471940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65" y="2282031"/>
              <a:ext cx="11413071" cy="5439173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0EA3FAB-09F2-EAED-14D9-15C38FD4F992}"/>
                </a:ext>
              </a:extLst>
            </p:cNvPr>
            <p:cNvGrpSpPr/>
            <p:nvPr/>
          </p:nvGrpSpPr>
          <p:grpSpPr>
            <a:xfrm>
              <a:off x="0" y="1082842"/>
              <a:ext cx="15240000" cy="7489658"/>
              <a:chOff x="0" y="866274"/>
              <a:chExt cx="12192000" cy="5991726"/>
            </a:xfrm>
          </p:grpSpPr>
          <p:grpSp>
            <p:nvGrpSpPr>
              <p:cNvPr id="34" name="Groupe 7">
                <a:extLst>
                  <a:ext uri="{FF2B5EF4-FFF2-40B4-BE49-F238E27FC236}">
                    <a16:creationId xmlns:a16="http://schemas.microsoft.com/office/drawing/2014/main" id="{F0DDA9E6-2D23-5272-2654-700F947F8530}"/>
                  </a:ext>
                </a:extLst>
              </p:cNvPr>
              <p:cNvGrpSpPr/>
              <p:nvPr/>
            </p:nvGrpSpPr>
            <p:grpSpPr>
              <a:xfrm>
                <a:off x="0" y="866274"/>
                <a:ext cx="12192000" cy="5991726"/>
                <a:chOff x="0" y="866274"/>
                <a:chExt cx="12192000" cy="5991726"/>
              </a:xfrm>
            </p:grpSpPr>
            <p:pic>
              <p:nvPicPr>
                <p:cNvPr id="36" name="Image 3">
                  <a:extLst>
                    <a:ext uri="{FF2B5EF4-FFF2-40B4-BE49-F238E27FC236}">
                      <a16:creationId xmlns:a16="http://schemas.microsoft.com/office/drawing/2014/main" id="{4BCBFDC9-47E6-8C49-5895-5DEF50966E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5185"/>
                <a:stretch/>
              </p:blipFill>
              <p:spPr>
                <a:xfrm>
                  <a:off x="0" y="866274"/>
                  <a:ext cx="12192000" cy="5991726"/>
                </a:xfrm>
                <a:prstGeom prst="rect">
                  <a:avLst/>
                </a:prstGeom>
              </p:spPr>
            </p:pic>
            <p:pic>
              <p:nvPicPr>
                <p:cNvPr id="37" name="Image 5">
                  <a:extLst>
                    <a:ext uri="{FF2B5EF4-FFF2-40B4-BE49-F238E27FC236}">
                      <a16:creationId xmlns:a16="http://schemas.microsoft.com/office/drawing/2014/main" id="{A1A12C2A-85D2-27AB-2D4B-FECF30848F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234" t="58260" r="25086" b="10825"/>
                <a:stretch/>
              </p:blipFill>
              <p:spPr>
                <a:xfrm>
                  <a:off x="1600199" y="4238726"/>
                  <a:ext cx="7658101" cy="1943100"/>
                </a:xfrm>
                <a:prstGeom prst="rect">
                  <a:avLst/>
                </a:prstGeom>
              </p:spPr>
            </p:pic>
          </p:grpSp>
          <p:pic>
            <p:nvPicPr>
              <p:cNvPr id="35" name="Image 9">
                <a:extLst>
                  <a:ext uri="{FF2B5EF4-FFF2-40B4-BE49-F238E27FC236}">
                    <a16:creationId xmlns:a16="http://schemas.microsoft.com/office/drawing/2014/main" id="{10272CD6-3454-E4AA-B6BA-77067AAEDC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6410" t="81014" r="13213" b="12087"/>
              <a:stretch/>
            </p:blipFill>
            <p:spPr>
              <a:xfrm>
                <a:off x="9327127" y="5657576"/>
                <a:ext cx="1265274" cy="435935"/>
              </a:xfrm>
              <a:prstGeom prst="rect">
                <a:avLst/>
              </a:prstGeom>
            </p:spPr>
          </p:pic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555D07-8A2C-0828-679D-01FD53CE88C9}"/>
              </a:ext>
            </a:extLst>
          </p:cNvPr>
          <p:cNvCxnSpPr>
            <a:cxnSpLocks/>
          </p:cNvCxnSpPr>
          <p:nvPr/>
        </p:nvCxnSpPr>
        <p:spPr>
          <a:xfrm>
            <a:off x="3759200" y="4236112"/>
            <a:ext cx="1879600" cy="640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34621C-ADE0-43DD-CDA0-2B6D52A81052}"/>
              </a:ext>
            </a:extLst>
          </p:cNvPr>
          <p:cNvSpPr txBox="1"/>
          <p:nvPr/>
        </p:nvSpPr>
        <p:spPr>
          <a:xfrm>
            <a:off x="3271538" y="4070987"/>
            <a:ext cx="81493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Fish school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732FDD-7B2C-6A28-6A32-A2DF8D974F56}"/>
              </a:ext>
            </a:extLst>
          </p:cNvPr>
          <p:cNvCxnSpPr>
            <a:cxnSpLocks/>
          </p:cNvCxnSpPr>
          <p:nvPr/>
        </p:nvCxnSpPr>
        <p:spPr>
          <a:xfrm>
            <a:off x="3887463" y="5513079"/>
            <a:ext cx="441414" cy="13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F3FD8D6-0C79-5E97-4CAE-453DA9C021BA}"/>
              </a:ext>
            </a:extLst>
          </p:cNvPr>
          <p:cNvSpPr txBox="1"/>
          <p:nvPr/>
        </p:nvSpPr>
        <p:spPr>
          <a:xfrm>
            <a:off x="3221403" y="5381443"/>
            <a:ext cx="764361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seabed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D9A694-2E03-614C-5872-C29F6FCF9E33}"/>
              </a:ext>
            </a:extLst>
          </p:cNvPr>
          <p:cNvCxnSpPr>
            <a:cxnSpLocks/>
          </p:cNvCxnSpPr>
          <p:nvPr/>
        </p:nvCxnSpPr>
        <p:spPr>
          <a:xfrm flipV="1">
            <a:off x="4328273" y="6283676"/>
            <a:ext cx="6583125" cy="270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2FB60B-4FE4-74CB-759C-34006245B5BF}"/>
              </a:ext>
            </a:extLst>
          </p:cNvPr>
          <p:cNvSpPr txBox="1"/>
          <p:nvPr/>
        </p:nvSpPr>
        <p:spPr>
          <a:xfrm>
            <a:off x="7194049" y="6331771"/>
            <a:ext cx="982639" cy="2646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Longitude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0F480A-6DD7-350D-8CC5-BBFF002CA769}"/>
              </a:ext>
            </a:extLst>
          </p:cNvPr>
          <p:cNvGrpSpPr/>
          <p:nvPr/>
        </p:nvGrpSpPr>
        <p:grpSpPr>
          <a:xfrm>
            <a:off x="4258085" y="6061016"/>
            <a:ext cx="714642" cy="711900"/>
            <a:chOff x="5166303" y="7464025"/>
            <a:chExt cx="1135224" cy="11472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D3E810-AD49-0189-1070-AEC9E674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600993" flipH="1">
              <a:off x="5219552" y="7464025"/>
              <a:ext cx="1081975" cy="8291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A62265-CAB6-A4EC-FA04-B0352D1D0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661789">
              <a:off x="5166303" y="8043925"/>
              <a:ext cx="551411" cy="567319"/>
            </a:xfrm>
            <a:prstGeom prst="rect">
              <a:avLst/>
            </a:prstGeom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6A1619-9999-FD95-4098-2EFF31A37500}"/>
              </a:ext>
            </a:extLst>
          </p:cNvPr>
          <p:cNvCxnSpPr>
            <a:cxnSpLocks/>
          </p:cNvCxnSpPr>
          <p:nvPr/>
        </p:nvCxnSpPr>
        <p:spPr>
          <a:xfrm flipV="1">
            <a:off x="5079847" y="6312706"/>
            <a:ext cx="377246" cy="1139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264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4663F344-CC0D-34CC-9831-6161CAE7C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ine Hydrographic Sampling with Scotia - Marine">
            <a:extLst>
              <a:ext uri="{FF2B5EF4-FFF2-40B4-BE49-F238E27FC236}">
                <a16:creationId xmlns:a16="http://schemas.microsoft.com/office/drawing/2014/main" id="{0E8E29E0-669F-C267-B866-7B4B5267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18" y="-564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9" name="Google Shape;239;p4">
            <a:extLst>
              <a:ext uri="{FF2B5EF4-FFF2-40B4-BE49-F238E27FC236}">
                <a16:creationId xmlns:a16="http://schemas.microsoft.com/office/drawing/2014/main" id="{777A60BE-79CC-4434-9DA0-E8B8B46C5B04}"/>
              </a:ext>
            </a:extLst>
          </p:cNvPr>
          <p:cNvGrpSpPr/>
          <p:nvPr/>
        </p:nvGrpSpPr>
        <p:grpSpPr>
          <a:xfrm>
            <a:off x="0" y="-21131"/>
            <a:ext cx="12744074" cy="7251597"/>
            <a:chOff x="0" y="-19050"/>
            <a:chExt cx="5034696" cy="2864829"/>
          </a:xfrm>
        </p:grpSpPr>
        <p:sp>
          <p:nvSpPr>
            <p:cNvPr id="240" name="Google Shape;240;p4">
              <a:extLst>
                <a:ext uri="{FF2B5EF4-FFF2-40B4-BE49-F238E27FC236}">
                  <a16:creationId xmlns:a16="http://schemas.microsoft.com/office/drawing/2014/main" id="{C37779C9-A879-3A0B-8E1B-7DDA9C92B177}"/>
                </a:ext>
              </a:extLst>
            </p:cNvPr>
            <p:cNvSpPr/>
            <p:nvPr/>
          </p:nvSpPr>
          <p:spPr>
            <a:xfrm>
              <a:off x="0" y="0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>
              <a:extLst>
                <a:ext uri="{FF2B5EF4-FFF2-40B4-BE49-F238E27FC236}">
                  <a16:creationId xmlns:a16="http://schemas.microsoft.com/office/drawing/2014/main" id="{6C68119E-2F0E-110E-6AC2-EDC17E1DFF67}"/>
                </a:ext>
              </a:extLst>
            </p:cNvPr>
            <p:cNvSpPr txBox="1"/>
            <p:nvPr/>
          </p:nvSpPr>
          <p:spPr>
            <a:xfrm>
              <a:off x="0" y="-19050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4">
            <a:extLst>
              <a:ext uri="{FF2B5EF4-FFF2-40B4-BE49-F238E27FC236}">
                <a16:creationId xmlns:a16="http://schemas.microsoft.com/office/drawing/2014/main" id="{9BB19A8A-B48D-6537-A74A-7382112758EC}"/>
              </a:ext>
            </a:extLst>
          </p:cNvPr>
          <p:cNvSpPr/>
          <p:nvPr/>
        </p:nvSpPr>
        <p:spPr>
          <a:xfrm>
            <a:off x="-31855" y="-21131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">
            <a:extLst>
              <a:ext uri="{FF2B5EF4-FFF2-40B4-BE49-F238E27FC236}">
                <a16:creationId xmlns:a16="http://schemas.microsoft.com/office/drawing/2014/main" id="{443E6738-C1FB-BDEC-7316-5AE64331340B}"/>
              </a:ext>
            </a:extLst>
          </p:cNvPr>
          <p:cNvSpPr/>
          <p:nvPr/>
        </p:nvSpPr>
        <p:spPr>
          <a:xfrm>
            <a:off x="-996855" y="-176826"/>
            <a:ext cx="9786013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4">
            <a:extLst>
              <a:ext uri="{FF2B5EF4-FFF2-40B4-BE49-F238E27FC236}">
                <a16:creationId xmlns:a16="http://schemas.microsoft.com/office/drawing/2014/main" id="{68FD43C9-D2BA-EB0E-D349-1834562674E8}"/>
              </a:ext>
            </a:extLst>
          </p:cNvPr>
          <p:cNvSpPr txBox="1"/>
          <p:nvPr/>
        </p:nvSpPr>
        <p:spPr>
          <a:xfrm>
            <a:off x="511826" y="962195"/>
            <a:ext cx="4539885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731520">
              <a:lnSpc>
                <a:spcPct val="104999"/>
              </a:lnSpc>
              <a:buClr>
                <a:srgbClr val="000000"/>
              </a:buClr>
            </a:pPr>
            <a:r>
              <a:rPr lang="en-GB" sz="1600" kern="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GAMM on Fish-like echoes by 1km sampling unit </a:t>
            </a:r>
            <a:endParaRPr lang="en-US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CFDF9EE8-3CB9-2B26-309D-2E9888400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2" y="1550187"/>
            <a:ext cx="5303253" cy="5303253"/>
          </a:xfrm>
          <a:prstGeom prst="rect">
            <a:avLst/>
          </a:prstGeom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3C00D90F-F8D1-ECE9-FA99-8FE03C026CB2}"/>
              </a:ext>
            </a:extLst>
          </p:cNvPr>
          <p:cNvSpPr txBox="1"/>
          <p:nvPr/>
        </p:nvSpPr>
        <p:spPr>
          <a:xfrm>
            <a:off x="683794" y="1332727"/>
            <a:ext cx="393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US" sz="14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Fish-like</a:t>
            </a: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lang="en-US" sz="14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64B78-42F7-5C09-8643-25987242B74D}"/>
              </a:ext>
            </a:extLst>
          </p:cNvPr>
          <p:cNvSpPr txBox="1"/>
          <p:nvPr/>
        </p:nvSpPr>
        <p:spPr>
          <a:xfrm>
            <a:off x="523752" y="1592719"/>
            <a:ext cx="19240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s(Bottom depth)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0D9AB-D0A2-47A4-A86A-62A7CC7F3553}"/>
              </a:ext>
            </a:extLst>
          </p:cNvPr>
          <p:cNvSpPr txBox="1"/>
          <p:nvPr/>
        </p:nvSpPr>
        <p:spPr>
          <a:xfrm>
            <a:off x="3196525" y="1600152"/>
            <a:ext cx="20899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s(Distance to the turbine)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44F6B-9E4C-2EFB-89A0-DA09316AD882}"/>
              </a:ext>
            </a:extLst>
          </p:cNvPr>
          <p:cNvSpPr txBox="1"/>
          <p:nvPr/>
        </p:nvSpPr>
        <p:spPr>
          <a:xfrm>
            <a:off x="523752" y="4190115"/>
            <a:ext cx="19240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s(Tide index)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710115-DECA-585D-4501-8AE645DBB2B0}"/>
              </a:ext>
            </a:extLst>
          </p:cNvPr>
          <p:cNvSpPr txBox="1"/>
          <p:nvPr/>
        </p:nvSpPr>
        <p:spPr>
          <a:xfrm>
            <a:off x="3167098" y="4180387"/>
            <a:ext cx="19240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s(Time index)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94A38-A3D5-82EB-FFED-21319E096092}"/>
              </a:ext>
            </a:extLst>
          </p:cNvPr>
          <p:cNvSpPr txBox="1"/>
          <p:nvPr/>
        </p:nvSpPr>
        <p:spPr>
          <a:xfrm>
            <a:off x="1084754" y="3994032"/>
            <a:ext cx="1275578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05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Bottom depth (m)</a:t>
            </a:r>
            <a:endParaRPr lang="en-GB"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BBB02A-83AC-78FD-1DC1-317283749EC4}"/>
              </a:ext>
            </a:extLst>
          </p:cNvPr>
          <p:cNvSpPr txBox="1"/>
          <p:nvPr/>
        </p:nvSpPr>
        <p:spPr>
          <a:xfrm>
            <a:off x="3764033" y="4011678"/>
            <a:ext cx="1275578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05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 (km)</a:t>
            </a:r>
            <a:endParaRPr lang="en-GB"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E881E-57CE-845E-DC58-FD9088045643}"/>
              </a:ext>
            </a:extLst>
          </p:cNvPr>
          <p:cNvSpPr txBox="1"/>
          <p:nvPr/>
        </p:nvSpPr>
        <p:spPr>
          <a:xfrm>
            <a:off x="1084754" y="6576039"/>
            <a:ext cx="1275578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05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Tide index</a:t>
            </a:r>
            <a:endParaRPr lang="en-GB"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009C94-395E-E1CD-3BE9-679954F91286}"/>
              </a:ext>
            </a:extLst>
          </p:cNvPr>
          <p:cNvSpPr txBox="1"/>
          <p:nvPr/>
        </p:nvSpPr>
        <p:spPr>
          <a:xfrm>
            <a:off x="3776133" y="6592718"/>
            <a:ext cx="1275578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0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Time index</a:t>
            </a:r>
            <a:endParaRPr lang="en-GB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" name="Picture 4" descr="School Of Fish Icons - Free SVG &amp; PNG School Of Fish Images - Noun Project">
            <a:extLst>
              <a:ext uri="{FF2B5EF4-FFF2-40B4-BE49-F238E27FC236}">
                <a16:creationId xmlns:a16="http://schemas.microsoft.com/office/drawing/2014/main" id="{12D59111-3B7F-4DC1-4296-0C86BAC5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38" y="1797306"/>
            <a:ext cx="1062751" cy="10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979EE-5F5F-CD25-76FB-3D46E24A1025}"/>
              </a:ext>
            </a:extLst>
          </p:cNvPr>
          <p:cNvSpPr txBox="1"/>
          <p:nvPr/>
        </p:nvSpPr>
        <p:spPr>
          <a:xfrm>
            <a:off x="834799" y="5762674"/>
            <a:ext cx="63746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Flood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AACD0-595F-5854-40AD-6BE1A6F065E0}"/>
              </a:ext>
            </a:extLst>
          </p:cNvPr>
          <p:cNvSpPr txBox="1"/>
          <p:nvPr/>
        </p:nvSpPr>
        <p:spPr>
          <a:xfrm>
            <a:off x="1722543" y="5027371"/>
            <a:ext cx="63746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Ebb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05E84-B97D-4F96-B17B-B2F4F66935E0}"/>
              </a:ext>
            </a:extLst>
          </p:cNvPr>
          <p:cNvSpPr txBox="1"/>
          <p:nvPr/>
        </p:nvSpPr>
        <p:spPr>
          <a:xfrm>
            <a:off x="3491655" y="5967395"/>
            <a:ext cx="63746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FEBA2-C752-8DD9-281F-9788FAAE5138}"/>
              </a:ext>
            </a:extLst>
          </p:cNvPr>
          <p:cNvSpPr txBox="1"/>
          <p:nvPr/>
        </p:nvSpPr>
        <p:spPr>
          <a:xfrm>
            <a:off x="4391525" y="4852467"/>
            <a:ext cx="63746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8FA57F-B649-A732-8529-1A1730714528}"/>
              </a:ext>
            </a:extLst>
          </p:cNvPr>
          <p:cNvCxnSpPr/>
          <p:nvPr/>
        </p:nvCxnSpPr>
        <p:spPr>
          <a:xfrm>
            <a:off x="4129122" y="1998451"/>
            <a:ext cx="0" cy="187650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2C91FF2-6317-FA6F-215C-FEA1A85493AE}"/>
              </a:ext>
            </a:extLst>
          </p:cNvPr>
          <p:cNvSpPr txBox="1"/>
          <p:nvPr/>
        </p:nvSpPr>
        <p:spPr>
          <a:xfrm>
            <a:off x="3953152" y="3847820"/>
            <a:ext cx="63746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30</a:t>
            </a:r>
          </a:p>
        </p:txBody>
      </p:sp>
      <p:sp>
        <p:nvSpPr>
          <p:cNvPr id="24" name="Google Shape;246;p4">
            <a:extLst>
              <a:ext uri="{FF2B5EF4-FFF2-40B4-BE49-F238E27FC236}">
                <a16:creationId xmlns:a16="http://schemas.microsoft.com/office/drawing/2014/main" id="{BA400E41-44E9-2A1C-4695-20B5807767F3}"/>
              </a:ext>
            </a:extLst>
          </p:cNvPr>
          <p:cNvSpPr txBox="1"/>
          <p:nvPr/>
        </p:nvSpPr>
        <p:spPr>
          <a:xfrm>
            <a:off x="76429" y="-192316"/>
            <a:ext cx="6968100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Cruise data - Results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26E3DA-AF6E-5AD7-70A5-D87F832CA2FB}"/>
              </a:ext>
            </a:extLst>
          </p:cNvPr>
          <p:cNvSpPr txBox="1"/>
          <p:nvPr/>
        </p:nvSpPr>
        <p:spPr>
          <a:xfrm>
            <a:off x="5457045" y="2867803"/>
            <a:ext cx="1433137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1520">
              <a:buClr>
                <a:srgbClr val="000000"/>
              </a:buClr>
              <a:defRPr/>
            </a:pPr>
            <a:r>
              <a:rPr lang="en-US" altLang="en-US" sz="1440" kern="0" dirty="0">
                <a:solidFill>
                  <a:srgbClr val="F79646"/>
                </a:solidFill>
                <a:latin typeface="Proxima Nova"/>
                <a:cs typeface="Arial"/>
                <a:sym typeface="Arial"/>
              </a:rPr>
              <a:t>Mix of species</a:t>
            </a:r>
          </a:p>
          <a:p>
            <a:pPr defTabSz="731520">
              <a:buClr>
                <a:srgbClr val="000000"/>
              </a:buClr>
              <a:defRPr/>
            </a:pPr>
            <a:endParaRPr lang="en-GB" sz="112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3D6F8088-B649-AE9C-23F9-B408A2A7396F}"/>
              </a:ext>
            </a:extLst>
          </p:cNvPr>
          <p:cNvSpPr/>
          <p:nvPr/>
        </p:nvSpPr>
        <p:spPr>
          <a:xfrm>
            <a:off x="5357441" y="1128729"/>
            <a:ext cx="2891178" cy="232840"/>
          </a:xfrm>
          <a:prstGeom prst="parallelogram">
            <a:avLst>
              <a:gd name="adj" fmla="val 287329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7DCB2-C459-7D22-8A5D-AE40C7A12A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00993" flipH="1">
            <a:off x="5854857" y="1003542"/>
            <a:ext cx="865580" cy="663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3996F-461A-AA40-13EB-5A444128A90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661789">
            <a:off x="5812258" y="1467462"/>
            <a:ext cx="441129" cy="453855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2A168B-D22F-9B54-6DAE-6B8840ED376B}"/>
              </a:ext>
            </a:extLst>
          </p:cNvPr>
          <p:cNvCxnSpPr>
            <a:cxnSpLocks/>
          </p:cNvCxnSpPr>
          <p:nvPr/>
        </p:nvCxnSpPr>
        <p:spPr>
          <a:xfrm>
            <a:off x="7090906" y="1356141"/>
            <a:ext cx="359393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76F5E0-71BE-C164-F13A-94236D7B354D}"/>
              </a:ext>
            </a:extLst>
          </p:cNvPr>
          <p:cNvCxnSpPr>
            <a:cxnSpLocks/>
          </p:cNvCxnSpPr>
          <p:nvPr/>
        </p:nvCxnSpPr>
        <p:spPr>
          <a:xfrm flipH="1">
            <a:off x="6545179" y="1128346"/>
            <a:ext cx="443616" cy="38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7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4A3596C6-4109-74BD-921B-1F5B07760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with wind turbines in the background&#10;&#10;Description automatically generated">
            <a:extLst>
              <a:ext uri="{FF2B5EF4-FFF2-40B4-BE49-F238E27FC236}">
                <a16:creationId xmlns:a16="http://schemas.microsoft.com/office/drawing/2014/main" id="{3D7335A6-CC15-A026-3991-ABD5750E7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flipH="1">
            <a:off x="-98179" y="-60599"/>
            <a:ext cx="12290179" cy="6913226"/>
          </a:xfrm>
          <a:prstGeom prst="rect">
            <a:avLst/>
          </a:prstGeom>
          <a:gradFill>
            <a:gsLst>
              <a:gs pos="0">
                <a:schemeClr val="bg1"/>
              </a:gs>
              <a:gs pos="26000">
                <a:schemeClr val="bg1"/>
              </a:gs>
            </a:gsLst>
            <a:lin ang="5400000" scaled="1"/>
          </a:gradFill>
        </p:spPr>
      </p:pic>
      <p:grpSp>
        <p:nvGrpSpPr>
          <p:cNvPr id="239" name="Google Shape;239;p4">
            <a:extLst>
              <a:ext uri="{FF2B5EF4-FFF2-40B4-BE49-F238E27FC236}">
                <a16:creationId xmlns:a16="http://schemas.microsoft.com/office/drawing/2014/main" id="{336E4C9E-3939-FE99-309B-1098616DD230}"/>
              </a:ext>
            </a:extLst>
          </p:cNvPr>
          <p:cNvGrpSpPr/>
          <p:nvPr/>
        </p:nvGrpSpPr>
        <p:grpSpPr>
          <a:xfrm>
            <a:off x="-574680" y="-3515072"/>
            <a:ext cx="13341360" cy="10601683"/>
            <a:chOff x="-993051" y="508583"/>
            <a:chExt cx="5270661" cy="4188320"/>
          </a:xfrm>
        </p:grpSpPr>
        <p:sp>
          <p:nvSpPr>
            <p:cNvPr id="240" name="Google Shape;240;p4">
              <a:extLst>
                <a:ext uri="{FF2B5EF4-FFF2-40B4-BE49-F238E27FC236}">
                  <a16:creationId xmlns:a16="http://schemas.microsoft.com/office/drawing/2014/main" id="{960A8484-AD72-3AF5-82A2-3301C5D08585}"/>
                </a:ext>
              </a:extLst>
            </p:cNvPr>
            <p:cNvSpPr/>
            <p:nvPr/>
          </p:nvSpPr>
          <p:spPr>
            <a:xfrm>
              <a:off x="-993051" y="1851124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>
              <a:extLst>
                <a:ext uri="{FF2B5EF4-FFF2-40B4-BE49-F238E27FC236}">
                  <a16:creationId xmlns:a16="http://schemas.microsoft.com/office/drawing/2014/main" id="{E7D9813C-1931-4992-63F4-10577CBF6058}"/>
                </a:ext>
              </a:extLst>
            </p:cNvPr>
            <p:cNvSpPr txBox="1"/>
            <p:nvPr/>
          </p:nvSpPr>
          <p:spPr>
            <a:xfrm>
              <a:off x="-757086" y="508583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4">
            <a:extLst>
              <a:ext uri="{FF2B5EF4-FFF2-40B4-BE49-F238E27FC236}">
                <a16:creationId xmlns:a16="http://schemas.microsoft.com/office/drawing/2014/main" id="{9A4A40EE-F475-6277-4FD4-E0E16D2C01C7}"/>
              </a:ext>
            </a:extLst>
          </p:cNvPr>
          <p:cNvSpPr/>
          <p:nvPr/>
        </p:nvSpPr>
        <p:spPr>
          <a:xfrm>
            <a:off x="-264408" y="-32986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">
            <a:extLst>
              <a:ext uri="{FF2B5EF4-FFF2-40B4-BE49-F238E27FC236}">
                <a16:creationId xmlns:a16="http://schemas.microsoft.com/office/drawing/2014/main" id="{CB244B7B-3B93-98B9-AE51-7D115CAA0C31}"/>
              </a:ext>
            </a:extLst>
          </p:cNvPr>
          <p:cNvSpPr/>
          <p:nvPr/>
        </p:nvSpPr>
        <p:spPr>
          <a:xfrm>
            <a:off x="-996855" y="-176826"/>
            <a:ext cx="10353759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93;p5">
            <a:extLst>
              <a:ext uri="{FF2B5EF4-FFF2-40B4-BE49-F238E27FC236}">
                <a16:creationId xmlns:a16="http://schemas.microsoft.com/office/drawing/2014/main" id="{E6F58F82-1921-2F5B-9EB3-48D79D6F9197}"/>
              </a:ext>
            </a:extLst>
          </p:cNvPr>
          <p:cNvSpPr txBox="1"/>
          <p:nvPr/>
        </p:nvSpPr>
        <p:spPr>
          <a:xfrm>
            <a:off x="-839088" y="-183880"/>
            <a:ext cx="8328721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Mooring - Methods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5038DB-5FF7-3190-36D7-270426149F72}"/>
              </a:ext>
            </a:extLst>
          </p:cNvPr>
          <p:cNvCxnSpPr>
            <a:cxnSpLocks/>
          </p:cNvCxnSpPr>
          <p:nvPr/>
        </p:nvCxnSpPr>
        <p:spPr>
          <a:xfrm flipV="1">
            <a:off x="649033" y="5492922"/>
            <a:ext cx="6583125" cy="2705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10B15FB-19AC-5FA2-77D2-214DD277141C}"/>
              </a:ext>
            </a:extLst>
          </p:cNvPr>
          <p:cNvSpPr txBox="1"/>
          <p:nvPr/>
        </p:nvSpPr>
        <p:spPr>
          <a:xfrm>
            <a:off x="130013" y="6515667"/>
            <a:ext cx="3329658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F79646"/>
                </a:solidFill>
                <a:latin typeface="Arial"/>
                <a:cs typeface="Arial"/>
                <a:sym typeface="Arial"/>
              </a:rPr>
              <a:t>Stationary time series data </a:t>
            </a:r>
          </a:p>
        </p:txBody>
      </p:sp>
      <p:pic>
        <p:nvPicPr>
          <p:cNvPr id="6" name="Picture 5" descr="A black background with a black border&#10;&#10;Description automatically generated">
            <a:extLst>
              <a:ext uri="{FF2B5EF4-FFF2-40B4-BE49-F238E27FC236}">
                <a16:creationId xmlns:a16="http://schemas.microsoft.com/office/drawing/2014/main" id="{51016373-1675-CDFE-5595-53AA601A75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4640" r="16465" b="14852"/>
          <a:stretch/>
        </p:blipFill>
        <p:spPr>
          <a:xfrm>
            <a:off x="500270" y="2100902"/>
            <a:ext cx="7182005" cy="306231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125111-9D3C-417C-7414-DBA9A653BA36}"/>
              </a:ext>
            </a:extLst>
          </p:cNvPr>
          <p:cNvGrpSpPr/>
          <p:nvPr/>
        </p:nvGrpSpPr>
        <p:grpSpPr>
          <a:xfrm>
            <a:off x="391087" y="5987387"/>
            <a:ext cx="664870" cy="420688"/>
            <a:chOff x="546856" y="1515398"/>
            <a:chExt cx="1108203" cy="67002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9B6284-FA88-5843-CDD5-D9B69DA031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240" y="1515398"/>
              <a:ext cx="154035" cy="3596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9C0E11-0402-683C-E25D-0A498DC24E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556" y="1762421"/>
              <a:ext cx="174494" cy="3895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0018443B-5308-047E-D655-3EF0DF9207CD}"/>
                </a:ext>
              </a:extLst>
            </p:cNvPr>
            <p:cNvSpPr/>
            <p:nvPr/>
          </p:nvSpPr>
          <p:spPr>
            <a:xfrm>
              <a:off x="546856" y="1875055"/>
              <a:ext cx="1108203" cy="310367"/>
            </a:xfrm>
            <a:prstGeom prst="cube">
              <a:avLst>
                <a:gd name="adj" fmla="val 78471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31D064-7EA3-64F7-6AD3-CC14F7A69E02}"/>
                </a:ext>
              </a:extLst>
            </p:cNvPr>
            <p:cNvCxnSpPr>
              <a:cxnSpLocks/>
              <a:stCxn id="23" idx="4"/>
              <a:endCxn id="11" idx="4"/>
            </p:cNvCxnSpPr>
            <p:nvPr/>
          </p:nvCxnSpPr>
          <p:spPr>
            <a:xfrm>
              <a:off x="1309812" y="1762421"/>
              <a:ext cx="101699" cy="3895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627048-1453-EE3E-FECE-32C150D7F076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1545197"/>
              <a:ext cx="128022" cy="3632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B450DD7-AB36-93A8-B6FC-A17B57FA40AB}"/>
                </a:ext>
              </a:extLst>
            </p:cNvPr>
            <p:cNvCxnSpPr>
              <a:cxnSpLocks/>
              <a:stCxn id="11" idx="4"/>
              <a:endCxn id="11" idx="2"/>
            </p:cNvCxnSpPr>
            <p:nvPr/>
          </p:nvCxnSpPr>
          <p:spPr>
            <a:xfrm flipH="1">
              <a:off x="546856" y="2152013"/>
              <a:ext cx="8646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371F2C-0842-998D-8F42-389ABEB2C7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5161" y="1908464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D92716-0C09-D185-9443-DF7DC211B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404" y="1908464"/>
              <a:ext cx="8646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36602D-5577-4834-EFE4-E9CE2E61B8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251" y="1878564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CCDC41B-82FA-BC3B-5FB2-D5D972386C74}"/>
                </a:ext>
              </a:extLst>
            </p:cNvPr>
            <p:cNvGrpSpPr/>
            <p:nvPr/>
          </p:nvGrpSpPr>
          <p:grpSpPr>
            <a:xfrm>
              <a:off x="721350" y="1515398"/>
              <a:ext cx="805687" cy="276822"/>
              <a:chOff x="721350" y="1515398"/>
              <a:chExt cx="805687" cy="276822"/>
            </a:xfrm>
          </p:grpSpPr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B6E1A1B7-ADD8-57AE-292A-3C5232AA7F06}"/>
                  </a:ext>
                </a:extLst>
              </p:cNvPr>
              <p:cNvSpPr/>
              <p:nvPr/>
            </p:nvSpPr>
            <p:spPr>
              <a:xfrm>
                <a:off x="721350" y="1515398"/>
                <a:ext cx="805687" cy="276822"/>
              </a:xfrm>
              <a:prstGeom prst="cube">
                <a:avLst>
                  <a:gd name="adj" fmla="val 784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4DA6C26-01A6-9FE9-C79C-BFC127F8539D}"/>
                  </a:ext>
                </a:extLst>
              </p:cNvPr>
              <p:cNvSpPr/>
              <p:nvPr/>
            </p:nvSpPr>
            <p:spPr>
              <a:xfrm>
                <a:off x="860115" y="1648999"/>
                <a:ext cx="233370" cy="505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90ED95-FD18-3C48-2F14-882458CDAA6D}"/>
                </a:ext>
              </a:extLst>
            </p:cNvPr>
            <p:cNvCxnSpPr>
              <a:cxnSpLocks/>
              <a:stCxn id="23" idx="4"/>
              <a:endCxn id="23" idx="2"/>
            </p:cNvCxnSpPr>
            <p:nvPr/>
          </p:nvCxnSpPr>
          <p:spPr>
            <a:xfrm flipH="1">
              <a:off x="721350" y="1762421"/>
              <a:ext cx="58846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28DDF9-FF7E-B305-F1F7-D2B89C3FAD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387" y="1527371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632C671-3E94-466B-9F97-4DA16E3D4F72}"/>
                </a:ext>
              </a:extLst>
            </p:cNvPr>
            <p:cNvSpPr/>
            <p:nvPr/>
          </p:nvSpPr>
          <p:spPr>
            <a:xfrm>
              <a:off x="1204694" y="1654687"/>
              <a:ext cx="680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A6A3EDB-E278-D917-F20D-9CF11C1A7633}"/>
                </a:ext>
              </a:extLst>
            </p:cNvPr>
            <p:cNvSpPr/>
            <p:nvPr/>
          </p:nvSpPr>
          <p:spPr>
            <a:xfrm>
              <a:off x="1024779" y="1540993"/>
              <a:ext cx="298447" cy="838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50D489A-61B8-4351-DC59-5121E962E981}"/>
              </a:ext>
            </a:extLst>
          </p:cNvPr>
          <p:cNvSpPr txBox="1"/>
          <p:nvPr/>
        </p:nvSpPr>
        <p:spPr>
          <a:xfrm>
            <a:off x="1169888" y="6071271"/>
            <a:ext cx="3484062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28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WBAT 38 and 200 kHz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57DA27-1230-16A0-15B3-6B904424C961}"/>
              </a:ext>
            </a:extLst>
          </p:cNvPr>
          <p:cNvSpPr txBox="1"/>
          <p:nvPr/>
        </p:nvSpPr>
        <p:spPr>
          <a:xfrm>
            <a:off x="206162" y="2253818"/>
            <a:ext cx="4929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endParaRPr lang="en-GB" sz="112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endParaRPr lang="en-GB" sz="112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A54658-F6BC-3C16-F748-603499E1350D}"/>
              </a:ext>
            </a:extLst>
          </p:cNvPr>
          <p:cNvSpPr txBox="1"/>
          <p:nvPr/>
        </p:nvSpPr>
        <p:spPr>
          <a:xfrm rot="16200000">
            <a:off x="-422703" y="3499714"/>
            <a:ext cx="105939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Depth (m)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563E61-4E0B-5CFD-CC46-4C21A7508B6A}"/>
              </a:ext>
            </a:extLst>
          </p:cNvPr>
          <p:cNvSpPr txBox="1"/>
          <p:nvPr/>
        </p:nvSpPr>
        <p:spPr>
          <a:xfrm>
            <a:off x="3633261" y="5198133"/>
            <a:ext cx="29260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44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97F4CB-D16C-E08B-EC36-CB2A60E354E1}"/>
              </a:ext>
            </a:extLst>
          </p:cNvPr>
          <p:cNvSpPr txBox="1"/>
          <p:nvPr/>
        </p:nvSpPr>
        <p:spPr>
          <a:xfrm>
            <a:off x="604921" y="1175367"/>
            <a:ext cx="556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600" kern="0" dirty="0">
                <a:solidFill>
                  <a:srgbClr val="000000"/>
                </a:solidFill>
                <a:latin typeface="Proxima Nova"/>
                <a:cs typeface="Arial"/>
                <a:sym typeface="Arial"/>
              </a:rPr>
              <a:t>RGB image combining 38 and 200 kHz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5FE1BE-B5CA-0097-DBAE-9316238B5735}"/>
              </a:ext>
            </a:extLst>
          </p:cNvPr>
          <p:cNvSpPr txBox="1"/>
          <p:nvPr/>
        </p:nvSpPr>
        <p:spPr>
          <a:xfrm>
            <a:off x="2342713" y="1839305"/>
            <a:ext cx="433452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44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R: 38 kHz; G: 200 kHz; B: 200 kHz </a:t>
            </a:r>
            <a:endParaRPr lang="en-GB" sz="144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504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23F7929C-0419-8504-CE88-383292E76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with wind turbines in the background&#10;&#10;Description automatically generated">
            <a:extLst>
              <a:ext uri="{FF2B5EF4-FFF2-40B4-BE49-F238E27FC236}">
                <a16:creationId xmlns:a16="http://schemas.microsoft.com/office/drawing/2014/main" id="{BDEF39CE-1726-78B7-6648-24F243C81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flipH="1">
            <a:off x="-98179" y="-60599"/>
            <a:ext cx="12290179" cy="6913226"/>
          </a:xfrm>
          <a:prstGeom prst="rect">
            <a:avLst/>
          </a:prstGeom>
          <a:gradFill>
            <a:gsLst>
              <a:gs pos="0">
                <a:schemeClr val="bg1"/>
              </a:gs>
              <a:gs pos="26000">
                <a:schemeClr val="bg1"/>
              </a:gs>
            </a:gsLst>
            <a:lin ang="5400000" scaled="1"/>
          </a:gradFill>
        </p:spPr>
      </p:pic>
      <p:grpSp>
        <p:nvGrpSpPr>
          <p:cNvPr id="239" name="Google Shape;239;p4">
            <a:extLst>
              <a:ext uri="{FF2B5EF4-FFF2-40B4-BE49-F238E27FC236}">
                <a16:creationId xmlns:a16="http://schemas.microsoft.com/office/drawing/2014/main" id="{FFB608FD-C1AC-951E-6C7C-FEDF9BEE4067}"/>
              </a:ext>
            </a:extLst>
          </p:cNvPr>
          <p:cNvGrpSpPr/>
          <p:nvPr/>
        </p:nvGrpSpPr>
        <p:grpSpPr>
          <a:xfrm>
            <a:off x="-574680" y="-3515072"/>
            <a:ext cx="13341360" cy="10601683"/>
            <a:chOff x="-993051" y="508583"/>
            <a:chExt cx="5270661" cy="4188320"/>
          </a:xfrm>
        </p:grpSpPr>
        <p:sp>
          <p:nvSpPr>
            <p:cNvPr id="240" name="Google Shape;240;p4">
              <a:extLst>
                <a:ext uri="{FF2B5EF4-FFF2-40B4-BE49-F238E27FC236}">
                  <a16:creationId xmlns:a16="http://schemas.microsoft.com/office/drawing/2014/main" id="{F12DA5DA-BA12-DF9D-E2CF-32524E2873B4}"/>
                </a:ext>
              </a:extLst>
            </p:cNvPr>
            <p:cNvSpPr/>
            <p:nvPr/>
          </p:nvSpPr>
          <p:spPr>
            <a:xfrm>
              <a:off x="-993051" y="1851124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>
              <a:extLst>
                <a:ext uri="{FF2B5EF4-FFF2-40B4-BE49-F238E27FC236}">
                  <a16:creationId xmlns:a16="http://schemas.microsoft.com/office/drawing/2014/main" id="{A7366F65-C2BC-9E41-E897-BDC1F2958274}"/>
                </a:ext>
              </a:extLst>
            </p:cNvPr>
            <p:cNvSpPr txBox="1"/>
            <p:nvPr/>
          </p:nvSpPr>
          <p:spPr>
            <a:xfrm>
              <a:off x="-757086" y="508583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4">
            <a:extLst>
              <a:ext uri="{FF2B5EF4-FFF2-40B4-BE49-F238E27FC236}">
                <a16:creationId xmlns:a16="http://schemas.microsoft.com/office/drawing/2014/main" id="{56432BFC-DCDD-E914-D744-85FE70060360}"/>
              </a:ext>
            </a:extLst>
          </p:cNvPr>
          <p:cNvSpPr/>
          <p:nvPr/>
        </p:nvSpPr>
        <p:spPr>
          <a:xfrm>
            <a:off x="-264408" y="-32986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">
            <a:extLst>
              <a:ext uri="{FF2B5EF4-FFF2-40B4-BE49-F238E27FC236}">
                <a16:creationId xmlns:a16="http://schemas.microsoft.com/office/drawing/2014/main" id="{BAB06525-B467-1ABE-27FE-5DC262490D29}"/>
              </a:ext>
            </a:extLst>
          </p:cNvPr>
          <p:cNvSpPr/>
          <p:nvPr/>
        </p:nvSpPr>
        <p:spPr>
          <a:xfrm>
            <a:off x="-996855" y="-176826"/>
            <a:ext cx="10313201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93;p5">
            <a:extLst>
              <a:ext uri="{FF2B5EF4-FFF2-40B4-BE49-F238E27FC236}">
                <a16:creationId xmlns:a16="http://schemas.microsoft.com/office/drawing/2014/main" id="{12BC6171-6E0C-9E60-C9B9-B975B432C7FD}"/>
              </a:ext>
            </a:extLst>
          </p:cNvPr>
          <p:cNvSpPr txBox="1"/>
          <p:nvPr/>
        </p:nvSpPr>
        <p:spPr>
          <a:xfrm>
            <a:off x="-839088" y="-183880"/>
            <a:ext cx="8328721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Mooring - Methods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black background with a black border&#10;&#10;Description automatically generated">
            <a:extLst>
              <a:ext uri="{FF2B5EF4-FFF2-40B4-BE49-F238E27FC236}">
                <a16:creationId xmlns:a16="http://schemas.microsoft.com/office/drawing/2014/main" id="{9A278F4B-60C2-64E3-178E-99EBE2517F2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5491" r="16465" b="14491"/>
          <a:stretch/>
        </p:blipFill>
        <p:spPr>
          <a:xfrm>
            <a:off x="634057" y="1835304"/>
            <a:ext cx="6750898" cy="2865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8A9228-C378-5892-5DA2-8726E1C5474F}"/>
              </a:ext>
            </a:extLst>
          </p:cNvPr>
          <p:cNvSpPr/>
          <p:nvPr/>
        </p:nvSpPr>
        <p:spPr>
          <a:xfrm>
            <a:off x="634057" y="2446002"/>
            <a:ext cx="1552876" cy="9368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ABE0AB-1EBD-E27E-8871-13A01E3C4261}"/>
              </a:ext>
            </a:extLst>
          </p:cNvPr>
          <p:cNvSpPr/>
          <p:nvPr/>
        </p:nvSpPr>
        <p:spPr>
          <a:xfrm>
            <a:off x="614808" y="3424702"/>
            <a:ext cx="5717406" cy="765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0878E6-BD86-A62A-4743-AFBDCCA2A2AA}"/>
              </a:ext>
            </a:extLst>
          </p:cNvPr>
          <p:cNvSpPr/>
          <p:nvPr/>
        </p:nvSpPr>
        <p:spPr>
          <a:xfrm>
            <a:off x="614808" y="4222151"/>
            <a:ext cx="6667099" cy="4697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>
              <a:buClr>
                <a:srgbClr val="000000"/>
              </a:buClr>
            </a:pPr>
            <a:endParaRPr lang="en-GB" sz="112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54A316-6B2C-E20C-9A03-5F86309DBD61}"/>
              </a:ext>
            </a:extLst>
          </p:cNvPr>
          <p:cNvCxnSpPr/>
          <p:nvPr/>
        </p:nvCxnSpPr>
        <p:spPr>
          <a:xfrm flipV="1">
            <a:off x="2186933" y="2446002"/>
            <a:ext cx="641686" cy="24384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E19D04-92F2-FF1A-3FE0-F6233D3540F5}"/>
              </a:ext>
            </a:extLst>
          </p:cNvPr>
          <p:cNvSpPr txBox="1"/>
          <p:nvPr/>
        </p:nvSpPr>
        <p:spPr>
          <a:xfrm>
            <a:off x="3110959" y="2253496"/>
            <a:ext cx="1681213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High in 200kHz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3454C0-B426-DFB4-AC92-682F607BDDFB}"/>
              </a:ext>
            </a:extLst>
          </p:cNvPr>
          <p:cNvCxnSpPr/>
          <p:nvPr/>
        </p:nvCxnSpPr>
        <p:spPr>
          <a:xfrm flipV="1">
            <a:off x="2828619" y="3162800"/>
            <a:ext cx="641686" cy="24384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9E3B64-0A01-9040-3D88-17C24BE9A142}"/>
              </a:ext>
            </a:extLst>
          </p:cNvPr>
          <p:cNvSpPr txBox="1"/>
          <p:nvPr/>
        </p:nvSpPr>
        <p:spPr>
          <a:xfrm>
            <a:off x="3752645" y="2970295"/>
            <a:ext cx="1681213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FFFFFF">
                    <a:lumMod val="85000"/>
                  </a:srgbClr>
                </a:solidFill>
                <a:latin typeface="Arial"/>
                <a:cs typeface="Arial"/>
                <a:sym typeface="Arial"/>
              </a:rPr>
              <a:t>High in 38 and 200kHz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F19164-9666-BFAB-86D8-2D483EAF6B2D}"/>
              </a:ext>
            </a:extLst>
          </p:cNvPr>
          <p:cNvCxnSpPr>
            <a:cxnSpLocks/>
          </p:cNvCxnSpPr>
          <p:nvPr/>
        </p:nvCxnSpPr>
        <p:spPr>
          <a:xfrm flipV="1">
            <a:off x="6832728" y="3424702"/>
            <a:ext cx="0" cy="76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9C4C31-C77D-1322-830E-3CE6A92242E7}"/>
              </a:ext>
            </a:extLst>
          </p:cNvPr>
          <p:cNvSpPr txBox="1"/>
          <p:nvPr/>
        </p:nvSpPr>
        <p:spPr>
          <a:xfrm>
            <a:off x="6068303" y="3112717"/>
            <a:ext cx="1681213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High in 38kHz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36410-D63E-E800-AACE-12BC6E240A4D}"/>
              </a:ext>
            </a:extLst>
          </p:cNvPr>
          <p:cNvSpPr txBox="1"/>
          <p:nvPr/>
        </p:nvSpPr>
        <p:spPr>
          <a:xfrm>
            <a:off x="255276" y="1092155"/>
            <a:ext cx="5607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600" kern="0" dirty="0">
                <a:solidFill>
                  <a:srgbClr val="000000"/>
                </a:solidFill>
                <a:latin typeface="Proxima Nova"/>
                <a:cs typeface="Arial"/>
                <a:sym typeface="Arial"/>
              </a:rPr>
              <a:t>3 categories of fish using their frequency response r(f)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8CE98F-2551-75DD-A318-9FAFBBE65A09}"/>
              </a:ext>
            </a:extLst>
          </p:cNvPr>
          <p:cNvGrpSpPr/>
          <p:nvPr/>
        </p:nvGrpSpPr>
        <p:grpSpPr>
          <a:xfrm>
            <a:off x="551848" y="5081226"/>
            <a:ext cx="5544152" cy="1266678"/>
            <a:chOff x="8181473" y="6784851"/>
            <a:chExt cx="5770283" cy="127467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B73211B-2E35-2498-FE01-44FEA3B3C686}"/>
                </a:ext>
              </a:extLst>
            </p:cNvPr>
            <p:cNvCxnSpPr>
              <a:cxnSpLocks/>
            </p:cNvCxnSpPr>
            <p:nvPr/>
          </p:nvCxnSpPr>
          <p:spPr>
            <a:xfrm>
              <a:off x="8740855" y="8059528"/>
              <a:ext cx="9343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745D39E-8CB8-D8C3-ECA5-36B666FEC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7653" y="7241381"/>
              <a:ext cx="0" cy="8181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82284D8-7226-3E88-3E45-B9C6285E2A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3800" y="7433049"/>
              <a:ext cx="657627" cy="32468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2A10D5-20FB-A3F0-E87D-A6C8B0C6D35C}"/>
                </a:ext>
              </a:extLst>
            </p:cNvPr>
            <p:cNvCxnSpPr>
              <a:cxnSpLocks/>
            </p:cNvCxnSpPr>
            <p:nvPr/>
          </p:nvCxnSpPr>
          <p:spPr>
            <a:xfrm>
              <a:off x="10290478" y="8022431"/>
              <a:ext cx="9343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50EB29F-F1FD-C548-7B50-E81030D28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7276" y="7204284"/>
              <a:ext cx="0" cy="8181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404FA8-91E6-6785-1899-1D7F3F2BA81F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869" y="7691758"/>
              <a:ext cx="818147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99C2CA5-63D2-2543-34BE-0CAD0FE6C612}"/>
                </a:ext>
              </a:extLst>
            </p:cNvPr>
            <p:cNvCxnSpPr>
              <a:cxnSpLocks/>
            </p:cNvCxnSpPr>
            <p:nvPr/>
          </p:nvCxnSpPr>
          <p:spPr>
            <a:xfrm>
              <a:off x="12017352" y="8022431"/>
              <a:ext cx="9343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AAF1E7B-2CE4-CD63-2D82-266C01CD24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24150" y="7204284"/>
              <a:ext cx="0" cy="8181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D93D08-0E6D-8E09-717E-D83B92308311}"/>
                </a:ext>
              </a:extLst>
            </p:cNvPr>
            <p:cNvCxnSpPr>
              <a:cxnSpLocks/>
            </p:cNvCxnSpPr>
            <p:nvPr/>
          </p:nvCxnSpPr>
          <p:spPr>
            <a:xfrm>
              <a:off x="12136652" y="7478637"/>
              <a:ext cx="764346" cy="2587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B5FEC1-ED4B-32A7-6B08-C1DC9C053FF6}"/>
                </a:ext>
              </a:extLst>
            </p:cNvPr>
            <p:cNvSpPr txBox="1"/>
            <p:nvPr/>
          </p:nvSpPr>
          <p:spPr>
            <a:xfrm>
              <a:off x="8181473" y="6794222"/>
              <a:ext cx="2101516" cy="26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1120" kern="0" dirty="0">
                  <a:solidFill>
                    <a:srgbClr val="00B0F0"/>
                  </a:solidFill>
                  <a:latin typeface="Arial"/>
                  <a:cs typeface="Arial"/>
                  <a:sym typeface="Arial"/>
                </a:rPr>
                <a:t>High in 200kHz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3F8E40-9D47-FEFE-D32D-EAB6DBCD5702}"/>
                </a:ext>
              </a:extLst>
            </p:cNvPr>
            <p:cNvSpPr txBox="1"/>
            <p:nvPr/>
          </p:nvSpPr>
          <p:spPr>
            <a:xfrm>
              <a:off x="9790185" y="6784851"/>
              <a:ext cx="2101516" cy="26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1120" kern="0" dirty="0">
                  <a:solidFill>
                    <a:srgbClr val="FFFFFF">
                      <a:lumMod val="65000"/>
                    </a:srgbClr>
                  </a:solidFill>
                  <a:latin typeface="Arial"/>
                  <a:cs typeface="Arial"/>
                  <a:sym typeface="Arial"/>
                </a:rPr>
                <a:t>High in 38 and 200kHz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736C19-D734-948E-609F-BB37DEA6DA5D}"/>
                </a:ext>
              </a:extLst>
            </p:cNvPr>
            <p:cNvSpPr txBox="1"/>
            <p:nvPr/>
          </p:nvSpPr>
          <p:spPr>
            <a:xfrm>
              <a:off x="11850240" y="6791223"/>
              <a:ext cx="2101516" cy="26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buClr>
                  <a:srgbClr val="000000"/>
                </a:buClr>
              </a:pPr>
              <a:r>
                <a:rPr lang="en-GB" sz="112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High in 38kHz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1D35CD8-A49F-BEC8-E558-667D69C96388}"/>
              </a:ext>
            </a:extLst>
          </p:cNvPr>
          <p:cNvSpPr txBox="1"/>
          <p:nvPr/>
        </p:nvSpPr>
        <p:spPr>
          <a:xfrm>
            <a:off x="1075721" y="6347904"/>
            <a:ext cx="148870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Frequency (f)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E3E18A-F8DF-8E43-53F4-60EABBF8FDA4}"/>
              </a:ext>
            </a:extLst>
          </p:cNvPr>
          <p:cNvSpPr txBox="1"/>
          <p:nvPr/>
        </p:nvSpPr>
        <p:spPr>
          <a:xfrm rot="16200000">
            <a:off x="192291" y="5301830"/>
            <a:ext cx="148870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 (f)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231BA3-4B39-C5DC-2F51-EEC7D1199DBE}"/>
              </a:ext>
            </a:extLst>
          </p:cNvPr>
          <p:cNvSpPr txBox="1"/>
          <p:nvPr/>
        </p:nvSpPr>
        <p:spPr>
          <a:xfrm>
            <a:off x="2570959" y="6329444"/>
            <a:ext cx="148870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Frequency (f)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5F9141-87AE-700B-7630-4B12B65E33A1}"/>
              </a:ext>
            </a:extLst>
          </p:cNvPr>
          <p:cNvSpPr txBox="1"/>
          <p:nvPr/>
        </p:nvSpPr>
        <p:spPr>
          <a:xfrm rot="16200000">
            <a:off x="1687530" y="5283370"/>
            <a:ext cx="148870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 (f)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9F89AC-4A7F-A0BD-D776-DD71643AAD1B}"/>
              </a:ext>
            </a:extLst>
          </p:cNvPr>
          <p:cNvSpPr txBox="1"/>
          <p:nvPr/>
        </p:nvSpPr>
        <p:spPr>
          <a:xfrm>
            <a:off x="4182083" y="6310880"/>
            <a:ext cx="148870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Frequency (f)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B52C8B-0A8E-F922-6DF3-122A2D87F0CC}"/>
              </a:ext>
            </a:extLst>
          </p:cNvPr>
          <p:cNvSpPr txBox="1"/>
          <p:nvPr/>
        </p:nvSpPr>
        <p:spPr>
          <a:xfrm rot="16200000">
            <a:off x="3364164" y="5264806"/>
            <a:ext cx="148870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 (f)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D39ACA-33E7-B2C4-6063-684DA044CCB5}"/>
              </a:ext>
            </a:extLst>
          </p:cNvPr>
          <p:cNvSpPr txBox="1"/>
          <p:nvPr/>
        </p:nvSpPr>
        <p:spPr>
          <a:xfrm>
            <a:off x="5241146" y="5574369"/>
            <a:ext cx="95333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clupeids: herring, sprat</a:t>
            </a:r>
            <a:endParaRPr lang="en-GB" sz="112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0620EC-5087-26B3-1F8E-6506D20100A3}"/>
              </a:ext>
            </a:extLst>
          </p:cNvPr>
          <p:cNvSpPr txBox="1"/>
          <p:nvPr/>
        </p:nvSpPr>
        <p:spPr>
          <a:xfrm>
            <a:off x="13848" y="5575571"/>
            <a:ext cx="103186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731520">
              <a:buClr>
                <a:srgbClr val="000000"/>
              </a:buClr>
            </a:pPr>
            <a:r>
              <a:rPr lang="en-GB" sz="1120" b="1">
                <a:solidFill>
                  <a:srgbClr val="00B0F0"/>
                </a:solidFill>
                <a:sym typeface="Arial"/>
              </a:rPr>
              <a:t>Mackerel </a:t>
            </a:r>
            <a:r>
              <a:rPr lang="en-GB" sz="1120" b="1" dirty="0">
                <a:solidFill>
                  <a:srgbClr val="00B0F0"/>
                </a:solidFill>
                <a:sym typeface="Arial"/>
              </a:rPr>
              <a:t>and </a:t>
            </a:r>
            <a:r>
              <a:rPr lang="en-GB" sz="1120" b="1" dirty="0" err="1">
                <a:solidFill>
                  <a:srgbClr val="00B0F0"/>
                </a:solidFill>
                <a:sym typeface="Arial"/>
              </a:rPr>
              <a:t>sandeel</a:t>
            </a:r>
            <a:endParaRPr lang="en-GB" sz="1120" b="1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319E28-072B-3F38-85D6-B12E5AE148D0}"/>
              </a:ext>
            </a:extLst>
          </p:cNvPr>
          <p:cNvSpPr txBox="1"/>
          <p:nvPr/>
        </p:nvSpPr>
        <p:spPr>
          <a:xfrm>
            <a:off x="2831915" y="5358735"/>
            <a:ext cx="103186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731520">
              <a:buClr>
                <a:srgbClr val="000000"/>
              </a:buClr>
            </a:pPr>
            <a:r>
              <a:rPr lang="en-GB" sz="1120" b="1" dirty="0">
                <a:solidFill>
                  <a:srgbClr val="FFFFFF">
                    <a:lumMod val="65000"/>
                  </a:srgbClr>
                </a:solidFill>
                <a:sym typeface="Arial"/>
              </a:rPr>
              <a:t>gadoids</a:t>
            </a:r>
          </a:p>
        </p:txBody>
      </p:sp>
      <p:pic>
        <p:nvPicPr>
          <p:cNvPr id="2050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C00A6F07-72DB-B9AC-D46E-24CB659E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09" y="6034628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25201021-BC6F-CEE8-220D-8DE5FB00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29" y="6156548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510122DA-A8C2-EC4C-B906-EA1E5072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53" y="6114864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CFDFABFE-B9DD-E7E7-A4AB-36EF5F17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73" y="6236784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Boil Mackerel | BoilingTime.com">
            <a:extLst>
              <a:ext uri="{FF2B5EF4-FFF2-40B4-BE49-F238E27FC236}">
                <a16:creationId xmlns:a16="http://schemas.microsoft.com/office/drawing/2014/main" id="{28DC95CD-545F-4E3E-662A-90870DDB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534" y="5940715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How To Boil Mackerel | BoilingTime.com">
            <a:extLst>
              <a:ext uri="{FF2B5EF4-FFF2-40B4-BE49-F238E27FC236}">
                <a16:creationId xmlns:a16="http://schemas.microsoft.com/office/drawing/2014/main" id="{F4B60418-CFD5-0E66-2CD3-2BA2CC9B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635" y="6052750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ow To Boil Mackerel | BoilingTime.com">
            <a:extLst>
              <a:ext uri="{FF2B5EF4-FFF2-40B4-BE49-F238E27FC236}">
                <a16:creationId xmlns:a16="http://schemas.microsoft.com/office/drawing/2014/main" id="{895F7B67-E6B6-9163-473B-54EB987C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550" y="5999290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ow To Boil Mackerel | BoilingTime.com">
            <a:extLst>
              <a:ext uri="{FF2B5EF4-FFF2-40B4-BE49-F238E27FC236}">
                <a16:creationId xmlns:a16="http://schemas.microsoft.com/office/drawing/2014/main" id="{E47F1C22-0A41-02A7-4050-E8693FCC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093" y="6141506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ndeel | Elding Adventure at Sea">
            <a:extLst>
              <a:ext uri="{FF2B5EF4-FFF2-40B4-BE49-F238E27FC236}">
                <a16:creationId xmlns:a16="http://schemas.microsoft.com/office/drawing/2014/main" id="{5F95332F-F162-9F1D-0EF2-2D61AD176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262" y="6495453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6" descr="Sandeel | Elding Adventure at Sea">
            <a:extLst>
              <a:ext uri="{FF2B5EF4-FFF2-40B4-BE49-F238E27FC236}">
                <a16:creationId xmlns:a16="http://schemas.microsoft.com/office/drawing/2014/main" id="{ECA3D237-40FC-7CEC-1517-69D4D346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03" y="6585133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6" descr="Sandeel | Elding Adventure at Sea">
            <a:extLst>
              <a:ext uri="{FF2B5EF4-FFF2-40B4-BE49-F238E27FC236}">
                <a16:creationId xmlns:a16="http://schemas.microsoft.com/office/drawing/2014/main" id="{479FFE48-D270-F4DA-C7CA-D8867AE0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296" y="6499510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6" descr="Sandeel | Elding Adventure at Sea">
            <a:extLst>
              <a:ext uri="{FF2B5EF4-FFF2-40B4-BE49-F238E27FC236}">
                <a16:creationId xmlns:a16="http://schemas.microsoft.com/office/drawing/2014/main" id="{25E0A5D2-7AD2-0680-3779-AAACEF677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19" y="6631712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TextBox 205">
            <a:extLst>
              <a:ext uri="{FF2B5EF4-FFF2-40B4-BE49-F238E27FC236}">
                <a16:creationId xmlns:a16="http://schemas.microsoft.com/office/drawing/2014/main" id="{F9756888-55B8-08EB-C067-18D0282F4D6E}"/>
              </a:ext>
            </a:extLst>
          </p:cNvPr>
          <p:cNvSpPr txBox="1"/>
          <p:nvPr/>
        </p:nvSpPr>
        <p:spPr>
          <a:xfrm>
            <a:off x="337031" y="1971020"/>
            <a:ext cx="4929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55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60</a:t>
            </a:r>
          </a:p>
          <a:p>
            <a:pPr defTabSz="731520">
              <a:buClr>
                <a:srgbClr val="000000"/>
              </a:buClr>
            </a:pPr>
            <a:endParaRPr lang="en-GB" sz="64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endParaRPr lang="en-GB" sz="112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731520">
              <a:buClr>
                <a:srgbClr val="000000"/>
              </a:buClr>
            </a:pPr>
            <a:endParaRPr lang="en-GB" sz="112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7646DE81-8FEA-B2F7-CDC9-02F9B0D13C86}"/>
              </a:ext>
            </a:extLst>
          </p:cNvPr>
          <p:cNvSpPr txBox="1"/>
          <p:nvPr/>
        </p:nvSpPr>
        <p:spPr>
          <a:xfrm rot="16200000">
            <a:off x="-291835" y="3216916"/>
            <a:ext cx="1059397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Depth (m)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B88D411-22E9-B927-62F9-40137528EEBA}"/>
              </a:ext>
            </a:extLst>
          </p:cNvPr>
          <p:cNvSpPr txBox="1"/>
          <p:nvPr/>
        </p:nvSpPr>
        <p:spPr>
          <a:xfrm>
            <a:off x="3463397" y="4703428"/>
            <a:ext cx="29260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44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Time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94EFB595-5C41-A47B-B5EE-EFF9AA0E474E}"/>
              </a:ext>
            </a:extLst>
          </p:cNvPr>
          <p:cNvSpPr txBox="1"/>
          <p:nvPr/>
        </p:nvSpPr>
        <p:spPr>
          <a:xfrm>
            <a:off x="2473582" y="1556506"/>
            <a:ext cx="433452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44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R: 38 kHz; G: 200 kHz; B: 200 kHz </a:t>
            </a:r>
            <a:endParaRPr lang="en-GB" sz="144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0" name="Picture 14" descr="Atlantic Cod | NOAA Fisheries">
            <a:extLst>
              <a:ext uri="{FF2B5EF4-FFF2-40B4-BE49-F238E27FC236}">
                <a16:creationId xmlns:a16="http://schemas.microsoft.com/office/drawing/2014/main" id="{33322367-6691-1EF2-CC0D-C6275F39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97" y="5498027"/>
            <a:ext cx="693016" cy="4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05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7E08EE05-C538-55D9-BD31-1BA14FA37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with wind turbines in the background&#10;&#10;Description automatically generated">
            <a:extLst>
              <a:ext uri="{FF2B5EF4-FFF2-40B4-BE49-F238E27FC236}">
                <a16:creationId xmlns:a16="http://schemas.microsoft.com/office/drawing/2014/main" id="{FF978BE9-1F97-F99C-59C7-F567C9CB7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flipH="1">
            <a:off x="-98179" y="-60599"/>
            <a:ext cx="12290179" cy="6913226"/>
          </a:xfrm>
          <a:prstGeom prst="rect">
            <a:avLst/>
          </a:prstGeom>
          <a:gradFill>
            <a:gsLst>
              <a:gs pos="0">
                <a:schemeClr val="bg1"/>
              </a:gs>
              <a:gs pos="26000">
                <a:schemeClr val="bg1"/>
              </a:gs>
            </a:gsLst>
            <a:lin ang="5400000" scaled="1"/>
          </a:gradFill>
        </p:spPr>
      </p:pic>
      <p:grpSp>
        <p:nvGrpSpPr>
          <p:cNvPr id="239" name="Google Shape;239;p4">
            <a:extLst>
              <a:ext uri="{FF2B5EF4-FFF2-40B4-BE49-F238E27FC236}">
                <a16:creationId xmlns:a16="http://schemas.microsoft.com/office/drawing/2014/main" id="{4AB12BC1-D2E5-97D0-0A83-F548F0674BE3}"/>
              </a:ext>
            </a:extLst>
          </p:cNvPr>
          <p:cNvGrpSpPr/>
          <p:nvPr/>
        </p:nvGrpSpPr>
        <p:grpSpPr>
          <a:xfrm>
            <a:off x="-574680" y="-3515072"/>
            <a:ext cx="13341360" cy="10601683"/>
            <a:chOff x="-993051" y="508583"/>
            <a:chExt cx="5270661" cy="4188320"/>
          </a:xfrm>
        </p:grpSpPr>
        <p:sp>
          <p:nvSpPr>
            <p:cNvPr id="240" name="Google Shape;240;p4">
              <a:extLst>
                <a:ext uri="{FF2B5EF4-FFF2-40B4-BE49-F238E27FC236}">
                  <a16:creationId xmlns:a16="http://schemas.microsoft.com/office/drawing/2014/main" id="{561CB57A-EE46-D572-C11E-660955582FCA}"/>
                </a:ext>
              </a:extLst>
            </p:cNvPr>
            <p:cNvSpPr/>
            <p:nvPr/>
          </p:nvSpPr>
          <p:spPr>
            <a:xfrm>
              <a:off x="-993051" y="1851124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>
              <a:extLst>
                <a:ext uri="{FF2B5EF4-FFF2-40B4-BE49-F238E27FC236}">
                  <a16:creationId xmlns:a16="http://schemas.microsoft.com/office/drawing/2014/main" id="{F45766DC-90CA-E18F-C162-284F06D8CD07}"/>
                </a:ext>
              </a:extLst>
            </p:cNvPr>
            <p:cNvSpPr txBox="1"/>
            <p:nvPr/>
          </p:nvSpPr>
          <p:spPr>
            <a:xfrm>
              <a:off x="-757086" y="508583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4">
            <a:extLst>
              <a:ext uri="{FF2B5EF4-FFF2-40B4-BE49-F238E27FC236}">
                <a16:creationId xmlns:a16="http://schemas.microsoft.com/office/drawing/2014/main" id="{FF504C9B-B41A-CEC4-84C7-BDFF35254743}"/>
              </a:ext>
            </a:extLst>
          </p:cNvPr>
          <p:cNvSpPr/>
          <p:nvPr/>
        </p:nvSpPr>
        <p:spPr>
          <a:xfrm>
            <a:off x="-264408" y="-32986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">
            <a:extLst>
              <a:ext uri="{FF2B5EF4-FFF2-40B4-BE49-F238E27FC236}">
                <a16:creationId xmlns:a16="http://schemas.microsoft.com/office/drawing/2014/main" id="{88F47FFB-7F24-5EAD-D39A-C2596C462BE8}"/>
              </a:ext>
            </a:extLst>
          </p:cNvPr>
          <p:cNvSpPr/>
          <p:nvPr/>
        </p:nvSpPr>
        <p:spPr>
          <a:xfrm>
            <a:off x="-996855" y="-176826"/>
            <a:ext cx="10342842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45;p4">
            <a:extLst>
              <a:ext uri="{FF2B5EF4-FFF2-40B4-BE49-F238E27FC236}">
                <a16:creationId xmlns:a16="http://schemas.microsoft.com/office/drawing/2014/main" id="{DE3ADA6A-EE41-090D-5862-BF90E7A6C595}"/>
              </a:ext>
            </a:extLst>
          </p:cNvPr>
          <p:cNvSpPr txBox="1"/>
          <p:nvPr/>
        </p:nvSpPr>
        <p:spPr>
          <a:xfrm>
            <a:off x="-171742" y="1097795"/>
            <a:ext cx="5137147" cy="41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39958"/>
              </a:lnSpc>
              <a:buClr>
                <a:srgbClr val="000000"/>
              </a:buClr>
            </a:pPr>
            <a:r>
              <a:rPr lang="en-GB" sz="1920" kern="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Combining ADCP and echosounder data </a:t>
            </a:r>
          </a:p>
        </p:txBody>
      </p:sp>
      <p:sp>
        <p:nvSpPr>
          <p:cNvPr id="8" name="Google Shape;247;p4">
            <a:extLst>
              <a:ext uri="{FF2B5EF4-FFF2-40B4-BE49-F238E27FC236}">
                <a16:creationId xmlns:a16="http://schemas.microsoft.com/office/drawing/2014/main" id="{215D8100-0D7E-F65E-1EF4-38FE88998D90}"/>
              </a:ext>
            </a:extLst>
          </p:cNvPr>
          <p:cNvSpPr txBox="1"/>
          <p:nvPr/>
        </p:nvSpPr>
        <p:spPr>
          <a:xfrm>
            <a:off x="237686" y="1628850"/>
            <a:ext cx="5849936" cy="27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731520">
              <a:lnSpc>
                <a:spcPct val="110000"/>
              </a:lnSpc>
              <a:buClr>
                <a:srgbClr val="000000"/>
              </a:buClr>
            </a:pPr>
            <a:r>
              <a:rPr lang="en-US" sz="1600" kern="0" dirty="0">
                <a:solidFill>
                  <a:srgbClr val="FBB449"/>
                </a:solidFill>
                <a:latin typeface="Proxima Nova"/>
                <a:ea typeface="Proxima Nova"/>
                <a:cs typeface="Proxima Nova"/>
                <a:sym typeface="Proxima Nova"/>
              </a:rPr>
              <a:t>Looking at trend of fish biomass with current speed 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94FF9C3-0E70-BD12-4F91-6078378F2A1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18927"/>
            <a:ext cx="6171429" cy="4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E8DC29-E0C0-CF34-48E1-7EFAEF782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38004">
            <a:off x="5875611" y="428609"/>
            <a:ext cx="1618598" cy="1604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D0A47F-BBCE-77E0-CB95-C3A04EFEC2AB}"/>
              </a:ext>
            </a:extLst>
          </p:cNvPr>
          <p:cNvSpPr txBox="1"/>
          <p:nvPr/>
        </p:nvSpPr>
        <p:spPr>
          <a:xfrm>
            <a:off x="6966277" y="1091629"/>
            <a:ext cx="176143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Juliane Wihsgott for current speed from ADCP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29BDC7-ED8C-1945-BB68-6CB5BB1D6A48}"/>
              </a:ext>
            </a:extLst>
          </p:cNvPr>
          <p:cNvGrpSpPr/>
          <p:nvPr/>
        </p:nvGrpSpPr>
        <p:grpSpPr>
          <a:xfrm>
            <a:off x="5060254" y="1149192"/>
            <a:ext cx="886562" cy="536019"/>
            <a:chOff x="546856" y="1515398"/>
            <a:chExt cx="1108203" cy="67002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75B160A-3EBE-6C19-10BB-BD88840837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240" y="1515398"/>
              <a:ext cx="154035" cy="3596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98113F-D5B7-A8A4-BDD5-73A65649A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556" y="1762421"/>
              <a:ext cx="174494" cy="3895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D94AB7F7-ECD3-BF02-E3ED-6381C8591BCB}"/>
                </a:ext>
              </a:extLst>
            </p:cNvPr>
            <p:cNvSpPr/>
            <p:nvPr/>
          </p:nvSpPr>
          <p:spPr>
            <a:xfrm>
              <a:off x="546856" y="1875055"/>
              <a:ext cx="1108203" cy="310367"/>
            </a:xfrm>
            <a:prstGeom prst="cube">
              <a:avLst>
                <a:gd name="adj" fmla="val 78471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5FB044-A12E-90D3-4AAE-77AEC29B2DBE}"/>
                </a:ext>
              </a:extLst>
            </p:cNvPr>
            <p:cNvCxnSpPr>
              <a:cxnSpLocks/>
              <a:stCxn id="24" idx="4"/>
              <a:endCxn id="12" idx="4"/>
            </p:cNvCxnSpPr>
            <p:nvPr/>
          </p:nvCxnSpPr>
          <p:spPr>
            <a:xfrm>
              <a:off x="1309812" y="1762421"/>
              <a:ext cx="101699" cy="3895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0FDEA7-4A3E-A1FE-474D-F28870CE9D85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1545197"/>
              <a:ext cx="128022" cy="3632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D3CB24-D9E1-6837-3B9D-4A41C616A42E}"/>
                </a:ext>
              </a:extLst>
            </p:cNvPr>
            <p:cNvCxnSpPr>
              <a:cxnSpLocks/>
              <a:stCxn id="12" idx="4"/>
              <a:endCxn id="12" idx="2"/>
            </p:cNvCxnSpPr>
            <p:nvPr/>
          </p:nvCxnSpPr>
          <p:spPr>
            <a:xfrm flipH="1">
              <a:off x="546856" y="2152013"/>
              <a:ext cx="8646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4C0770A-DE3B-3B91-6B8B-727F7B9CC7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5161" y="1908464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921146-AA68-2143-0450-91E31DE75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404" y="1908464"/>
              <a:ext cx="8646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BD4EFF-CFD5-9079-27C7-5C2050D9A0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251" y="1878564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0635CE-F08B-F4F5-9FDB-4E530E15E5AD}"/>
                </a:ext>
              </a:extLst>
            </p:cNvPr>
            <p:cNvGrpSpPr/>
            <p:nvPr/>
          </p:nvGrpSpPr>
          <p:grpSpPr>
            <a:xfrm>
              <a:off x="721350" y="1515398"/>
              <a:ext cx="805687" cy="276822"/>
              <a:chOff x="721350" y="1515398"/>
              <a:chExt cx="805687" cy="276822"/>
            </a:xfrm>
          </p:grpSpPr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2E91FDA2-BCCF-8116-6A72-235E132FE9AA}"/>
                  </a:ext>
                </a:extLst>
              </p:cNvPr>
              <p:cNvSpPr/>
              <p:nvPr/>
            </p:nvSpPr>
            <p:spPr>
              <a:xfrm>
                <a:off x="721350" y="1515398"/>
                <a:ext cx="805687" cy="276822"/>
              </a:xfrm>
              <a:prstGeom prst="cube">
                <a:avLst>
                  <a:gd name="adj" fmla="val 784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FDD4C37-89E6-6C2D-809A-08CFA5305247}"/>
                  </a:ext>
                </a:extLst>
              </p:cNvPr>
              <p:cNvSpPr/>
              <p:nvPr/>
            </p:nvSpPr>
            <p:spPr>
              <a:xfrm>
                <a:off x="860115" y="1648999"/>
                <a:ext cx="233370" cy="505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A551419-B790-FC70-F086-1328A57D1DCB}"/>
                </a:ext>
              </a:extLst>
            </p:cNvPr>
            <p:cNvCxnSpPr>
              <a:cxnSpLocks/>
              <a:stCxn id="24" idx="4"/>
              <a:endCxn id="24" idx="2"/>
            </p:cNvCxnSpPr>
            <p:nvPr/>
          </p:nvCxnSpPr>
          <p:spPr>
            <a:xfrm flipH="1">
              <a:off x="721350" y="1762421"/>
              <a:ext cx="58846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C6E65A-B5A1-3A03-6330-A02C06ECA3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387" y="1527371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87DB83F-C061-0FDA-7047-48911CCDE653}"/>
                </a:ext>
              </a:extLst>
            </p:cNvPr>
            <p:cNvSpPr/>
            <p:nvPr/>
          </p:nvSpPr>
          <p:spPr>
            <a:xfrm>
              <a:off x="1204694" y="1654687"/>
              <a:ext cx="680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CFA6F3-C722-9240-9986-0745B3DAE903}"/>
                </a:ext>
              </a:extLst>
            </p:cNvPr>
            <p:cNvSpPr/>
            <p:nvPr/>
          </p:nvSpPr>
          <p:spPr>
            <a:xfrm>
              <a:off x="1024779" y="1540993"/>
              <a:ext cx="298447" cy="838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6" name="Google Shape;246;p4">
            <a:extLst>
              <a:ext uri="{FF2B5EF4-FFF2-40B4-BE49-F238E27FC236}">
                <a16:creationId xmlns:a16="http://schemas.microsoft.com/office/drawing/2014/main" id="{A71D954A-6EA5-06DF-171D-6A5109FA6896}"/>
              </a:ext>
            </a:extLst>
          </p:cNvPr>
          <p:cNvSpPr txBox="1"/>
          <p:nvPr/>
        </p:nvSpPr>
        <p:spPr>
          <a:xfrm>
            <a:off x="-98179" y="-171664"/>
            <a:ext cx="7640959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Mooring data - Results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EDA5F-0AA2-1701-07F4-2BEB89A5300B}"/>
              </a:ext>
            </a:extLst>
          </p:cNvPr>
          <p:cNvSpPr txBox="1"/>
          <p:nvPr/>
        </p:nvSpPr>
        <p:spPr>
          <a:xfrm>
            <a:off x="6157047" y="3587386"/>
            <a:ext cx="95333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clupeids: herring, sprat</a:t>
            </a:r>
            <a:endParaRPr lang="en-GB" sz="112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C0C6E793-F711-9592-7D09-B2881026A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10" y="4047646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3EB82845-6D72-B43C-7D9D-8B7DAEDA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30" y="4169566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029C132E-AAE2-9951-67C0-FF371CDB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53" y="4127882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5E14FC8A-0FE9-BFC3-3E3A-83AF7193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73" y="4249802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BC731DB-E40B-C32F-3619-B412A2F98A08}"/>
              </a:ext>
            </a:extLst>
          </p:cNvPr>
          <p:cNvSpPr txBox="1"/>
          <p:nvPr/>
        </p:nvSpPr>
        <p:spPr>
          <a:xfrm>
            <a:off x="6193388" y="2105473"/>
            <a:ext cx="103186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731520">
              <a:buClr>
                <a:srgbClr val="000000"/>
              </a:buClr>
            </a:pPr>
            <a:r>
              <a:rPr lang="en-GB" sz="1120" b="1" dirty="0">
                <a:solidFill>
                  <a:srgbClr val="00B0F0"/>
                </a:solidFill>
                <a:sym typeface="Arial"/>
              </a:rPr>
              <a:t>Mackerel and </a:t>
            </a:r>
            <a:r>
              <a:rPr lang="en-GB" sz="1120" b="1" dirty="0" err="1">
                <a:solidFill>
                  <a:srgbClr val="00B0F0"/>
                </a:solidFill>
                <a:sym typeface="Arial"/>
              </a:rPr>
              <a:t>sandeel</a:t>
            </a:r>
            <a:endParaRPr lang="en-GB" sz="1120" b="1" dirty="0">
              <a:solidFill>
                <a:srgbClr val="00B0F0"/>
              </a:solidFill>
              <a:sym typeface="Arial"/>
            </a:endParaRPr>
          </a:p>
        </p:txBody>
      </p:sp>
      <p:pic>
        <p:nvPicPr>
          <p:cNvPr id="33" name="Picture 4" descr="How To Boil Mackerel | BoilingTime.com">
            <a:extLst>
              <a:ext uri="{FF2B5EF4-FFF2-40B4-BE49-F238E27FC236}">
                <a16:creationId xmlns:a16="http://schemas.microsoft.com/office/drawing/2014/main" id="{FE6BB5ED-8B1E-C4AA-A92A-5E633F0A7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5945" y="2472162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ow To Boil Mackerel | BoilingTime.com">
            <a:extLst>
              <a:ext uri="{FF2B5EF4-FFF2-40B4-BE49-F238E27FC236}">
                <a16:creationId xmlns:a16="http://schemas.microsoft.com/office/drawing/2014/main" id="{14AA1096-76F0-CA82-E84B-A18403DEF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5046" y="2584198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ow To Boil Mackerel | BoilingTime.com">
            <a:extLst>
              <a:ext uri="{FF2B5EF4-FFF2-40B4-BE49-F238E27FC236}">
                <a16:creationId xmlns:a16="http://schemas.microsoft.com/office/drawing/2014/main" id="{A6798A15-3D24-7E96-95E2-82A6E197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7962" y="2530737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ow To Boil Mackerel | BoilingTime.com">
            <a:extLst>
              <a:ext uri="{FF2B5EF4-FFF2-40B4-BE49-F238E27FC236}">
                <a16:creationId xmlns:a16="http://schemas.microsoft.com/office/drawing/2014/main" id="{87BC6957-90E4-7460-F4BE-C926EE97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1504" y="2672953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Sandeel | Elding Adventure at Sea">
            <a:extLst>
              <a:ext uri="{FF2B5EF4-FFF2-40B4-BE49-F238E27FC236}">
                <a16:creationId xmlns:a16="http://schemas.microsoft.com/office/drawing/2014/main" id="{194A998A-BD98-9F43-2C17-FBCD6B440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3149" y="3026900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Sandeel | Elding Adventure at Sea">
            <a:extLst>
              <a:ext uri="{FF2B5EF4-FFF2-40B4-BE49-F238E27FC236}">
                <a16:creationId xmlns:a16="http://schemas.microsoft.com/office/drawing/2014/main" id="{FEB8EAA4-37BE-90DC-DF30-5251CF6A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3714" y="3116580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Sandeel | Elding Adventure at Sea">
            <a:extLst>
              <a:ext uri="{FF2B5EF4-FFF2-40B4-BE49-F238E27FC236}">
                <a16:creationId xmlns:a16="http://schemas.microsoft.com/office/drawing/2014/main" id="{7BDE7300-5551-D452-5537-39E3F741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2707" y="3030957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Sandeel | Elding Adventure at Sea">
            <a:extLst>
              <a:ext uri="{FF2B5EF4-FFF2-40B4-BE49-F238E27FC236}">
                <a16:creationId xmlns:a16="http://schemas.microsoft.com/office/drawing/2014/main" id="{8F6B4ECE-2D4F-DC1A-C755-EDE6A26B4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330" y="3163160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Atlantic Cod | NOAA Fisheries">
            <a:extLst>
              <a:ext uri="{FF2B5EF4-FFF2-40B4-BE49-F238E27FC236}">
                <a16:creationId xmlns:a16="http://schemas.microsoft.com/office/drawing/2014/main" id="{65529EED-29A2-3708-8BA9-CB6A9E14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79" y="5354167"/>
            <a:ext cx="1307262" cy="8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07DC82A-F4D2-A868-35BC-CCC003193C26}"/>
              </a:ext>
            </a:extLst>
          </p:cNvPr>
          <p:cNvSpPr txBox="1"/>
          <p:nvPr/>
        </p:nvSpPr>
        <p:spPr>
          <a:xfrm>
            <a:off x="6193388" y="5217250"/>
            <a:ext cx="103186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731520">
              <a:buClr>
                <a:srgbClr val="000000"/>
              </a:buClr>
            </a:pPr>
            <a:r>
              <a:rPr lang="en-GB" sz="1120" b="1" dirty="0">
                <a:solidFill>
                  <a:srgbClr val="FFFFFF">
                    <a:lumMod val="65000"/>
                  </a:srgbClr>
                </a:solidFill>
                <a:sym typeface="Arial"/>
              </a:rPr>
              <a:t>gadoids</a:t>
            </a:r>
          </a:p>
        </p:txBody>
      </p:sp>
    </p:spTree>
    <p:extLst>
      <p:ext uri="{BB962C8B-B14F-4D97-AF65-F5344CB8AC3E}">
        <p14:creationId xmlns:p14="http://schemas.microsoft.com/office/powerpoint/2010/main" val="2835927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0B87E3DD-12E8-A740-9CDE-F61A93422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with wind turbines in the background&#10;&#10;Description automatically generated">
            <a:extLst>
              <a:ext uri="{FF2B5EF4-FFF2-40B4-BE49-F238E27FC236}">
                <a16:creationId xmlns:a16="http://schemas.microsoft.com/office/drawing/2014/main" id="{5634C211-B691-E20F-5BDB-3352C52B6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flipH="1">
            <a:off x="-98179" y="-60599"/>
            <a:ext cx="12290179" cy="6913226"/>
          </a:xfrm>
          <a:prstGeom prst="rect">
            <a:avLst/>
          </a:prstGeom>
          <a:gradFill>
            <a:gsLst>
              <a:gs pos="0">
                <a:schemeClr val="bg1"/>
              </a:gs>
              <a:gs pos="26000">
                <a:schemeClr val="bg1"/>
              </a:gs>
            </a:gsLst>
            <a:lin ang="5400000" scaled="1"/>
          </a:gradFill>
        </p:spPr>
      </p:pic>
      <p:grpSp>
        <p:nvGrpSpPr>
          <p:cNvPr id="239" name="Google Shape;239;p4">
            <a:extLst>
              <a:ext uri="{FF2B5EF4-FFF2-40B4-BE49-F238E27FC236}">
                <a16:creationId xmlns:a16="http://schemas.microsoft.com/office/drawing/2014/main" id="{C3D11B88-19BF-8CFE-613E-B61C87CAC60C}"/>
              </a:ext>
            </a:extLst>
          </p:cNvPr>
          <p:cNvGrpSpPr/>
          <p:nvPr/>
        </p:nvGrpSpPr>
        <p:grpSpPr>
          <a:xfrm>
            <a:off x="-574680" y="-3515072"/>
            <a:ext cx="13341360" cy="10601683"/>
            <a:chOff x="-993051" y="508583"/>
            <a:chExt cx="5270661" cy="4188320"/>
          </a:xfrm>
        </p:grpSpPr>
        <p:sp>
          <p:nvSpPr>
            <p:cNvPr id="240" name="Google Shape;240;p4">
              <a:extLst>
                <a:ext uri="{FF2B5EF4-FFF2-40B4-BE49-F238E27FC236}">
                  <a16:creationId xmlns:a16="http://schemas.microsoft.com/office/drawing/2014/main" id="{4B4312FF-33D9-B648-834A-09B7FF46DF81}"/>
                </a:ext>
              </a:extLst>
            </p:cNvPr>
            <p:cNvSpPr/>
            <p:nvPr/>
          </p:nvSpPr>
          <p:spPr>
            <a:xfrm>
              <a:off x="-993051" y="1851124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">
              <a:extLst>
                <a:ext uri="{FF2B5EF4-FFF2-40B4-BE49-F238E27FC236}">
                  <a16:creationId xmlns:a16="http://schemas.microsoft.com/office/drawing/2014/main" id="{5DB6565F-48B4-85A7-7890-381C779992D2}"/>
                </a:ext>
              </a:extLst>
            </p:cNvPr>
            <p:cNvSpPr txBox="1"/>
            <p:nvPr/>
          </p:nvSpPr>
          <p:spPr>
            <a:xfrm>
              <a:off x="-757086" y="508583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4">
            <a:extLst>
              <a:ext uri="{FF2B5EF4-FFF2-40B4-BE49-F238E27FC236}">
                <a16:creationId xmlns:a16="http://schemas.microsoft.com/office/drawing/2014/main" id="{D90349AC-B54D-F7D7-5878-60464A6FCB41}"/>
              </a:ext>
            </a:extLst>
          </p:cNvPr>
          <p:cNvSpPr/>
          <p:nvPr/>
        </p:nvSpPr>
        <p:spPr>
          <a:xfrm>
            <a:off x="-264408" y="-32986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4">
            <a:extLst>
              <a:ext uri="{FF2B5EF4-FFF2-40B4-BE49-F238E27FC236}">
                <a16:creationId xmlns:a16="http://schemas.microsoft.com/office/drawing/2014/main" id="{77A99B43-D3A3-D9F8-A241-4E6F4E2F9757}"/>
              </a:ext>
            </a:extLst>
          </p:cNvPr>
          <p:cNvSpPr/>
          <p:nvPr/>
        </p:nvSpPr>
        <p:spPr>
          <a:xfrm>
            <a:off x="-996854" y="-176826"/>
            <a:ext cx="10331923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45;p4">
            <a:extLst>
              <a:ext uri="{FF2B5EF4-FFF2-40B4-BE49-F238E27FC236}">
                <a16:creationId xmlns:a16="http://schemas.microsoft.com/office/drawing/2014/main" id="{3C3AB692-CE5C-D149-C0E3-AE693FEA7D42}"/>
              </a:ext>
            </a:extLst>
          </p:cNvPr>
          <p:cNvSpPr txBox="1"/>
          <p:nvPr/>
        </p:nvSpPr>
        <p:spPr>
          <a:xfrm>
            <a:off x="-171742" y="1097795"/>
            <a:ext cx="5137147" cy="41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39958"/>
              </a:lnSpc>
              <a:buClr>
                <a:srgbClr val="000000"/>
              </a:buClr>
            </a:pPr>
            <a:r>
              <a:rPr lang="en-GB" sz="1920" kern="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Combining ADCP and echosounder data </a:t>
            </a:r>
          </a:p>
        </p:txBody>
      </p:sp>
      <p:sp>
        <p:nvSpPr>
          <p:cNvPr id="8" name="Google Shape;247;p4">
            <a:extLst>
              <a:ext uri="{FF2B5EF4-FFF2-40B4-BE49-F238E27FC236}">
                <a16:creationId xmlns:a16="http://schemas.microsoft.com/office/drawing/2014/main" id="{4C616027-EBFA-FDAB-0DF2-31B6E1B11903}"/>
              </a:ext>
            </a:extLst>
          </p:cNvPr>
          <p:cNvSpPr txBox="1"/>
          <p:nvPr/>
        </p:nvSpPr>
        <p:spPr>
          <a:xfrm>
            <a:off x="237686" y="1628850"/>
            <a:ext cx="5849936" cy="27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731520">
              <a:lnSpc>
                <a:spcPct val="110000"/>
              </a:lnSpc>
              <a:buClr>
                <a:srgbClr val="000000"/>
              </a:buClr>
            </a:pPr>
            <a:r>
              <a:rPr lang="en-US" sz="1600" kern="0" dirty="0">
                <a:solidFill>
                  <a:srgbClr val="FBB449"/>
                </a:solidFill>
                <a:latin typeface="Proxima Nova"/>
                <a:ea typeface="Proxima Nova"/>
                <a:cs typeface="Proxima Nova"/>
                <a:sym typeface="Proxima Nova"/>
              </a:rPr>
              <a:t>Looking at trend of fish biomass with current speed 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C1DC9B35-078B-EDAC-5E41-8CC2B886A1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18927"/>
            <a:ext cx="6171429" cy="4800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BEFAF4-F8E9-E2D7-FCA9-2B449DBB1A8D}"/>
              </a:ext>
            </a:extLst>
          </p:cNvPr>
          <p:cNvCxnSpPr/>
          <p:nvPr/>
        </p:nvCxnSpPr>
        <p:spPr>
          <a:xfrm>
            <a:off x="4106962" y="2309513"/>
            <a:ext cx="0" cy="398155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3A5E75-DEEF-9442-3DA3-0E70D3FCFA7C}"/>
              </a:ext>
            </a:extLst>
          </p:cNvPr>
          <p:cNvCxnSpPr/>
          <p:nvPr/>
        </p:nvCxnSpPr>
        <p:spPr>
          <a:xfrm>
            <a:off x="4448338" y="2309513"/>
            <a:ext cx="0" cy="398155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C2BFF30-7DD5-8CD5-537A-3B2371457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38004">
            <a:off x="5875611" y="428609"/>
            <a:ext cx="1618598" cy="160482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BC92D8-89F9-C641-AF2C-E5216E8C9F52}"/>
              </a:ext>
            </a:extLst>
          </p:cNvPr>
          <p:cNvGrpSpPr/>
          <p:nvPr/>
        </p:nvGrpSpPr>
        <p:grpSpPr>
          <a:xfrm>
            <a:off x="5060254" y="1149192"/>
            <a:ext cx="886562" cy="536019"/>
            <a:chOff x="546856" y="1515398"/>
            <a:chExt cx="1108203" cy="67002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FF53EEA-6FA0-74E9-A30C-AA50835E51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240" y="1515398"/>
              <a:ext cx="154035" cy="3596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B35D758-3222-18E8-8193-076158FAD8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556" y="1762421"/>
              <a:ext cx="174494" cy="3895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2CC63C51-8AB6-40AC-0C73-1D77541F7132}"/>
                </a:ext>
              </a:extLst>
            </p:cNvPr>
            <p:cNvSpPr/>
            <p:nvPr/>
          </p:nvSpPr>
          <p:spPr>
            <a:xfrm>
              <a:off x="546856" y="1875055"/>
              <a:ext cx="1108203" cy="310367"/>
            </a:xfrm>
            <a:prstGeom prst="cube">
              <a:avLst>
                <a:gd name="adj" fmla="val 78471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36A936D-17EB-01A8-51D3-9DC129736945}"/>
                </a:ext>
              </a:extLst>
            </p:cNvPr>
            <p:cNvCxnSpPr>
              <a:cxnSpLocks/>
              <a:stCxn id="45" idx="4"/>
              <a:endCxn id="33" idx="4"/>
            </p:cNvCxnSpPr>
            <p:nvPr/>
          </p:nvCxnSpPr>
          <p:spPr>
            <a:xfrm>
              <a:off x="1309812" y="1762421"/>
              <a:ext cx="101699" cy="3895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D050CDE-071B-97A7-4C86-5948F42DF171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1545197"/>
              <a:ext cx="128022" cy="3632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8323DE2-F5BF-DA30-9EB3-9D6103BB0F7A}"/>
                </a:ext>
              </a:extLst>
            </p:cNvPr>
            <p:cNvCxnSpPr>
              <a:cxnSpLocks/>
              <a:stCxn id="33" idx="4"/>
              <a:endCxn id="33" idx="2"/>
            </p:cNvCxnSpPr>
            <p:nvPr/>
          </p:nvCxnSpPr>
          <p:spPr>
            <a:xfrm flipH="1">
              <a:off x="546856" y="2152013"/>
              <a:ext cx="8646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9A46BCB-ACC1-8B14-E58C-8C4FD834F6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5161" y="1908464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F8EFFD-4249-5066-6BA5-6A264FAA51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404" y="1908464"/>
              <a:ext cx="86465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EE1C666-D37F-CE84-11FA-72EDC842A7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251" y="1878564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3C066FF-3422-D82C-5230-6154093F9F99}"/>
                </a:ext>
              </a:extLst>
            </p:cNvPr>
            <p:cNvGrpSpPr/>
            <p:nvPr/>
          </p:nvGrpSpPr>
          <p:grpSpPr>
            <a:xfrm>
              <a:off x="721350" y="1515398"/>
              <a:ext cx="805687" cy="276822"/>
              <a:chOff x="721350" y="1515398"/>
              <a:chExt cx="805687" cy="276822"/>
            </a:xfrm>
          </p:grpSpPr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8A9D06A3-28BF-9D9B-8FF8-027B4124B6B1}"/>
                  </a:ext>
                </a:extLst>
              </p:cNvPr>
              <p:cNvSpPr/>
              <p:nvPr/>
            </p:nvSpPr>
            <p:spPr>
              <a:xfrm>
                <a:off x="721350" y="1515398"/>
                <a:ext cx="805687" cy="276822"/>
              </a:xfrm>
              <a:prstGeom prst="cube">
                <a:avLst>
                  <a:gd name="adj" fmla="val 784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13CF6DF-2186-8587-A0EA-6126A65F48AD}"/>
                  </a:ext>
                </a:extLst>
              </p:cNvPr>
              <p:cNvSpPr/>
              <p:nvPr/>
            </p:nvSpPr>
            <p:spPr>
              <a:xfrm>
                <a:off x="860115" y="1648999"/>
                <a:ext cx="233370" cy="505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520">
                  <a:buClr>
                    <a:srgbClr val="000000"/>
                  </a:buClr>
                </a:pPr>
                <a:endParaRPr lang="en-GB" sz="112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6FC9DAB-EEDE-130F-2013-4E6BBA4551A7}"/>
                </a:ext>
              </a:extLst>
            </p:cNvPr>
            <p:cNvCxnSpPr>
              <a:cxnSpLocks/>
              <a:stCxn id="45" idx="4"/>
              <a:endCxn id="45" idx="2"/>
            </p:cNvCxnSpPr>
            <p:nvPr/>
          </p:nvCxnSpPr>
          <p:spPr>
            <a:xfrm flipH="1">
              <a:off x="721350" y="1762421"/>
              <a:ext cx="58846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639B5CD-030C-E7AC-8EAA-81C9A8D68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387" y="1527371"/>
              <a:ext cx="243548" cy="24354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B8AFB6B-1495-8250-8DD1-2456565C46A3}"/>
                </a:ext>
              </a:extLst>
            </p:cNvPr>
            <p:cNvSpPr/>
            <p:nvPr/>
          </p:nvSpPr>
          <p:spPr>
            <a:xfrm>
              <a:off x="1204694" y="1654687"/>
              <a:ext cx="680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2D2FFCA-ABDB-EF01-C6D6-C8C7706ECBD7}"/>
                </a:ext>
              </a:extLst>
            </p:cNvPr>
            <p:cNvSpPr/>
            <p:nvPr/>
          </p:nvSpPr>
          <p:spPr>
            <a:xfrm>
              <a:off x="1024779" y="1540993"/>
              <a:ext cx="298447" cy="838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>
                <a:buClr>
                  <a:srgbClr val="000000"/>
                </a:buClr>
              </a:pPr>
              <a:endParaRPr lang="en-GB" sz="112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7" name="Google Shape;246;p4">
            <a:extLst>
              <a:ext uri="{FF2B5EF4-FFF2-40B4-BE49-F238E27FC236}">
                <a16:creationId xmlns:a16="http://schemas.microsoft.com/office/drawing/2014/main" id="{A630F8DE-EECF-0885-24F7-3FB16446FEBE}"/>
              </a:ext>
            </a:extLst>
          </p:cNvPr>
          <p:cNvSpPr txBox="1"/>
          <p:nvPr/>
        </p:nvSpPr>
        <p:spPr>
          <a:xfrm>
            <a:off x="-98179" y="-171664"/>
            <a:ext cx="7640959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ea typeface="Proxima Nova"/>
                <a:cs typeface="Proxima Nova"/>
                <a:sym typeface="Proxima Nova"/>
              </a:rPr>
              <a:t>Mooring data - Results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A0FAD-3046-411C-ED75-1C7C18E6F960}"/>
              </a:ext>
            </a:extLst>
          </p:cNvPr>
          <p:cNvSpPr txBox="1"/>
          <p:nvPr/>
        </p:nvSpPr>
        <p:spPr>
          <a:xfrm>
            <a:off x="6157047" y="3587386"/>
            <a:ext cx="95333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12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clupeids: herring, sprat</a:t>
            </a:r>
            <a:endParaRPr lang="en-GB" sz="112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16F2446C-5C8A-1041-4594-E2D60366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10" y="4047646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F48D4B04-748E-6C83-EFE0-885F9CD52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30" y="4169566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E8895F60-4EDC-44F3-110E-D6937A4DB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53" y="4127882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hat is herring | Sustainable fish | Marine Stewardship Council">
            <a:extLst>
              <a:ext uri="{FF2B5EF4-FFF2-40B4-BE49-F238E27FC236}">
                <a16:creationId xmlns:a16="http://schemas.microsoft.com/office/drawing/2014/main" id="{C8A493F4-DB30-F167-A9B3-F39C1C1C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73" y="4249802"/>
            <a:ext cx="437727" cy="24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8480AE-247D-C06C-5569-284DD96ECC3F}"/>
              </a:ext>
            </a:extLst>
          </p:cNvPr>
          <p:cNvSpPr txBox="1"/>
          <p:nvPr/>
        </p:nvSpPr>
        <p:spPr>
          <a:xfrm>
            <a:off x="6193388" y="2105473"/>
            <a:ext cx="103186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731520">
              <a:buClr>
                <a:srgbClr val="000000"/>
              </a:buClr>
            </a:pPr>
            <a:r>
              <a:rPr lang="en-GB" sz="1120" b="1" dirty="0">
                <a:solidFill>
                  <a:srgbClr val="00B0F0"/>
                </a:solidFill>
                <a:sym typeface="Arial"/>
              </a:rPr>
              <a:t>Mackerel and </a:t>
            </a:r>
            <a:r>
              <a:rPr lang="en-GB" sz="1120" b="1" dirty="0" err="1">
                <a:solidFill>
                  <a:srgbClr val="00B0F0"/>
                </a:solidFill>
                <a:sym typeface="Arial"/>
              </a:rPr>
              <a:t>sandeel</a:t>
            </a:r>
            <a:endParaRPr lang="en-GB" sz="1120" b="1" dirty="0">
              <a:solidFill>
                <a:srgbClr val="00B0F0"/>
              </a:solidFill>
              <a:sym typeface="Arial"/>
            </a:endParaRPr>
          </a:p>
        </p:txBody>
      </p:sp>
      <p:pic>
        <p:nvPicPr>
          <p:cNvPr id="14" name="Picture 4" descr="How To Boil Mackerel | BoilingTime.com">
            <a:extLst>
              <a:ext uri="{FF2B5EF4-FFF2-40B4-BE49-F238E27FC236}">
                <a16:creationId xmlns:a16="http://schemas.microsoft.com/office/drawing/2014/main" id="{094E285B-6278-1795-B917-3640A2F8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5945" y="2472162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ow To Boil Mackerel | BoilingTime.com">
            <a:extLst>
              <a:ext uri="{FF2B5EF4-FFF2-40B4-BE49-F238E27FC236}">
                <a16:creationId xmlns:a16="http://schemas.microsoft.com/office/drawing/2014/main" id="{8011540E-B94F-1F93-68D1-DE0B54C3C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5046" y="2584198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ow To Boil Mackerel | BoilingTime.com">
            <a:extLst>
              <a:ext uri="{FF2B5EF4-FFF2-40B4-BE49-F238E27FC236}">
                <a16:creationId xmlns:a16="http://schemas.microsoft.com/office/drawing/2014/main" id="{7F7AED77-CDA7-4C42-1BC5-B7B77223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7962" y="2530737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ow To Boil Mackerel | BoilingTime.com">
            <a:extLst>
              <a:ext uri="{FF2B5EF4-FFF2-40B4-BE49-F238E27FC236}">
                <a16:creationId xmlns:a16="http://schemas.microsoft.com/office/drawing/2014/main" id="{26037C4F-4E96-2628-7A8F-05CE7690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1504" y="2672953"/>
            <a:ext cx="366752" cy="3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andeel | Elding Adventure at Sea">
            <a:extLst>
              <a:ext uri="{FF2B5EF4-FFF2-40B4-BE49-F238E27FC236}">
                <a16:creationId xmlns:a16="http://schemas.microsoft.com/office/drawing/2014/main" id="{E55A7B2C-1CB7-4E3D-3D29-E2477F77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3149" y="3026900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Sandeel | Elding Adventure at Sea">
            <a:extLst>
              <a:ext uri="{FF2B5EF4-FFF2-40B4-BE49-F238E27FC236}">
                <a16:creationId xmlns:a16="http://schemas.microsoft.com/office/drawing/2014/main" id="{C83CAB12-23B2-A10B-B2A9-6623E7866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3714" y="3116580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andeel | Elding Adventure at Sea">
            <a:extLst>
              <a:ext uri="{FF2B5EF4-FFF2-40B4-BE49-F238E27FC236}">
                <a16:creationId xmlns:a16="http://schemas.microsoft.com/office/drawing/2014/main" id="{68E96228-AA39-ADED-0B01-15829495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2707" y="3030957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ndeel | Elding Adventure at Sea">
            <a:extLst>
              <a:ext uri="{FF2B5EF4-FFF2-40B4-BE49-F238E27FC236}">
                <a16:creationId xmlns:a16="http://schemas.microsoft.com/office/drawing/2014/main" id="{EE08C679-E8C6-9464-DC48-E2393D46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330" y="3163160"/>
            <a:ext cx="617778" cy="1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Atlantic Cod | NOAA Fisheries">
            <a:extLst>
              <a:ext uri="{FF2B5EF4-FFF2-40B4-BE49-F238E27FC236}">
                <a16:creationId xmlns:a16="http://schemas.microsoft.com/office/drawing/2014/main" id="{DD865FDE-CA82-4EC6-246F-DD02BE56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79" y="5354167"/>
            <a:ext cx="1307262" cy="8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7ED806-1FE2-4E8E-EA67-E59A5110E6D5}"/>
              </a:ext>
            </a:extLst>
          </p:cNvPr>
          <p:cNvSpPr txBox="1"/>
          <p:nvPr/>
        </p:nvSpPr>
        <p:spPr>
          <a:xfrm>
            <a:off x="6193388" y="5217250"/>
            <a:ext cx="103186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731520">
              <a:buClr>
                <a:srgbClr val="000000"/>
              </a:buClr>
            </a:pPr>
            <a:r>
              <a:rPr lang="en-GB" sz="1120" b="1" dirty="0">
                <a:solidFill>
                  <a:srgbClr val="FFFFFF">
                    <a:lumMod val="65000"/>
                  </a:srgbClr>
                </a:solidFill>
                <a:sym typeface="Arial"/>
              </a:rPr>
              <a:t>gadoids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6A2C9-826F-DD82-0C67-CD1EB506A595}"/>
              </a:ext>
            </a:extLst>
          </p:cNvPr>
          <p:cNvSpPr txBox="1"/>
          <p:nvPr/>
        </p:nvSpPr>
        <p:spPr>
          <a:xfrm>
            <a:off x="6966277" y="1091629"/>
            <a:ext cx="176143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>
              <a:buClr>
                <a:srgbClr val="000000"/>
              </a:buClr>
            </a:pPr>
            <a:r>
              <a:rPr lang="en-GB" sz="112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Juliane Wihsgott for current speed from ADCP data</a:t>
            </a:r>
          </a:p>
        </p:txBody>
      </p:sp>
    </p:spTree>
    <p:extLst>
      <p:ext uri="{BB962C8B-B14F-4D97-AF65-F5344CB8AC3E}">
        <p14:creationId xmlns:p14="http://schemas.microsoft.com/office/powerpoint/2010/main" val="301352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DFF39-D864-766B-2220-99A854CE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A220A-7D20-2BFE-9C59-13FB44EB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21" b="2973"/>
          <a:stretch/>
        </p:blipFill>
        <p:spPr>
          <a:xfrm>
            <a:off x="1166190" y="3034580"/>
            <a:ext cx="7178027" cy="382341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ECB34B9-9C95-35F9-B14C-580B628E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51" y="136525"/>
            <a:ext cx="9670828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282A4"/>
                </a:solidFill>
              </a:rPr>
              <a:t>ECOWINGS: Ecosystem Change, Offshore Wind, Net Gain and Seabirds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656308-8B14-E794-AEC4-2A19D1BD48C6}"/>
              </a:ext>
            </a:extLst>
          </p:cNvPr>
          <p:cNvSpPr/>
          <p:nvPr/>
        </p:nvSpPr>
        <p:spPr>
          <a:xfrm>
            <a:off x="3379304" y="2802396"/>
            <a:ext cx="3326295" cy="98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0269D-790E-0027-586F-950FD9D9ECA9}"/>
              </a:ext>
            </a:extLst>
          </p:cNvPr>
          <p:cNvSpPr txBox="1"/>
          <p:nvPr/>
        </p:nvSpPr>
        <p:spPr>
          <a:xfrm>
            <a:off x="371061" y="1478957"/>
            <a:ext cx="115028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are the cumulative impacts of OW on seabirds and the wider ecosystem?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strategic compensatory measures deliver net gain to seabirds and the ecosystem?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can we incorporate sufficient climate headroom in strategic compensation?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AEEE2-D967-E778-9F17-3AF41EC2C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60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240000" h="8572500" extrusionOk="0">
                <a:moveTo>
                  <a:pt x="0" y="0"/>
                </a:moveTo>
                <a:lnTo>
                  <a:pt x="15240000" y="0"/>
                </a:lnTo>
                <a:lnTo>
                  <a:pt x="15240000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331" b="-9330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3" name="Google Shape;373;p11"/>
          <p:cNvGrpSpPr/>
          <p:nvPr/>
        </p:nvGrpSpPr>
        <p:grpSpPr>
          <a:xfrm>
            <a:off x="-180480" y="-220909"/>
            <a:ext cx="12744074" cy="7251597"/>
            <a:chOff x="0" y="-19050"/>
            <a:chExt cx="5034696" cy="2864829"/>
          </a:xfrm>
        </p:grpSpPr>
        <p:sp>
          <p:nvSpPr>
            <p:cNvPr id="374" name="Google Shape;374;p11"/>
            <p:cNvSpPr/>
            <p:nvPr/>
          </p:nvSpPr>
          <p:spPr>
            <a:xfrm>
              <a:off x="0" y="0"/>
              <a:ext cx="5034696" cy="2845779"/>
            </a:xfrm>
            <a:custGeom>
              <a:avLst/>
              <a:gdLst/>
              <a:ahLst/>
              <a:cxnLst/>
              <a:rect l="l" t="t" r="r" b="b"/>
              <a:pathLst>
                <a:path w="5034696" h="2845779" extrusionOk="0">
                  <a:moveTo>
                    <a:pt x="0" y="0"/>
                  </a:moveTo>
                  <a:lnTo>
                    <a:pt x="5034696" y="0"/>
                  </a:lnTo>
                  <a:lnTo>
                    <a:pt x="5034696" y="2845779"/>
                  </a:lnTo>
                  <a:lnTo>
                    <a:pt x="0" y="2845779"/>
                  </a:lnTo>
                  <a:close/>
                </a:path>
              </a:pathLst>
            </a:custGeom>
            <a:solidFill>
              <a:srgbClr val="165361">
                <a:alpha val="40000"/>
              </a:srgbClr>
            </a:solidFill>
            <a:ln>
              <a:noFill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</a:pPr>
              <a:endParaRPr lang="en-GB" sz="112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1"/>
            <p:cNvSpPr txBox="1"/>
            <p:nvPr/>
          </p:nvSpPr>
          <p:spPr>
            <a:xfrm>
              <a:off x="0" y="-19050"/>
              <a:ext cx="5034696" cy="2864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40" tIns="40640" rIns="40640" bIns="40640" anchor="ctr" anchorCtr="0">
              <a:noAutofit/>
            </a:bodyPr>
            <a:lstStyle/>
            <a:p>
              <a:pPr algn="ctr" defTabSz="731520">
                <a:lnSpc>
                  <a:spcPct val="93333"/>
                </a:lnSpc>
                <a:buClr>
                  <a:srgbClr val="000000"/>
                </a:buClr>
              </a:pPr>
              <a:endParaRPr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11"/>
          <p:cNvSpPr/>
          <p:nvPr/>
        </p:nvSpPr>
        <p:spPr>
          <a:xfrm>
            <a:off x="0" y="0"/>
            <a:ext cx="12433802" cy="6858000"/>
          </a:xfrm>
          <a:custGeom>
            <a:avLst/>
            <a:gdLst/>
            <a:ahLst/>
            <a:cxnLst/>
            <a:rect l="l" t="t" r="r" b="b"/>
            <a:pathLst>
              <a:path w="15542252" h="8572500" extrusionOk="0">
                <a:moveTo>
                  <a:pt x="0" y="0"/>
                </a:moveTo>
                <a:lnTo>
                  <a:pt x="15542252" y="0"/>
                </a:lnTo>
                <a:lnTo>
                  <a:pt x="15542252" y="8572500"/>
                </a:lnTo>
                <a:lnTo>
                  <a:pt x="0" y="8572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stretch>
              <a:fillRect l="-16350" t="-6852" b="-12243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964100" y="-220909"/>
            <a:ext cx="11325480" cy="7581373"/>
          </a:xfrm>
          <a:custGeom>
            <a:avLst/>
            <a:gdLst/>
            <a:ahLst/>
            <a:cxnLst/>
            <a:rect l="l" t="t" r="r" b="b"/>
            <a:pathLst>
              <a:path w="11374842" h="9476716" extrusionOk="0">
                <a:moveTo>
                  <a:pt x="0" y="0"/>
                </a:moveTo>
                <a:lnTo>
                  <a:pt x="11374842" y="0"/>
                </a:lnTo>
                <a:lnTo>
                  <a:pt x="11374842" y="9476716"/>
                </a:lnTo>
                <a:lnTo>
                  <a:pt x="0" y="947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3000"/>
            </a:blip>
            <a:stretch>
              <a:fillRect r="-41707"/>
            </a:stretch>
          </a:blipFill>
          <a:ln>
            <a:noFill/>
          </a:ln>
        </p:spPr>
        <p:txBody>
          <a:bodyPr/>
          <a:lstStyle/>
          <a:p>
            <a:pPr defTabSz="731520">
              <a:buClr>
                <a:srgbClr val="000000"/>
              </a:buClr>
            </a:pPr>
            <a:endParaRPr lang="en-GB" sz="112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06;p6">
            <a:extLst>
              <a:ext uri="{FF2B5EF4-FFF2-40B4-BE49-F238E27FC236}">
                <a16:creationId xmlns:a16="http://schemas.microsoft.com/office/drawing/2014/main" id="{3629E192-4A0E-CD1C-978A-74018C517656}"/>
              </a:ext>
            </a:extLst>
          </p:cNvPr>
          <p:cNvSpPr txBox="1"/>
          <p:nvPr/>
        </p:nvSpPr>
        <p:spPr>
          <a:xfrm>
            <a:off x="1083174" y="1234010"/>
            <a:ext cx="6232026" cy="121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 defTabSz="731520">
              <a:lnSpc>
                <a:spcPct val="104999"/>
              </a:lnSpc>
              <a:buClr>
                <a:srgbClr val="000000"/>
              </a:buClr>
            </a:pPr>
            <a:r>
              <a:rPr lang="en-GB" sz="1600" kern="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Multifrequency active acoustic data allows for species classification</a:t>
            </a:r>
          </a:p>
          <a:p>
            <a:pPr algn="just" defTabSz="731520">
              <a:lnSpc>
                <a:spcPct val="104999"/>
              </a:lnSpc>
              <a:buClr>
                <a:srgbClr val="000000"/>
              </a:buClr>
            </a:pPr>
            <a:r>
              <a:rPr lang="en-GB" sz="1600" kern="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algn="just" defTabSz="731520">
              <a:lnSpc>
                <a:spcPct val="104999"/>
              </a:lnSpc>
              <a:buClr>
                <a:srgbClr val="000000"/>
              </a:buClr>
            </a:pPr>
            <a:r>
              <a:rPr lang="en-GB" sz="1600" kern="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Multifaceted monitoring approach provides valuable insights into fish behaviour around OWFs</a:t>
            </a:r>
          </a:p>
          <a:p>
            <a:pPr algn="just" defTabSz="731520">
              <a:lnSpc>
                <a:spcPct val="104999"/>
              </a:lnSpc>
              <a:buClr>
                <a:srgbClr val="000000"/>
              </a:buClr>
            </a:pPr>
            <a:endParaRPr lang="en-US"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308;p6">
            <a:extLst>
              <a:ext uri="{FF2B5EF4-FFF2-40B4-BE49-F238E27FC236}">
                <a16:creationId xmlns:a16="http://schemas.microsoft.com/office/drawing/2014/main" id="{E28F82C9-CF24-C7AB-910C-3034CA06DAC5}"/>
              </a:ext>
            </a:extLst>
          </p:cNvPr>
          <p:cNvSpPr txBox="1"/>
          <p:nvPr/>
        </p:nvSpPr>
        <p:spPr>
          <a:xfrm>
            <a:off x="1735169" y="-145009"/>
            <a:ext cx="4360831" cy="120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731520">
              <a:lnSpc>
                <a:spcPct val="140005"/>
              </a:lnSpc>
              <a:buClr>
                <a:srgbClr val="000000"/>
              </a:buClr>
            </a:pPr>
            <a:r>
              <a:rPr lang="en-US" sz="5599" kern="0" dirty="0">
                <a:solidFill>
                  <a:srgbClr val="009F9E"/>
                </a:solidFill>
                <a:latin typeface="Proxima Nova"/>
                <a:cs typeface="Arial"/>
                <a:sym typeface="Proxima Nova"/>
              </a:rPr>
              <a:t>Conclusion</a:t>
            </a:r>
            <a:r>
              <a:rPr lang="en-US" sz="5599" kern="0" dirty="0">
                <a:solidFill>
                  <a:srgbClr val="F9B44B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12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309;p6">
            <a:extLst>
              <a:ext uri="{FF2B5EF4-FFF2-40B4-BE49-F238E27FC236}">
                <a16:creationId xmlns:a16="http://schemas.microsoft.com/office/drawing/2014/main" id="{FFFF4FED-1FC2-E042-143B-903B5E45335F}"/>
              </a:ext>
            </a:extLst>
          </p:cNvPr>
          <p:cNvSpPr txBox="1"/>
          <p:nvPr/>
        </p:nvSpPr>
        <p:spPr>
          <a:xfrm>
            <a:off x="1083175" y="2361011"/>
            <a:ext cx="6404583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731520">
              <a:lnSpc>
                <a:spcPct val="1100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45AFAE"/>
                </a:solidFill>
                <a:latin typeface="Proxima Nova"/>
                <a:cs typeface="Arial"/>
                <a:sym typeface="Proxima Nova"/>
              </a:rPr>
              <a:t>Future work : add 2024 data sampling the wind wake and tide wake</a:t>
            </a:r>
            <a:endParaRPr sz="1120" b="1" kern="0" dirty="0">
              <a:solidFill>
                <a:srgbClr val="45AFA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3" name="Picture 482">
            <a:extLst>
              <a:ext uri="{FF2B5EF4-FFF2-40B4-BE49-F238E27FC236}">
                <a16:creationId xmlns:a16="http://schemas.microsoft.com/office/drawing/2014/main" id="{12A39566-7E9C-0057-08A4-71C466902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64" y="2736771"/>
            <a:ext cx="7400446" cy="3345033"/>
          </a:xfrm>
          <a:prstGeom prst="rect">
            <a:avLst/>
          </a:prstGeom>
        </p:spPr>
      </p:pic>
      <p:cxnSp>
        <p:nvCxnSpPr>
          <p:cNvPr id="484" name="Straight Arrow Connector 483">
            <a:extLst>
              <a:ext uri="{FF2B5EF4-FFF2-40B4-BE49-F238E27FC236}">
                <a16:creationId xmlns:a16="http://schemas.microsoft.com/office/drawing/2014/main" id="{936570E3-C694-07FD-CAC0-C7977C4C8892}"/>
              </a:ext>
            </a:extLst>
          </p:cNvPr>
          <p:cNvCxnSpPr>
            <a:cxnSpLocks/>
          </p:cNvCxnSpPr>
          <p:nvPr/>
        </p:nvCxnSpPr>
        <p:spPr>
          <a:xfrm flipV="1">
            <a:off x="1180893" y="6380626"/>
            <a:ext cx="4915107" cy="35498"/>
          </a:xfrm>
          <a:prstGeom prst="straightConnector1">
            <a:avLst/>
          </a:prstGeom>
          <a:ln w="76200">
            <a:solidFill>
              <a:srgbClr val="45AF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5" name="TextBox 484">
            <a:extLst>
              <a:ext uri="{FF2B5EF4-FFF2-40B4-BE49-F238E27FC236}">
                <a16:creationId xmlns:a16="http://schemas.microsoft.com/office/drawing/2014/main" id="{A32BDB8E-73F5-DF26-E673-35790A3FCD86}"/>
              </a:ext>
            </a:extLst>
          </p:cNvPr>
          <p:cNvSpPr txBox="1"/>
          <p:nvPr/>
        </p:nvSpPr>
        <p:spPr>
          <a:xfrm>
            <a:off x="410949" y="6164938"/>
            <a:ext cx="153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600" b="1" kern="0" dirty="0">
                <a:solidFill>
                  <a:srgbClr val="45AFAE"/>
                </a:solidFill>
                <a:latin typeface="Arial"/>
                <a:cs typeface="Arial"/>
                <a:sym typeface="Arial"/>
              </a:rPr>
              <a:t>Local </a:t>
            </a:r>
          </a:p>
          <a:p>
            <a:pPr defTabSz="731520">
              <a:buClr>
                <a:srgbClr val="000000"/>
              </a:buClr>
            </a:pPr>
            <a:r>
              <a:rPr lang="en-GB" sz="1600" b="1" kern="0" dirty="0">
                <a:solidFill>
                  <a:srgbClr val="45AFAE"/>
                </a:solidFill>
                <a:latin typeface="Arial"/>
                <a:cs typeface="Arial"/>
                <a:sym typeface="Arial"/>
              </a:rPr>
              <a:t>scale </a:t>
            </a: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14288B5F-A386-AF41-0D0F-9C94DCA25C4A}"/>
              </a:ext>
            </a:extLst>
          </p:cNvPr>
          <p:cNvSpPr txBox="1"/>
          <p:nvPr/>
        </p:nvSpPr>
        <p:spPr>
          <a:xfrm>
            <a:off x="6252901" y="6130024"/>
            <a:ext cx="184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buClr>
                <a:srgbClr val="000000"/>
              </a:buClr>
            </a:pPr>
            <a:r>
              <a:rPr lang="en-GB" sz="1600" b="1" kern="0" dirty="0">
                <a:solidFill>
                  <a:srgbClr val="45AFAE"/>
                </a:solidFill>
                <a:latin typeface="Arial"/>
                <a:cs typeface="Arial"/>
                <a:sym typeface="Arial"/>
              </a:rPr>
              <a:t>Regional </a:t>
            </a:r>
          </a:p>
          <a:p>
            <a:pPr defTabSz="731520">
              <a:buClr>
                <a:srgbClr val="000000"/>
              </a:buClr>
            </a:pPr>
            <a:r>
              <a:rPr lang="en-GB" sz="1600" b="1" kern="0" dirty="0">
                <a:solidFill>
                  <a:srgbClr val="45AFAE"/>
                </a:solidFill>
                <a:latin typeface="Arial"/>
                <a:cs typeface="Arial"/>
                <a:sym typeface="Arial"/>
              </a:rPr>
              <a:t>scale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22B9F-D1D1-CD07-4E2B-D785EA54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A22E9-B372-D2A0-4D71-4FC1C993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21" b="2973"/>
          <a:stretch/>
        </p:blipFill>
        <p:spPr>
          <a:xfrm>
            <a:off x="1166190" y="3034580"/>
            <a:ext cx="7178027" cy="382341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31EDE53-B51C-1655-6180-C92EC9FC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51" y="136525"/>
            <a:ext cx="882116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282A4"/>
                </a:solidFill>
              </a:rPr>
              <a:t>ECOWINGS: Ecosystem Change, Offshore Wind, Net Gain and Seabirds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A2674C-4D89-FBCA-8297-114B7F2F3E1A}"/>
              </a:ext>
            </a:extLst>
          </p:cNvPr>
          <p:cNvSpPr/>
          <p:nvPr/>
        </p:nvSpPr>
        <p:spPr>
          <a:xfrm>
            <a:off x="3379304" y="2802396"/>
            <a:ext cx="3326295" cy="98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EC510-BB10-3B86-AB98-D6CD01040B28}"/>
              </a:ext>
            </a:extLst>
          </p:cNvPr>
          <p:cNvSpPr txBox="1"/>
          <p:nvPr/>
        </p:nvSpPr>
        <p:spPr>
          <a:xfrm>
            <a:off x="371061" y="1478957"/>
            <a:ext cx="115028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are the cumulative impacts of OW on seabirds and the wider ecosystem?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strategic compensatory measures deliver net gain to seabirds and the ecosystem?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How can we incorporate sufficient climate headroom in strategic compensation?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8DC87-91AE-2D33-8C3E-370A22513FF8}"/>
              </a:ext>
            </a:extLst>
          </p:cNvPr>
          <p:cNvSpPr txBox="1"/>
          <p:nvPr/>
        </p:nvSpPr>
        <p:spPr>
          <a:xfrm>
            <a:off x="8918713" y="3429000"/>
            <a:ext cx="29091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model the impacts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climate change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zooplankton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fish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to understand effects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seabirds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the whole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ecosystem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9CBE8-C6B8-E7BD-ECE2-496855770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6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16BC7-B8C5-1F09-5B79-66C340A2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6C5CD136-2FB2-24D7-9018-CC6F66FB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51" y="136525"/>
            <a:ext cx="877602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282A4"/>
                </a:solidFill>
              </a:rPr>
              <a:t>Projecting seabird prey fields under climate 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CF2A46-5CF6-72E1-26FD-345EA2520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9" t="26562" r="17876" b="27595"/>
          <a:stretch/>
        </p:blipFill>
        <p:spPr>
          <a:xfrm>
            <a:off x="9770164" y="3984636"/>
            <a:ext cx="2422959" cy="2396309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7D1120-C3AB-B5B5-716C-D6E5F23B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5978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09F2A-37B2-4F49-B16E-53F9B9F7F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33CC3-05FB-5CA2-0C0E-43501DDCA21C}"/>
              </a:ext>
            </a:extLst>
          </p:cNvPr>
          <p:cNvSpPr txBox="1"/>
          <p:nvPr/>
        </p:nvSpPr>
        <p:spPr>
          <a:xfrm>
            <a:off x="273934" y="1470098"/>
            <a:ext cx="3672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Physics &amp; biogeochemistry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Climate projection ensemble to 2100 under RCP8.5 for the NW European shelf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BA5DB-BE8F-C56F-E3A0-CD43E9605BB6}"/>
              </a:ext>
            </a:extLst>
          </p:cNvPr>
          <p:cNvSpPr txBox="1"/>
          <p:nvPr/>
        </p:nvSpPr>
        <p:spPr>
          <a:xfrm>
            <a:off x="4137803" y="1462088"/>
            <a:ext cx="3775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Zooplankton assemblages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Machine learning trained on ocean model reanalysis (1998-2023) &amp; Continuous Plankton Recorder data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North Sea + NE Atlantic, 1958-2019)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AADA1-2745-5122-D791-F982B50117A8}"/>
              </a:ext>
            </a:extLst>
          </p:cNvPr>
          <p:cNvSpPr txBox="1"/>
          <p:nvPr/>
        </p:nvSpPr>
        <p:spPr>
          <a:xfrm>
            <a:off x="8027886" y="1466284"/>
            <a:ext cx="3996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Sandeel &amp; sprat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Forage fish dynamic energy budget models driven by projected physics and zooplankton prey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8669B-47DE-9465-B094-3C60B521236A}"/>
              </a:ext>
            </a:extLst>
          </p:cNvPr>
          <p:cNvSpPr txBox="1"/>
          <p:nvPr/>
        </p:nvSpPr>
        <p:spPr>
          <a:xfrm>
            <a:off x="4830571" y="6434873"/>
            <a:ext cx="7361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Future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feeding conditions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seabirds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OW development areas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309F77-AE37-1CC0-63B0-7E4AB7F99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9" t="31026" r="29547" b="32110"/>
          <a:stretch/>
        </p:blipFill>
        <p:spPr>
          <a:xfrm>
            <a:off x="-12365" y="2639181"/>
            <a:ext cx="3608705" cy="2215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FB3F1E-754A-4853-21C7-CDDEB4F98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43" t="20822" b="21571"/>
          <a:stretch/>
        </p:blipFill>
        <p:spPr>
          <a:xfrm>
            <a:off x="8205483" y="2949519"/>
            <a:ext cx="3355311" cy="1499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0C951-58C8-E9EB-FCBA-CDEF17BB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63" r="15830" b="1260"/>
          <a:stretch/>
        </p:blipFill>
        <p:spPr>
          <a:xfrm>
            <a:off x="7477170" y="4336480"/>
            <a:ext cx="2629194" cy="1919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F9846E-C1A7-9EA4-2CC9-508B25B06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839" y="3352510"/>
            <a:ext cx="1810971" cy="1076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A02F8E-A1EE-42CE-4E6D-AF4044EDD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253" y="4358947"/>
            <a:ext cx="2562416" cy="24868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8574B0-3036-D7D3-D0E3-FF75C4F512EE}"/>
              </a:ext>
            </a:extLst>
          </p:cNvPr>
          <p:cNvSpPr txBox="1"/>
          <p:nvPr/>
        </p:nvSpPr>
        <p:spPr>
          <a:xfrm>
            <a:off x="2109939" y="6410673"/>
            <a:ext cx="1524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Holt et al. 2017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0E43C4-E5E8-8921-9318-27CFCA319955}"/>
              </a:ext>
            </a:extLst>
          </p:cNvPr>
          <p:cNvCxnSpPr>
            <a:cxnSpLocks/>
          </p:cNvCxnSpPr>
          <p:nvPr/>
        </p:nvCxnSpPr>
        <p:spPr>
          <a:xfrm>
            <a:off x="3357926" y="1692075"/>
            <a:ext cx="718157" cy="0"/>
          </a:xfrm>
          <a:prstGeom prst="straightConnector1">
            <a:avLst/>
          </a:prstGeom>
          <a:ln w="920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FDF7B4-F16D-E903-7734-08CCE7CC27F4}"/>
              </a:ext>
            </a:extLst>
          </p:cNvPr>
          <p:cNvCxnSpPr>
            <a:cxnSpLocks/>
          </p:cNvCxnSpPr>
          <p:nvPr/>
        </p:nvCxnSpPr>
        <p:spPr>
          <a:xfrm>
            <a:off x="7194889" y="1668239"/>
            <a:ext cx="718157" cy="0"/>
          </a:xfrm>
          <a:prstGeom prst="straightConnector1">
            <a:avLst/>
          </a:prstGeom>
          <a:ln w="920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62E2DD-2F0C-961B-21E2-7BA8D487CEE7}"/>
              </a:ext>
            </a:extLst>
          </p:cNvPr>
          <p:cNvCxnSpPr>
            <a:cxnSpLocks/>
          </p:cNvCxnSpPr>
          <p:nvPr/>
        </p:nvCxnSpPr>
        <p:spPr>
          <a:xfrm flipH="1">
            <a:off x="9017876" y="5959779"/>
            <a:ext cx="1008227" cy="526171"/>
          </a:xfrm>
          <a:prstGeom prst="straightConnector1">
            <a:avLst/>
          </a:prstGeom>
          <a:ln w="920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C83D28F-1103-AA3C-98F1-A9CCC37B7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1372" y="3134602"/>
            <a:ext cx="1848519" cy="999403"/>
          </a:xfrm>
          <a:prstGeom prst="rect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051732-F825-3BD8-5B25-C566345EB5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661" t="12893" r="67804" b="62436"/>
          <a:stretch/>
        </p:blipFill>
        <p:spPr>
          <a:xfrm>
            <a:off x="4274694" y="4306859"/>
            <a:ext cx="2167630" cy="2038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B7E2B7-6F28-E674-7C63-656F65792F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0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A3ED470-B70D-2E37-E00D-44635114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09F2A-37B2-4F49-B16E-53F9B9F7F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E591E75-F05B-5F6B-B015-067BE20A0A2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09F2A-37B2-4F49-B16E-53F9B9F7F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486FB-9E33-A86E-391B-BC46DB4BDC7F}"/>
              </a:ext>
            </a:extLst>
          </p:cNvPr>
          <p:cNvSpPr txBox="1"/>
          <p:nvPr/>
        </p:nvSpPr>
        <p:spPr>
          <a:xfrm>
            <a:off x="399281" y="1864999"/>
            <a:ext cx="650510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log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zooplankton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energy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+offset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 yearday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depth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sea surface temperature (SST)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sea surface salinity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mixed layer depth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chlorophyll concentration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phytoplankton bloom start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phytoplankton bloom duration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monthly SST anomaly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subpolar gyre (SPG) index proxy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372359-562E-D665-DFDD-FDCAAE86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51" y="136525"/>
            <a:ext cx="869894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282A4"/>
                </a:solidFill>
              </a:rPr>
              <a:t>Model structure: predictors of zooplankton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65725-91AF-B25F-BDFA-B542A47B0F73}"/>
              </a:ext>
            </a:extLst>
          </p:cNvPr>
          <p:cNvSpPr txBox="1"/>
          <p:nvPr/>
        </p:nvSpPr>
        <p:spPr>
          <a:xfrm>
            <a:off x="6820305" y="1438761"/>
            <a:ext cx="512984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Separate models for aggregated small copepods and two key large Calanus :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C. finmarchicus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C. helgolandicus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51C83F-9F6D-5D59-D0BA-6626689ED1B1}"/>
              </a:ext>
            </a:extLst>
          </p:cNvPr>
          <p:cNvSpPr txBox="1"/>
          <p:nvPr/>
        </p:nvSpPr>
        <p:spPr>
          <a:xfrm>
            <a:off x="6745225" y="3308349"/>
            <a:ext cx="180978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Physical drivers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7B7EAB-9E80-994B-E99D-BC60A5F35D3E}"/>
              </a:ext>
            </a:extLst>
          </p:cNvPr>
          <p:cNvSpPr txBox="1"/>
          <p:nvPr/>
        </p:nvSpPr>
        <p:spPr>
          <a:xfrm>
            <a:off x="6747284" y="4080592"/>
            <a:ext cx="460651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Biological drivers: phytoplankton abundance and phenology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4607C7-1EA7-3A0C-4564-CF1D3004D3C6}"/>
              </a:ext>
            </a:extLst>
          </p:cNvPr>
          <p:cNvSpPr txBox="1"/>
          <p:nvPr/>
        </p:nvSpPr>
        <p:spPr>
          <a:xfrm>
            <a:off x="6745225" y="5131621"/>
            <a:ext cx="279634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Signal of climate warming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FCAEDE-722D-8BF3-1718-9DB4E9A4DDB8}"/>
              </a:ext>
            </a:extLst>
          </p:cNvPr>
          <p:cNvSpPr txBox="1"/>
          <p:nvPr/>
        </p:nvSpPr>
        <p:spPr>
          <a:xfrm>
            <a:off x="6745225" y="5928439"/>
            <a:ext cx="513190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Indicator of water mass variability (sub-polar vs. sub-tropical) affecting zooplankton assemblages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792131-7CCA-3BAA-F036-9C7D4AC2263A}"/>
              </a:ext>
            </a:extLst>
          </p:cNvPr>
          <p:cNvSpPr txBox="1"/>
          <p:nvPr/>
        </p:nvSpPr>
        <p:spPr>
          <a:xfrm>
            <a:off x="6747284" y="2455213"/>
            <a:ext cx="361544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Seasonal cycle and bathymetry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CEB438-4DF7-FB2A-6D5C-4BD4196D0A54}"/>
              </a:ext>
            </a:extLst>
          </p:cNvPr>
          <p:cNvCxnSpPr>
            <a:cxnSpLocks/>
          </p:cNvCxnSpPr>
          <p:nvPr/>
        </p:nvCxnSpPr>
        <p:spPr>
          <a:xfrm flipH="1">
            <a:off x="4598504" y="1754249"/>
            <a:ext cx="2221801" cy="12826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9A44DFE6-A3C5-DDB4-050D-0BEF003F0EE4}"/>
              </a:ext>
            </a:extLst>
          </p:cNvPr>
          <p:cNvSpPr/>
          <p:nvPr/>
        </p:nvSpPr>
        <p:spPr>
          <a:xfrm>
            <a:off x="5936974" y="2973031"/>
            <a:ext cx="808251" cy="1084773"/>
          </a:xfrm>
          <a:prstGeom prst="rightBrac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1B079692-164D-962E-EE22-061D200E6362}"/>
              </a:ext>
            </a:extLst>
          </p:cNvPr>
          <p:cNvSpPr/>
          <p:nvPr/>
        </p:nvSpPr>
        <p:spPr>
          <a:xfrm>
            <a:off x="5936974" y="4170676"/>
            <a:ext cx="808251" cy="981897"/>
          </a:xfrm>
          <a:prstGeom prst="rightBrac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3A5CEF-BFB5-23E5-7CDE-7C6D1C8C382C}"/>
              </a:ext>
            </a:extLst>
          </p:cNvPr>
          <p:cNvCxnSpPr>
            <a:cxnSpLocks/>
          </p:cNvCxnSpPr>
          <p:nvPr/>
        </p:nvCxnSpPr>
        <p:spPr>
          <a:xfrm flipH="1">
            <a:off x="4363549" y="5341404"/>
            <a:ext cx="2262538" cy="5888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5D36F5-98C8-352A-AA8E-0CF6966360B9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096000" y="5928439"/>
            <a:ext cx="649225" cy="32316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B99341-970F-B604-6B32-CBF45529DAA9}"/>
              </a:ext>
            </a:extLst>
          </p:cNvPr>
          <p:cNvCxnSpPr>
            <a:cxnSpLocks/>
          </p:cNvCxnSpPr>
          <p:nvPr/>
        </p:nvCxnSpPr>
        <p:spPr>
          <a:xfrm flipH="1">
            <a:off x="2346725" y="2639879"/>
            <a:ext cx="4400559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955F081-3806-EED6-255D-F3304D6F1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62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84071-D8E1-4BAE-0457-F1D4D562E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95C0851-25E8-23D5-920F-4D28FB12E0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16" t="32779" r="10308" b="30564"/>
          <a:stretch/>
        </p:blipFill>
        <p:spPr>
          <a:xfrm>
            <a:off x="2564421" y="1489862"/>
            <a:ext cx="7097589" cy="4667876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E6F0669-2B9A-B2C6-7330-0A120E7C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09F2A-37B2-4F49-B16E-53F9B9F7F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F059A-365D-AC88-3973-4FD548696C67}"/>
              </a:ext>
            </a:extLst>
          </p:cNvPr>
          <p:cNvSpPr txBox="1"/>
          <p:nvPr/>
        </p:nvSpPr>
        <p:spPr>
          <a:xfrm flipH="1">
            <a:off x="217137" y="2466861"/>
            <a:ext cx="2071658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Model captures seasonality and depth niches of different species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7E0B5A-8635-6EE0-0FCA-C0DAFF5CC19A}"/>
              </a:ext>
            </a:extLst>
          </p:cNvPr>
          <p:cNvSpPr txBox="1"/>
          <p:nvPr/>
        </p:nvSpPr>
        <p:spPr>
          <a:xfrm flipH="1">
            <a:off x="9653510" y="3199636"/>
            <a:ext cx="2410605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Shift of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Calanus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composition with subpolar gyre strength: strong SPG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 more cold fresh water  more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itchFamily="2" charset="2"/>
              </a:rPr>
              <a:t>C. finmarchicus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90B541-418D-9F76-03C7-D7486AADED6E}"/>
              </a:ext>
            </a:extLst>
          </p:cNvPr>
          <p:cNvCxnSpPr>
            <a:cxnSpLocks/>
          </p:cNvCxnSpPr>
          <p:nvPr/>
        </p:nvCxnSpPr>
        <p:spPr>
          <a:xfrm>
            <a:off x="2031881" y="3581719"/>
            <a:ext cx="864934" cy="72954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C918213-BC45-5281-97F8-9DACEEFD21FB}"/>
              </a:ext>
            </a:extLst>
          </p:cNvPr>
          <p:cNvCxnSpPr>
            <a:cxnSpLocks/>
          </p:cNvCxnSpPr>
          <p:nvPr/>
        </p:nvCxnSpPr>
        <p:spPr>
          <a:xfrm flipV="1">
            <a:off x="7621478" y="4732088"/>
            <a:ext cx="0" cy="51532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1CA8E50D-A809-D1B9-3DF4-3067EF7BD82B}"/>
              </a:ext>
            </a:extLst>
          </p:cNvPr>
          <p:cNvSpPr txBox="1">
            <a:spLocks/>
          </p:cNvSpPr>
          <p:nvPr/>
        </p:nvSpPr>
        <p:spPr>
          <a:xfrm>
            <a:off x="241852" y="136525"/>
            <a:ext cx="86650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82A4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Model structure: relationships between predictors and zooplankton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49E7C-2946-36DA-46C2-03881442A035}"/>
              </a:ext>
            </a:extLst>
          </p:cNvPr>
          <p:cNvSpPr txBox="1"/>
          <p:nvPr/>
        </p:nvSpPr>
        <p:spPr>
          <a:xfrm flipH="1">
            <a:off x="583093" y="6266324"/>
            <a:ext cx="1111194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predictors: All groups strongly regulated by seasonal cycle, water mass variability &amp; climate warming signal.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C6656D-3982-3DF1-1FB6-92E1699DCBE0}"/>
              </a:ext>
            </a:extLst>
          </p:cNvPr>
          <p:cNvCxnSpPr>
            <a:cxnSpLocks/>
          </p:cNvCxnSpPr>
          <p:nvPr/>
        </p:nvCxnSpPr>
        <p:spPr>
          <a:xfrm flipH="1">
            <a:off x="9131643" y="4215298"/>
            <a:ext cx="596009" cy="48118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21D44CA-2BFD-0077-7463-3536AB1B1189}"/>
              </a:ext>
            </a:extLst>
          </p:cNvPr>
          <p:cNvCxnSpPr>
            <a:cxnSpLocks/>
          </p:cNvCxnSpPr>
          <p:nvPr/>
        </p:nvCxnSpPr>
        <p:spPr>
          <a:xfrm flipV="1">
            <a:off x="2199503" y="2665129"/>
            <a:ext cx="978940" cy="36680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7F9C5B8-4FD3-457F-ACA1-1162554EC7DC}"/>
              </a:ext>
            </a:extLst>
          </p:cNvPr>
          <p:cNvSpPr txBox="1"/>
          <p:nvPr/>
        </p:nvSpPr>
        <p:spPr>
          <a:xfrm rot="16200000">
            <a:off x="3502832" y="4685809"/>
            <a:ext cx="1556951" cy="307777"/>
          </a:xfrm>
          <a:prstGeom prst="rect">
            <a:avLst/>
          </a:prstGeom>
          <a:solidFill>
            <a:schemeClr val="accent4">
              <a:lumMod val="60000"/>
              <a:lumOff val="40000"/>
              <a:alpha val="3470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shelf edge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94FC13-06B1-C9A1-679B-80645F95E14D}"/>
              </a:ext>
            </a:extLst>
          </p:cNvPr>
          <p:cNvSpPr txBox="1"/>
          <p:nvPr/>
        </p:nvSpPr>
        <p:spPr>
          <a:xfrm flipH="1">
            <a:off x="9912922" y="1305467"/>
            <a:ext cx="2071658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Model captures cold water vs warm water niches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D2BF037-1019-8BA4-D25F-B44A8EC9B1A3}"/>
              </a:ext>
            </a:extLst>
          </p:cNvPr>
          <p:cNvCxnSpPr>
            <a:cxnSpLocks/>
          </p:cNvCxnSpPr>
          <p:nvPr/>
        </p:nvCxnSpPr>
        <p:spPr>
          <a:xfrm flipH="1">
            <a:off x="9329574" y="2200771"/>
            <a:ext cx="596009" cy="48118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B495C8B-080B-0894-1EBD-78505C020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2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66B90E-C5B1-0473-7F3C-3E140422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05" t="12893" r="5520" b="59854"/>
          <a:stretch/>
        </p:blipFill>
        <p:spPr>
          <a:xfrm>
            <a:off x="753203" y="1831419"/>
            <a:ext cx="7675462" cy="2362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569FC-A370-7F57-8AAE-1D46868D9B57}"/>
              </a:ext>
            </a:extLst>
          </p:cNvPr>
          <p:cNvSpPr txBox="1"/>
          <p:nvPr/>
        </p:nvSpPr>
        <p:spPr>
          <a:xfrm>
            <a:off x="8688304" y="2640387"/>
            <a:ext cx="32796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Strong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declines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all zooplankton groups.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Projections vary with climate model &amp; region.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Driven by “novel future state” of reduced circulation and salinity (Holt et al, 2019).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142A5-AFF0-79E5-D2E1-52B0EFE88E73}"/>
              </a:ext>
            </a:extLst>
          </p:cNvPr>
          <p:cNvSpPr txBox="1"/>
          <p:nvPr/>
        </p:nvSpPr>
        <p:spPr>
          <a:xfrm>
            <a:off x="1856781" y="1508739"/>
            <a:ext cx="626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Near future change (2040s) by climate projection</a:t>
            </a:r>
          </a:p>
        </p:txBody>
      </p:sp>
      <p:pic>
        <p:nvPicPr>
          <p:cNvPr id="11" name="Content Placeholder 16">
            <a:extLst>
              <a:ext uri="{FF2B5EF4-FFF2-40B4-BE49-F238E27FC236}">
                <a16:creationId xmlns:a16="http://schemas.microsoft.com/office/drawing/2014/main" id="{5D340B75-7264-20F1-A2A6-ECAC6E5EF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3925" t="23140" r="47915" b="56036"/>
          <a:stretch/>
        </p:blipFill>
        <p:spPr>
          <a:xfrm>
            <a:off x="3147743" y="4623236"/>
            <a:ext cx="5198285" cy="2004607"/>
          </a:xfrm>
        </p:spPr>
      </p:pic>
      <p:pic>
        <p:nvPicPr>
          <p:cNvPr id="12" name="Content Placeholder 16">
            <a:extLst>
              <a:ext uri="{FF2B5EF4-FFF2-40B4-BE49-F238E27FC236}">
                <a16:creationId xmlns:a16="http://schemas.microsoft.com/office/drawing/2014/main" id="{D2EF03DF-6886-E8AC-FA92-F71DC6953F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407" t="45073" r="11060" b="40910"/>
          <a:stretch/>
        </p:blipFill>
        <p:spPr>
          <a:xfrm>
            <a:off x="183334" y="4869064"/>
            <a:ext cx="2355024" cy="13303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937B87-2C5B-46DF-D2B8-EC18AA29A62A}"/>
              </a:ext>
            </a:extLst>
          </p:cNvPr>
          <p:cNvSpPr txBox="1"/>
          <p:nvPr/>
        </p:nvSpPr>
        <p:spPr>
          <a:xfrm rot="16200000">
            <a:off x="1801931" y="5277327"/>
            <a:ext cx="210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small copepod energy (kJ.m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AC50D-953C-62C0-3731-4079B58DE0C5}"/>
              </a:ext>
            </a:extLst>
          </p:cNvPr>
          <p:cNvSpPr txBox="1"/>
          <p:nvPr/>
        </p:nvSpPr>
        <p:spPr>
          <a:xfrm rot="16200000">
            <a:off x="-792989" y="2873189"/>
            <a:ext cx="265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change in small copepod energy (kJ.m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2D525-D0B2-B9C6-AD77-6C5B19273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212" y="1188811"/>
            <a:ext cx="1934545" cy="13255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FB0F4E-C703-0507-33A9-1F38D157F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E53342-ECC3-D2C0-B03C-E5DBDDAD2EBB}"/>
              </a:ext>
            </a:extLst>
          </p:cNvPr>
          <p:cNvSpPr txBox="1">
            <a:spLocks/>
          </p:cNvSpPr>
          <p:nvPr/>
        </p:nvSpPr>
        <p:spPr>
          <a:xfrm>
            <a:off x="241852" y="136525"/>
            <a:ext cx="89924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82A4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Preliminary results: continuing declines (example for small copepods)</a:t>
            </a:r>
          </a:p>
        </p:txBody>
      </p:sp>
    </p:spTree>
    <p:extLst>
      <p:ext uri="{BB962C8B-B14F-4D97-AF65-F5344CB8AC3E}">
        <p14:creationId xmlns:p14="http://schemas.microsoft.com/office/powerpoint/2010/main" val="165135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28AD-35BF-6CEE-DF08-96B3F8DB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43CAA86-8D10-B73E-66A5-B03576835782}"/>
              </a:ext>
            </a:extLst>
          </p:cNvPr>
          <p:cNvSpPr txBox="1">
            <a:spLocks/>
          </p:cNvSpPr>
          <p:nvPr/>
        </p:nvSpPr>
        <p:spPr>
          <a:xfrm>
            <a:off x="241852" y="136525"/>
            <a:ext cx="8821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82A4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Preliminary conclusions: continuing declines in zooplankton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7AD0F-2CB1-F96B-5D25-F804D3C12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95" y="2764981"/>
            <a:ext cx="2947509" cy="2019654"/>
          </a:xfrm>
          <a:prstGeom prst="rect">
            <a:avLst/>
          </a:prstGeom>
        </p:spPr>
      </p:pic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0479C56B-E91C-BE02-C00B-3E683E8D1587}"/>
              </a:ext>
            </a:extLst>
          </p:cNvPr>
          <p:cNvSpPr txBox="1">
            <a:spLocks/>
          </p:cNvSpPr>
          <p:nvPr/>
        </p:nvSpPr>
        <p:spPr>
          <a:xfrm>
            <a:off x="241851" y="1737943"/>
            <a:ext cx="11751365" cy="1588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are the consequences for planktivorous fish and the seabird populations that rely on them? We model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sandeel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sprat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growth under projected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zooplankton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scenarios.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D2E818-C420-F465-37E3-69B43E8D5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4" y="4747564"/>
            <a:ext cx="2984802" cy="1774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E400-C9BA-5ABB-395B-83707A899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453" y="2652948"/>
            <a:ext cx="2695763" cy="2022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8FB1E0-FBBE-AC41-A14E-D9A3B3E99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214" y="2769294"/>
            <a:ext cx="2898028" cy="2171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919758-0AF9-EBB8-7063-F16E02F39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0588" y="4554890"/>
            <a:ext cx="2710456" cy="215989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96F69E1-0810-34EF-D84A-B26A10A3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21" y="4827300"/>
            <a:ext cx="3409516" cy="18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42F742-2E81-B791-E002-BAE8A755C1B4}"/>
              </a:ext>
            </a:extLst>
          </p:cNvPr>
          <p:cNvCxnSpPr>
            <a:cxnSpLocks/>
          </p:cNvCxnSpPr>
          <p:nvPr/>
        </p:nvCxnSpPr>
        <p:spPr>
          <a:xfrm>
            <a:off x="4024864" y="4361450"/>
            <a:ext cx="718157" cy="0"/>
          </a:xfrm>
          <a:prstGeom prst="straightConnector1">
            <a:avLst/>
          </a:prstGeom>
          <a:ln w="1301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E6213A-7951-5974-6DAA-6A7B8045C660}"/>
              </a:ext>
            </a:extLst>
          </p:cNvPr>
          <p:cNvCxnSpPr>
            <a:cxnSpLocks/>
          </p:cNvCxnSpPr>
          <p:nvPr/>
        </p:nvCxnSpPr>
        <p:spPr>
          <a:xfrm>
            <a:off x="8192431" y="4362935"/>
            <a:ext cx="718157" cy="0"/>
          </a:xfrm>
          <a:prstGeom prst="straightConnector1">
            <a:avLst/>
          </a:prstGeom>
          <a:ln w="1301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30E0D5C-A1DC-10E8-2146-D2B573E10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015" y="136525"/>
            <a:ext cx="2810933" cy="9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4">
      <a:dk1>
        <a:srgbClr val="155361"/>
      </a:dk1>
      <a:lt1>
        <a:srgbClr val="FFFFFF"/>
      </a:lt1>
      <a:dk2>
        <a:srgbClr val="155361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ECOWind branding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itle and content">
  <a:themeElements>
    <a:clrScheme name="Custom 6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005C83"/>
      </a:hlink>
      <a:folHlink>
        <a:srgbClr val="495961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HVL 58 v2 Conference PP template.potx" id="{1BBD7765-97B0-4178-B1BA-15D08C4F2976}" vid="{D7CFEE0B-6683-4EED-A25E-A98658FC574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fcce2ead-c712-47b7-9c35-fd420cf295cd" xsi:nil="true"/>
    <lcf76f155ced4ddcb4097134ff3c332f xmlns="fcce2ead-c712-47b7-9c35-fd420cf295cd">
      <Terms xmlns="http://schemas.microsoft.com/office/infopath/2007/PartnerControls"/>
    </lcf76f155ced4ddcb4097134ff3c332f>
    <TaxCatchAll xmlns="e4a2ca18-d922-4c0f-8af1-f35448c94f0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4C5EA37AD9C141A39963EE3C795E62" ma:contentTypeVersion="19" ma:contentTypeDescription="Create a new document." ma:contentTypeScope="" ma:versionID="b3eb6872dc15ae3a0a0a200d978ca145">
  <xsd:schema xmlns:xsd="http://www.w3.org/2001/XMLSchema" xmlns:xs="http://www.w3.org/2001/XMLSchema" xmlns:p="http://schemas.microsoft.com/office/2006/metadata/properties" xmlns:ns2="fcce2ead-c712-47b7-9c35-fd420cf295cd" xmlns:ns3="e4a2ca18-d922-4c0f-8af1-f35448c94f01" targetNamespace="http://schemas.microsoft.com/office/2006/metadata/properties" ma:root="true" ma:fieldsID="f6d7e23c0b954bbd8be7e7488a34f6ee" ns2:_="" ns3:_="">
    <xsd:import namespace="fcce2ead-c712-47b7-9c35-fd420cf295cd"/>
    <xsd:import namespace="e4a2ca18-d922-4c0f-8af1-f35448c94f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e2ead-c712-47b7-9c35-fd420cf29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0f2b03-ab8f-436a-bc95-3771510086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tatus" ma:index="26" nillable="true" ma:displayName="Status" ma:format="Dropdown" ma:internalName="Status">
      <xsd:simpleType>
        <xsd:restriction base="dms:Choice">
          <xsd:enumeration value="Review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2ca18-d922-4c0f-8af1-f35448c94f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cb963df-dd96-481a-b729-3d6547a656cf}" ma:internalName="TaxCatchAll" ma:showField="CatchAllData" ma:web="e4a2ca18-d922-4c0f-8af1-f35448c94f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F4AD92-746A-4BED-8139-9089AA39DE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0704ED-6397-4C6E-BE8B-9BFBE2C21157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e4a2ca18-d922-4c0f-8af1-f35448c94f01"/>
    <ds:schemaRef ds:uri="http://schemas.openxmlformats.org/package/2006/metadata/core-properties"/>
    <ds:schemaRef ds:uri="http://www.w3.org/XML/1998/namespace"/>
    <ds:schemaRef ds:uri="fcce2ead-c712-47b7-9c35-fd420cf295c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F07962C-57BE-4DA0-AE0B-23A0846C76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ce2ead-c712-47b7-9c35-fd420cf295cd"/>
    <ds:schemaRef ds:uri="e4a2ca18-d922-4c0f-8af1-f35448c94f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1464</Words>
  <Application>Microsoft Macintosh PowerPoint</Application>
  <PresentationFormat>Widescreen</PresentationFormat>
  <Paragraphs>293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Lucida Sans</vt:lpstr>
      <vt:lpstr>Menlo</vt:lpstr>
      <vt:lpstr>Proxima Nova</vt:lpstr>
      <vt:lpstr>Wingdings</vt:lpstr>
      <vt:lpstr>Office Theme</vt:lpstr>
      <vt:lpstr>1_Office Theme</vt:lpstr>
      <vt:lpstr>3_Office Theme</vt:lpstr>
      <vt:lpstr>6_Office Theme</vt:lpstr>
      <vt:lpstr>Title and content</vt:lpstr>
      <vt:lpstr>PowerPoint Presentation</vt:lpstr>
      <vt:lpstr>Climate projections of zooplankton and forage fish: a shifting baseline for seabird prey fields</vt:lpstr>
      <vt:lpstr>ECOWINGS: Ecosystem Change, Offshore Wind, Net Gain and Seabirds </vt:lpstr>
      <vt:lpstr>ECOWINGS: Ecosystem Change, Offshore Wind, Net Gain and Seabirds </vt:lpstr>
      <vt:lpstr>Projecting seabird prey fields under climate change</vt:lpstr>
      <vt:lpstr>Model structure: predictors of zooplankton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ECOWind &amp; ECOFlow Annual Impact Meeting Nov 2024  The mechanistic link from the predictable physical environment to diving seabird distribution via their marine prey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also understand habitat quality by modelling predator energy gain?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 Hutchinson</dc:creator>
  <cp:lastModifiedBy>Kimberley Lloyd</cp:lastModifiedBy>
  <cp:revision>31</cp:revision>
  <dcterms:created xsi:type="dcterms:W3CDTF">2024-11-18T14:12:04Z</dcterms:created>
  <dcterms:modified xsi:type="dcterms:W3CDTF">2025-01-10T13:54:26Z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0x010100DA4C5EA37AD9C141A39963EE3C795E62</vt:lpwstr>
  </property>
  <property fmtid="{D5CDD505-2E9C-101B-9397-08002B2CF9AE}" pid="3" name="MediaServiceImageTags">
    <vt:lpwstr/>
  </property>
</Properties>
</file>