
<file path=[Content_Types].xml><?xml version="1.0" encoding="utf-8"?>
<Types xmlns="http://schemas.openxmlformats.org/package/2006/content-types">
  <Default Extension="avi" ContentType="video/x-msvideo"/>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3CF_21BF0756.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3E4_96E7ADC8.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31" r:id="rId5"/>
    <p:sldMasterId id="2147483744" r:id="rId6"/>
    <p:sldMasterId id="2147483758" r:id="rId7"/>
    <p:sldMasterId id="2147483772" r:id="rId8"/>
    <p:sldMasterId id="2147483784" r:id="rId9"/>
    <p:sldMasterId id="2147483796" r:id="rId10"/>
    <p:sldMasterId id="2147483799" r:id="rId11"/>
    <p:sldMasterId id="2147483801" r:id="rId12"/>
  </p:sldMasterIdLst>
  <p:notesMasterIdLst>
    <p:notesMasterId r:id="rId59"/>
  </p:notesMasterIdLst>
  <p:sldIdLst>
    <p:sldId id="265" r:id="rId13"/>
    <p:sldId id="974" r:id="rId14"/>
    <p:sldId id="491" r:id="rId15"/>
    <p:sldId id="511" r:id="rId16"/>
    <p:sldId id="975" r:id="rId17"/>
    <p:sldId id="976" r:id="rId18"/>
    <p:sldId id="994" r:id="rId19"/>
    <p:sldId id="993" r:id="rId20"/>
    <p:sldId id="996" r:id="rId21"/>
    <p:sldId id="304" r:id="rId22"/>
    <p:sldId id="997" r:id="rId23"/>
    <p:sldId id="606" r:id="rId24"/>
    <p:sldId id="564" r:id="rId25"/>
    <p:sldId id="434" r:id="rId26"/>
    <p:sldId id="998" r:id="rId27"/>
    <p:sldId id="303" r:id="rId28"/>
    <p:sldId id="570" r:id="rId29"/>
    <p:sldId id="435" r:id="rId30"/>
    <p:sldId id="569" r:id="rId31"/>
    <p:sldId id="973" r:id="rId32"/>
    <p:sldId id="1000" r:id="rId33"/>
    <p:sldId id="1001" r:id="rId34"/>
    <p:sldId id="1002" r:id="rId35"/>
    <p:sldId id="1003" r:id="rId36"/>
    <p:sldId id="1004" r:id="rId37"/>
    <p:sldId id="3671" r:id="rId38"/>
    <p:sldId id="1006" r:id="rId39"/>
    <p:sldId id="1007" r:id="rId40"/>
    <p:sldId id="1008" r:id="rId41"/>
    <p:sldId id="300" r:id="rId42"/>
    <p:sldId id="1009" r:id="rId43"/>
    <p:sldId id="1010" r:id="rId44"/>
    <p:sldId id="299" r:id="rId45"/>
    <p:sldId id="1005" r:id="rId46"/>
    <p:sldId id="1013" r:id="rId47"/>
    <p:sldId id="3654" r:id="rId48"/>
    <p:sldId id="3655" r:id="rId49"/>
    <p:sldId id="3656" r:id="rId50"/>
    <p:sldId id="3657" r:id="rId51"/>
    <p:sldId id="3663" r:id="rId52"/>
    <p:sldId id="3664" r:id="rId53"/>
    <p:sldId id="3665" r:id="rId54"/>
    <p:sldId id="3666" r:id="rId55"/>
    <p:sldId id="3667" r:id="rId56"/>
    <p:sldId id="3668" r:id="rId57"/>
    <p:sldId id="1012" r:id="rId58"/>
  </p:sldIdLst>
  <p:sldSz cx="12192000" cy="6858000"/>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A69E7E-6395-348E-4B0F-DBA4A21D852E}" name="Rory O'Hara Murray" initials="RM" userId="S::rory.murray_gov.scot#ext#@365abdn.onmicrosoft.com::1cb637ac-eba6-4ea4-a1d6-06b3a4a10e03" providerId="AD"/>
  <p188:author id="{74ECBBAA-F17F-947D-9081-41D98E51E10B}" name="Juliane Wihsgott" initials="JW" userId="S::jwi_pml.ac.uk#ext#@365abdn.onmicrosoft.com::003bb8f6-f9b7-463d-a734-7c1b8b161c50"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F411AC-8DDD-0B46-8EE7-2D44404BADDF}" v="2" dt="2025-01-10T13:50:05.4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05"/>
    <p:restoredTop sz="94690"/>
  </p:normalViewPr>
  <p:slideViewPr>
    <p:cSldViewPr snapToGrid="0">
      <p:cViewPr varScale="1">
        <p:scale>
          <a:sx n="151" d="100"/>
          <a:sy n="151" d="100"/>
        </p:scale>
        <p:origin x="108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notesMaster" Target="notesMasters/notesMaster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presProps" Target="pres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s>
</file>

<file path=ppt/comments/modernComment_3CF_21BF0756.xml><?xml version="1.0" encoding="utf-8"?>
<p188:cmLst xmlns:a="http://schemas.openxmlformats.org/drawingml/2006/main" xmlns:r="http://schemas.openxmlformats.org/officeDocument/2006/relationships" xmlns:p188="http://schemas.microsoft.com/office/powerpoint/2018/8/main">
  <p188:cm id="{D89D918A-9660-4237-8C27-7BA12E62F905}" authorId="{74ECBBAA-F17F-947D-9081-41D98E51E10B}" created="2024-11-12T15:10:40.170">
    <ac:deMkLst xmlns:ac="http://schemas.microsoft.com/office/drawing/2013/main/command">
      <pc:docMk xmlns:pc="http://schemas.microsoft.com/office/powerpoint/2013/main/command"/>
      <pc:sldMk xmlns:pc="http://schemas.microsoft.com/office/powerpoint/2013/main/command" cId="566167382" sldId="975"/>
      <ac:spMk id="4" creationId="{00000000-0000-0000-0000-000000000000}"/>
    </ac:deMkLst>
    <p188:txBody>
      <a:bodyPr/>
      <a:lstStyle/>
      <a:p>
        <a:r>
          <a:rPr lang="en-US"/>
          <a:t>Rory, Michela, I've added 'acceleration' to the slides as wind modification resulting in slow down OR speed up as a result of wind farm interaction and generation of turbulence appears to be equally common in other wind farms --&gt; see Hasager et al 2024 paper recently shared.
Just wanted to make you aware as Tim and I are looking into this with the SAR data. </a:t>
        </a:r>
      </a:p>
    </p188:txBody>
    <p188:extLst>
      <p:ext xmlns:p="http://schemas.openxmlformats.org/presentationml/2006/main" uri="{57CB4572-C831-44C2-8A1C-0ADB6CCDFE69}">
        <p223:reactions xmlns:p223="http://schemas.microsoft.com/office/powerpoint/2022/03/main">
          <p223:rxn type="👍">
            <p223:instance time="2024-11-13T14:55:14.144" authorId="{65A69E7E-6395-348E-4B0F-DBA4A21D852E}"/>
          </p223:rxn>
        </p223:reactions>
      </p:ext>
    </p188:extLst>
  </p188:cm>
</p188:cmLst>
</file>

<file path=ppt/comments/modernComment_3E4_96E7ADC8.xml><?xml version="1.0" encoding="utf-8"?>
<p188:cmLst xmlns:a="http://schemas.openxmlformats.org/drawingml/2006/main" xmlns:r="http://schemas.openxmlformats.org/officeDocument/2006/relationships" xmlns:p188="http://schemas.microsoft.com/office/powerpoint/2018/8/main">
  <p188:cm id="{CDBCF3E5-3D23-4624-873A-0E47BE88CD74}" authorId="{74ECBBAA-F17F-947D-9081-41D98E51E10B}" created="2024-11-12T15:00:04.323">
    <ac:deMkLst xmlns:ac="http://schemas.microsoft.com/office/drawing/2013/main/command">
      <pc:docMk xmlns:pc="http://schemas.microsoft.com/office/powerpoint/2013/main/command"/>
      <pc:sldMk xmlns:pc="http://schemas.microsoft.com/office/powerpoint/2013/main/command" cId="2531765704" sldId="996"/>
      <ac:picMk id="2" creationId="{15D0DA86-EB20-152C-8A19-72FBD3E0ECA7}"/>
    </ac:deMkLst>
    <p188:replyLst>
      <p188:reply id="{E28FAFA2-F620-43F1-AA2C-FA6E37736431}" authorId="{74ECBBAA-F17F-947D-9081-41D98E51E10B}" created="2024-11-12T15:05:06.676">
        <p188:txBody>
          <a:bodyPr/>
          <a:lstStyle/>
          <a:p>
            <a:r>
              <a:rPr lang="en-US"/>
              <a:t>Once you click on it the plot disappears and shows a plot with the same data but shown in z time space, so depth resolved. The story is the same, that the water column was full mixed but the data show seasonal stratification at this point. From late July/early August the thermocline was deep enough and started to be resolved by the remaining T-chain sensors in the lower 35 m of the water column.</a:t>
            </a:r>
          </a:p>
        </p188:txBody>
      </p188:reply>
      <p188:reply id="{E7FA60B3-AE2C-4DEA-9D8F-98658E9D6564}" authorId="{74ECBBAA-F17F-947D-9081-41D98E51E10B}" created="2024-11-12T15:06:24.225">
        <p188:txBody>
          <a:bodyPr/>
          <a:lstStyle/>
          <a:p>
            <a:r>
              <a:rPr lang="en-US"/>
              <a:t>Around early August there appears to be a step change in BML temp, and the rate of change of BML temp over time also appears to increase. I'm currently looking into this..</a:t>
            </a:r>
          </a:p>
        </p188:txBody>
      </p188:reply>
    </p188:replyLst>
    <p188:txBody>
      <a:bodyPr/>
      <a:lstStyle/>
      <a:p>
        <a:r>
          <a:rPr lang="en-US"/>
          <a:t>@Rory I've updated the slide and added a 2nd Tchain plot as lines with overlaid OSTIA (Operational Sea Surface Temperature and Sea Ice Analysis) SST and associated uncertainty, here ±1 std to show the variability since it's an interpolated onto the nominal mooring location from a 5km product.</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2-13T17:08:19.690"/>
    </inkml:context>
    <inkml:brush xml:id="br0">
      <inkml:brushProperty name="width" value="0.35" units="cm"/>
      <inkml:brushProperty name="height" value="0.35" units="cm"/>
      <inkml:brushProperty name="color" value="#E71224"/>
    </inkml:brush>
  </inkml:definitions>
  <inkml:trace contextRef="#ctx0" brushRef="#br0">24393 12065 0 0 0,'-7'0'0'0'0,"-2"6"0"0"0,-5 1 0 0 0,0 6 0 0 0,-5 0 0 0 0,-5-2 0 0 0,2 3 0 0 0,-2-1 0 0 0,-4 2 0 0 0,-3 0 0 0 0,-2 3 0 0 0,-1-3 0 0 0,-3-3 0 0 0,6 2 0 0 0,2-2 0 0 0,0-2 0 0 0,-2-3 0 0 0,-2-3 0 0 0,-1-2 0 0 0,-2-2 0 0 0,-1 0 0 0 0,0 0 0 0 0,6 4 0 0 0,3 3 0 0 0,5 5 0 0 0,1 1 0 0 0,3 4 0 0 0,6 4 0 0 0,10 5 0 0 0,8 3 0 0 0,0 3 0 0 0,2 0 0 0 0,-2 2 0 0 0,-8-6 0 0 0,-2-1 0 0 0,-9-7 0 0 0,1 1 0 0 0,-5-4 0 0 0,-7-5 0 0 0,-10-6 0 0 0,-7-1 0 0 0,0 2 0 0 0,-2 1 0 0 0,8 4 0 0 0,3 0 0 0 0,3 4 0 0 0,3 5 0 0 0,10 4 0 0 0,5 3 0 0 0,5 4 0 0 0,5 1 0 0 0,2 0 0 0 0,1 1 0 0 0,0 0 0 0 0,-5-6 0 0 0,-4-2 0 0 0,0 6 0 0 0,-4-3 0 0 0,0 0 0 0 0,-6-6 0 0 0,-4 0 0 0 0,-5-4 0 0 0,-5-7 0 0 0,3 2 0 0 0,1-2 0 0 0,-2-3 0 0 0,5 2 0 0 0,0-1 0 0 0,4 5 0 0 0,0 5 0 0 0,2 3 0 0 0,6 5 0 0 0,5 3 0 0 0,3 2 0 0 0,3 0 0 0 0,-5-4 0 0 0,-1-3 0 0 0,2 1 0 0 0,-6 0 0 0 0,-1 3 0 0 0,-3-4 0 0 0,-6-3 0 0 0,0 3 0 0 0,-1-5 0 0 0,2 1 0 0 0,-1-3 0 0 0,-3-1 0 0 0,-4-2 0 0 0,4 2 0 0 0,5 2 0 0 0,7 5 0 0 0,4 2 0 0 0,6 4 0 0 0,2 1 0 0 0,1 2 0 0 0,1-1 0 0 0,0 1 0 0 0,-6-1 0 0 0,-9-4 0 0 0,-1-4 0 0 0,-6-4 0 0 0,-4-2 0 0 0,-5-2 0 0 0,-4-5 0 0 0,-1-5 0 0 0,-3-3 0 0 0,8 4 0 0 0,0-1 0 0 0,0 5 0 0 0,-2 0 0 0 0,-1 5 0 0 0,6 3 0 0 0,-1-1 0 0 0,0 3 0 0 0,-3-4 0 0 0,-1 2 0 0 0,3 3 0 0 0,9 2 0 0 0,-1 4 0 0 0,4 1 0 0 0,6 3 0 0 0,3-1 0 0 0,4 2 0 0 0,3 0 0 0 0,1-1 0 0 0,1 1 0 0 0,-1-1 0 0 0,1 1 0 0 0,0-2 0 0 0,-1 2 0 0 0,1-1 0 0 0,-1-1 0 0 0,0 2 0 0 0,0-2 0 0 0,0 2 0 0 0,0-2 0 0 0,0 2 0 0 0,0-1 0 0 0,0-1 0 0 0,0 2 0 0 0,0-2 0 0 0,0 2 0 0 0,0-1 0 0 0,0 0 0 0 0,0 0 0 0 0,0-1 0 0 0,0 2 0 0 0,0-1 0 0 0,0 0 0 0 0,0 0 0 0 0,0 0 0 0 0,0 0 0 0 0,6-5 0 0 0,3-3 0 0 0,-2 1 0 0 0,0 1 0 0 0,-3 2 0 0 0,0 1 0 0 0,-3 3 0 0 0,0-1 0 0 0,-1 1 0 0 0,0 0 0 0 0,-1 0 0 0 0,1 1 0 0 0,0-1 0 0 0,-1 1 0 0 0,1-2 0 0 0,0 2 0 0 0,0-1 0 0 0,-6-1 0 0 0,-3 2 0 0 0,2-2 0 0 0,0 2 0 0 0,3-1 0 0 0,0 0 0 0 0,3 0 0 0 0,0-1 0 0 0,1 2 0 0 0,0-1 0 0 0,1 0 0 0 0,-1 0 0 0 0,0 0 0 0 0,-5-6 0 0 0,-4-7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BC5100-1B15-4E9B-AD26-12E615CCF90A}" type="datetimeFigureOut">
              <a:rPr lang="en-GB" smtClean="0"/>
              <a:t>10/01/2025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F6D612-19C8-4C31-8393-9503F6184340}" type="slidenum">
              <a:rPr lang="en-GB" smtClean="0"/>
              <a:t>‹#›</a:t>
            </a:fld>
            <a:endParaRPr lang="en-GB"/>
          </a:p>
        </p:txBody>
      </p:sp>
    </p:spTree>
    <p:extLst>
      <p:ext uri="{BB962C8B-B14F-4D97-AF65-F5344CB8AC3E}">
        <p14:creationId xmlns:p14="http://schemas.microsoft.com/office/powerpoint/2010/main" val="3944099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2" name="Google Shape;22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Top left plot: Transect from SG to eastern waypoint; Gliders took 1-1.5 days to complete one leg of transect.  - evidence of short term and temporal variability</a:t>
            </a:r>
            <a:endParaRPr lang="en-GB">
              <a:cs typeface="Calibri"/>
            </a:endParaRPr>
          </a:p>
          <a:p>
            <a:endParaRPr lang="en-US"/>
          </a:p>
          <a:p>
            <a:r>
              <a:rPr lang="en-US"/>
              <a:t>Marine heatwave plot: Sea surface temperature from gliders (blue Zephyr and yellow Churchill) are overlaid to OSTIA SST product interpolated onto glider location (grey). Black plot shows 1981-2010 climatology with 10th/90th percentile band shown as shading which marks the threshold for a heat/</a:t>
            </a:r>
            <a:r>
              <a:rPr lang="en-US" err="1"/>
              <a:t>coldwave</a:t>
            </a:r>
            <a:r>
              <a:rPr lang="en-US"/>
              <a:t>.</a:t>
            </a:r>
          </a:p>
          <a:p>
            <a:endParaRPr lang="en-US"/>
          </a:p>
          <a:p>
            <a:r>
              <a:rPr lang="en-US"/>
              <a:t>OSTIA SST climatology</a:t>
            </a:r>
          </a:p>
          <a:p>
            <a:r>
              <a:rPr lang="en-US"/>
              <a:t>Increased </a:t>
            </a:r>
            <a:r>
              <a:rPr lang="en-US" err="1"/>
              <a:t>strat</a:t>
            </a:r>
            <a:r>
              <a:rPr lang="en-US"/>
              <a:t> from marine heatwave, N2 higher, reduction of mixing form SML to BML.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A571DB-A7E7-4F70-BD8E-F1B6B2B8B43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818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local </a:t>
            </a:r>
            <a:r>
              <a:rPr lang="en-GB" err="1"/>
              <a:t>SeaGreen</a:t>
            </a:r>
            <a:r>
              <a:rPr lang="en-GB"/>
              <a:t> Model &amp; idealized channel that has been implemented and used to test the sensitivity to resolution &amp; parameterizations (including non-hydrostatic runs). </a:t>
            </a:r>
          </a:p>
          <a:p>
            <a:r>
              <a:rPr lang="en-GB"/>
              <a:t>Simulated channel (similar to the flume experiments done in Cazenave et al 2016) to isolate the exact effect of parameterisation on mixing in the downstream water column, using dry cells and comparing with the drag &amp; mixing parameterizations. </a:t>
            </a:r>
          </a:p>
          <a:p>
            <a:r>
              <a:rPr lang="en-GB"/>
              <a:t>The wind-wake parameterization will also be improved to included individual wakes and wakes interactions. </a:t>
            </a:r>
          </a:p>
          <a:p>
            <a:endParaRPr lang="en-GB"/>
          </a:p>
          <a:p>
            <a:r>
              <a:rPr lang="en-GB"/>
              <a:t>The underwater structure and wind-wake parameterizations, after being validated against turbulence, mixing and current observations, will be used in the regional </a:t>
            </a:r>
            <a:r>
              <a:rPr lang="en-GB" err="1"/>
              <a:t>FoF</a:t>
            </a:r>
            <a:r>
              <a:rPr lang="en-GB"/>
              <a:t> and in the shelf-wide North-West European Shelf FVCOM-ERSEM model runs.</a:t>
            </a:r>
          </a:p>
          <a:p>
            <a:endParaRPr lang="en-GB"/>
          </a:p>
          <a:p>
            <a:r>
              <a:rPr lang="en-GB"/>
              <a:t>Use of Field Data for Large-Scale</a:t>
            </a:r>
          </a:p>
          <a:p>
            <a:r>
              <a:rPr lang="en-GB"/>
              <a:t>Estimates of depth resolved PP from gliders derived from </a:t>
            </a:r>
            <a:r>
              <a:rPr lang="en-GB" err="1"/>
              <a:t>chl</a:t>
            </a:r>
            <a:r>
              <a:rPr lang="en-GB"/>
              <a:t>-a, O2 measurements local to regional scales, including temporal and spatial variability and physical effects of OWF. </a:t>
            </a:r>
          </a:p>
          <a:p>
            <a:r>
              <a:rPr lang="en-GB"/>
              <a:t>Underwater structure drag to be accurately parameterized (which has been implemented into FVCOM and the k-epsilon scheme in GOTM has been modified to include dissipation/ mixing due to underwater structure). </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9CC820-A99E-4BFB-8A5E-484F641E30D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812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Michela and I have previously represented tidal turbine structures as a momentum sink, and we’re now using this again to represent the wind turbine structures. Just changing the drag coefficient and the cross-sectional area of the structures appropriately.</a:t>
            </a:r>
          </a:p>
          <a:p>
            <a:endParaRPr lang="en-GB"/>
          </a:p>
          <a:p>
            <a:r>
              <a:rPr lang="en-GB"/>
              <a:t>Michela has also recently now followed the approach of </a:t>
            </a:r>
            <a:r>
              <a:rPr lang="en-GB" err="1"/>
              <a:t>Rennau</a:t>
            </a:r>
            <a:r>
              <a:rPr lang="en-GB"/>
              <a:t> et al and additional terms to GOTM to represent the structure-induced friction, addition TKE production and rate of dissipation.</a:t>
            </a:r>
          </a:p>
          <a:p>
            <a:endParaRPr lang="en-GB"/>
          </a:p>
          <a:p>
            <a:r>
              <a:rPr lang="en-GB"/>
              <a:t>Michela and I have both now implemented this in our models and find that the changes to TKE lead to an order of magnitude greater change than just the momentum sink.  This is the changes in mixing that I’ve outlined previously.</a:t>
            </a:r>
          </a:p>
          <a:p>
            <a:endParaRPr lang="en-GB"/>
          </a:p>
          <a:p>
            <a:r>
              <a:rPr lang="en-GB"/>
              <a:t>ROM:</a:t>
            </a:r>
          </a:p>
          <a:p>
            <a:r>
              <a:rPr lang="en-GB"/>
              <a:t>Models sensitive to parameter values.  Sensitivity analysis using high res model and observations</a:t>
            </a:r>
          </a:p>
          <a:p>
            <a:r>
              <a:rPr lang="en-GB"/>
              <a:t>Above water impact (wind field changes)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D5CBC-1304-4E3E-BAD3-48AAF4E99F8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428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Negative NOA in 2010 (unusual)</a:t>
            </a:r>
          </a:p>
          <a:p>
            <a:r>
              <a:rPr lang="en-US">
                <a:latin typeface="Calibri"/>
                <a:cs typeface="Calibri"/>
              </a:rPr>
              <a:t>Do winfarm mitigate/etc   effects of NAO?</a:t>
            </a:r>
          </a:p>
          <a:p>
            <a:r>
              <a:rPr lang="en-US">
                <a:latin typeface="Calibri"/>
                <a:cs typeface="Calibri"/>
              </a:rPr>
              <a:t>List </a:t>
            </a:r>
            <a:r>
              <a:rPr lang="en-US" err="1">
                <a:latin typeface="Calibri"/>
                <a:cs typeface="Calibri"/>
              </a:rPr>
              <a:t>ersem</a:t>
            </a:r>
            <a:r>
              <a:rPr lang="en-US">
                <a:latin typeface="Calibri"/>
                <a:cs typeface="Calibri"/>
              </a:rPr>
              <a:t> parameters jenny's including.</a:t>
            </a:r>
            <a:endParaRPr lang="en-US">
              <a:latin typeface="Calibri"/>
              <a:ea typeface="Calibri"/>
              <a:cs typeface="Calibri"/>
            </a:endParaRPr>
          </a:p>
          <a:p>
            <a:endParaRPr lang="en-US">
              <a:latin typeface="Calibri"/>
              <a:ea typeface="Calibri"/>
              <a:cs typeface="Calibri"/>
            </a:endParaRPr>
          </a:p>
          <a:p>
            <a:endParaRPr lang="en-US">
              <a:latin typeface="Calibri"/>
              <a:ea typeface="Calibri"/>
              <a:cs typeface="Calibri"/>
            </a:endParaRPr>
          </a:p>
          <a:p>
            <a:r>
              <a:rPr lang="en-US">
                <a:latin typeface="Calibri"/>
                <a:ea typeface="Calibri"/>
                <a:cs typeface="Calibri"/>
              </a:rPr>
              <a:t>RCP8.5 but maybe other </a:t>
            </a:r>
            <a:r>
              <a:rPr lang="en-US" err="1">
                <a:latin typeface="Calibri"/>
                <a:ea typeface="Calibri"/>
                <a:cs typeface="Calibri"/>
              </a:rPr>
              <a:t>ssp</a:t>
            </a:r>
            <a:r>
              <a:rPr lang="en-US">
                <a:latin typeface="Calibri"/>
                <a:ea typeface="Calibri"/>
                <a:cs typeface="Calibri"/>
              </a:rPr>
              <a:t> scenarios are ready?</a:t>
            </a:r>
          </a:p>
          <a:p>
            <a:r>
              <a:rPr lang="en-US">
                <a:latin typeface="Calibri"/>
                <a:ea typeface="Calibri"/>
                <a:cs typeface="Calibri"/>
              </a:rPr>
              <a:t>How far into the future?  and how many wind farms?</a:t>
            </a:r>
          </a:p>
          <a:p>
            <a:endParaRPr lang="en-US">
              <a:latin typeface="Calibri"/>
              <a:ea typeface="Calibri"/>
              <a:cs typeface="Calibri"/>
            </a:endParaRPr>
          </a:p>
          <a:p>
            <a:r>
              <a:rPr lang="en-US">
                <a:latin typeface="Calibri"/>
                <a:ea typeface="Calibri"/>
                <a:cs typeface="Calibri"/>
              </a:rPr>
              <a:t>Wind </a:t>
            </a:r>
            <a:r>
              <a:rPr lang="en-US" err="1">
                <a:latin typeface="Calibri"/>
                <a:ea typeface="Calibri"/>
                <a:cs typeface="Calibri"/>
              </a:rPr>
              <a:t>sceanrios</a:t>
            </a:r>
            <a:r>
              <a:rPr lang="en-US">
                <a:latin typeface="Calibri"/>
                <a:ea typeface="Calibri"/>
                <a:cs typeface="Calibri"/>
              </a:rPr>
              <a:t> - practical work putting dots on a map.</a:t>
            </a:r>
          </a:p>
          <a:p>
            <a:r>
              <a:rPr lang="en-US">
                <a:latin typeface="Calibri"/>
                <a:ea typeface="Calibri"/>
                <a:cs typeface="Calibri"/>
              </a:rPr>
              <a:t>One WF scenario for JJ</a:t>
            </a:r>
          </a:p>
          <a:p>
            <a:r>
              <a:rPr lang="en-US">
                <a:latin typeface="Calibri"/>
                <a:ea typeface="Calibri"/>
                <a:cs typeface="Calibri"/>
              </a:rPr>
              <a:t>Arianna to do 2-3 I think.</a:t>
            </a:r>
          </a:p>
          <a:p>
            <a:endParaRPr lang="en-US">
              <a:latin typeface="Calibri"/>
              <a:ea typeface="Calibri"/>
              <a:cs typeface="Calibri"/>
            </a:endParaRPr>
          </a:p>
          <a:p>
            <a:endParaRPr lang="en-US">
              <a:latin typeface="Calibri"/>
              <a:ea typeface="Calibri"/>
              <a:cs typeface="Calibri"/>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58B5B1-300E-4149-9F61-8D5A9C563F5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63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4D1AB-1820-496F-B5CD-69205F65184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2982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FA50D6-6132-4FF4-AFC5-01B946DDB4A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0141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5313E9A-03BF-4191-8429-5DD8BA11BE96}"/>
              </a:ext>
            </a:extLst>
          </p:cNvPr>
          <p:cNvSpPr>
            <a:spLocks noGrp="1" noChangeArrowheads="1"/>
          </p:cNvSpPr>
          <p:nvPr>
            <p:ph type="sldNum" sz="quarter" idx="5"/>
          </p:nvPr>
        </p:nvSpPr>
        <p:spPr>
          <a:ln/>
        </p:spPr>
        <p:txBody>
          <a:bodyPr/>
          <a:lstStyle/>
          <a:p>
            <a:pPr marL="0" marR="0" lvl="0" indent="0" algn="r" defTabSz="862013" rtl="0" eaLnBrk="0" fontAlgn="base" latinLnBrk="0" hangingPunct="0">
              <a:lnSpc>
                <a:spcPct val="100000"/>
              </a:lnSpc>
              <a:spcBef>
                <a:spcPct val="0"/>
              </a:spcBef>
              <a:spcAft>
                <a:spcPct val="0"/>
              </a:spcAft>
              <a:buClrTx/>
              <a:buSzTx/>
              <a:buFontTx/>
              <a:buNone/>
              <a:tabLst/>
              <a:defRPr/>
            </a:pPr>
            <a:fld id="{DB1B3F43-F60F-46DA-8FDB-09CCEE03E9AA}" type="slidenum">
              <a:rPr kumimoji="0" lang="en-GB" altLang="en-US" sz="11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862013" rtl="0" eaLnBrk="0" fontAlgn="base" latinLnBrk="0" hangingPunct="0">
                <a:lnSpc>
                  <a:spcPct val="100000"/>
                </a:lnSpc>
                <a:spcBef>
                  <a:spcPct val="0"/>
                </a:spcBef>
                <a:spcAft>
                  <a:spcPct val="0"/>
                </a:spcAft>
                <a:buClrTx/>
                <a:buSzTx/>
                <a:buFontTx/>
                <a:buNone/>
                <a:tabLst/>
                <a:defRPr/>
              </a:pPr>
              <a:t>35</a:t>
            </a:fld>
            <a:endParaRPr kumimoji="0" lang="en-GB" altLang="en-US" sz="11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170" name="Rectangle 2">
            <a:extLst>
              <a:ext uri="{FF2B5EF4-FFF2-40B4-BE49-F238E27FC236}">
                <a16:creationId xmlns:a16="http://schemas.microsoft.com/office/drawing/2014/main" id="{50BA3FF2-4762-455B-B282-ADF893A00B2F}"/>
              </a:ext>
            </a:extLst>
          </p:cNvPr>
          <p:cNvSpPr>
            <a:spLocks noGrp="1" noRot="1" noChangeAspect="1" noChangeArrowheads="1" noTextEdit="1"/>
          </p:cNvSpPr>
          <p:nvPr>
            <p:ph type="sldImg"/>
          </p:nvPr>
        </p:nvSpPr>
        <p:spPr>
          <a:xfrm>
            <a:off x="304800" y="650875"/>
            <a:ext cx="5791200" cy="3257550"/>
          </a:xfrm>
          <a:ln/>
        </p:spPr>
      </p:sp>
      <p:sp>
        <p:nvSpPr>
          <p:cNvPr id="7171" name="Rectangle 3">
            <a:extLst>
              <a:ext uri="{FF2B5EF4-FFF2-40B4-BE49-F238E27FC236}">
                <a16:creationId xmlns:a16="http://schemas.microsoft.com/office/drawing/2014/main" id="{936E9357-0CDB-4298-BA1C-346F71BD964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date wind farms have been installed in permanently mixed regions on monopiles or jacket foundations.   The next phase of offshore wind development will be in deeper waters that undergo periodic or seasonal stratification, and floating foundations are likely to be used.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7D5CBC-1304-4E3E-BAD3-48AAF4E99F8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413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mj-lt"/>
              <a:buNone/>
            </a:pPr>
            <a:r>
              <a:rPr lang="en-GB" sz="1800" kern="100">
                <a:effectLst/>
                <a:latin typeface="Calibri" panose="020F0502020204030204" pitchFamily="34" charset="0"/>
                <a:ea typeface="Calibri" panose="020F0502020204030204" pitchFamily="34" charset="0"/>
                <a:cs typeface="Times New Roman" panose="02020603050405020304" pitchFamily="18" charset="0"/>
              </a:rPr>
              <a:t>Offshore wind development is now in deeper waters on the continental shelf (e.g. </a:t>
            </a:r>
            <a:r>
              <a:rPr lang="en-GB" sz="1800" kern="100" err="1">
                <a:effectLst/>
                <a:latin typeface="Calibri" panose="020F0502020204030204" pitchFamily="34" charset="0"/>
                <a:ea typeface="Calibri" panose="020F0502020204030204" pitchFamily="34" charset="0"/>
                <a:cs typeface="Times New Roman" panose="02020603050405020304" pitchFamily="18" charset="0"/>
              </a:rPr>
              <a:t>ScotWind</a:t>
            </a:r>
            <a:r>
              <a:rPr lang="en-GB" sz="1800" kern="100">
                <a:effectLst/>
                <a:latin typeface="Calibri" panose="020F0502020204030204" pitchFamily="34" charset="0"/>
                <a:ea typeface="Calibri" panose="020F0502020204030204" pitchFamily="34" charset="0"/>
                <a:cs typeface="Times New Roman" panose="02020603050405020304" pitchFamily="18" charset="0"/>
              </a:rPr>
              <a:t> and INTOG). Up to now they’ve mainly been deployed in shallower waters, closer to shore, and in well mixed areas. Deeper areas are likely to be seasonally stratified and floating foundations are likely to be used.</a:t>
            </a:r>
          </a:p>
          <a:p>
            <a:pPr marL="0" lvl="0" indent="0">
              <a:lnSpc>
                <a:spcPct val="107000"/>
              </a:lnSpc>
              <a:spcAft>
                <a:spcPts val="800"/>
              </a:spcAft>
              <a:buFont typeface="+mj-lt"/>
              <a:buNone/>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Calibri" panose="020F0502020204030204" pitchFamily="34" charset="0"/>
                <a:ea typeface="Calibri" panose="020F0502020204030204" pitchFamily="34" charset="0"/>
                <a:cs typeface="Times New Roman" panose="02020603050405020304" pitchFamily="18" charset="0"/>
              </a:rPr>
              <a:t>These figures are from a recent paper that suggests offshore wind infrastructure is likely to enhance mixing such that in crucial areas, such as front and stratified regions, the timing, strength and extent of stratification could change. This effect would also likely depend on the type of foundations being used.</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7D5CBC-1304-4E3E-BAD3-48AAF4E99F8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16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Calibri" panose="020F0502020204030204" pitchFamily="34" charset="0"/>
                <a:cs typeface="Times New Roman" panose="02020603050405020304" pitchFamily="18" charset="0"/>
              </a:rPr>
              <a:t>So, offshore wind farms could change mixing but Mixing controls stratification.    There are two broad mechanisms for changing vertical mixing in the water column:  structures and the associated drag and turbulence and changes in the wind field</a:t>
            </a: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7D5CBC-1304-4E3E-BAD3-48AAF4E99F8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793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Fieldwork conducted over two cruises in May and Sep 2023 with Gliders undulating up and down through the water column from late April</a:t>
            </a: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A571DB-A7E7-4F70-BD8E-F1B6B2B8B43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966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9CC820-A99E-4BFB-8A5E-484F641E30D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922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9CC820-A99E-4BFB-8A5E-484F641E30D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431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The different </a:t>
            </a:r>
            <a:r>
              <a:rPr lang="en-US" err="1">
                <a:cs typeface="Calibri"/>
              </a:rPr>
              <a:t>colours</a:t>
            </a:r>
            <a:r>
              <a:rPr lang="en-US">
                <a:cs typeface="Calibri"/>
              </a:rPr>
              <a:t> in the plot show temperature from 8 sensors at depths ranging from 25 to 60 m +OSTIA, and the legend refers to the average depths of these loggers during the deployment. </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A571DB-A7E7-4F70-BD8E-F1B6B2B8B43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734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Sans-Serif"/>
              <a:buChar char="•"/>
            </a:pPr>
            <a:r>
              <a:rPr lang="en-US"/>
              <a:t>Gliders were implemented to provide an idea of spatial and temporal variability &gt;10km from wind farm.</a:t>
            </a:r>
          </a:p>
          <a:p>
            <a:pPr marL="171450" indent="-171450">
              <a:lnSpc>
                <a:spcPct val="90000"/>
              </a:lnSpc>
              <a:spcBef>
                <a:spcPts val="1000"/>
              </a:spcBef>
              <a:buFont typeface="Arial,Sans-Serif"/>
              <a:buChar char="•"/>
            </a:pPr>
            <a:r>
              <a:rPr lang="en-US"/>
              <a:t>Two gliders measuring: </a:t>
            </a:r>
            <a:endParaRPr lang="en-US">
              <a:cs typeface="Calibri"/>
            </a:endParaRPr>
          </a:p>
          <a:p>
            <a:pPr marL="628650" lvl="1" indent="-171450">
              <a:lnSpc>
                <a:spcPct val="90000"/>
              </a:lnSpc>
              <a:spcBef>
                <a:spcPts val="500"/>
              </a:spcBef>
              <a:buFont typeface="Courier New,monospace"/>
              <a:buChar char="o"/>
            </a:pPr>
            <a:r>
              <a:rPr lang="en-US"/>
              <a:t>'Churchill': temperature, salinity, depth, chlorophyll and dissolved oxygen.</a:t>
            </a:r>
            <a:endParaRPr lang="en-US">
              <a:cs typeface="Calibri"/>
            </a:endParaRPr>
          </a:p>
          <a:p>
            <a:pPr marL="628650" lvl="1" indent="-171450">
              <a:lnSpc>
                <a:spcPct val="90000"/>
              </a:lnSpc>
              <a:spcBef>
                <a:spcPts val="500"/>
              </a:spcBef>
              <a:buFont typeface="Courier New,monospace"/>
              <a:buChar char="o"/>
            </a:pPr>
            <a:r>
              <a:rPr lang="en-US"/>
              <a:t>'Zephyr': temperature, salinity, depth, chlorophyll and dissolved oxygen and TKE dissipation rate.</a:t>
            </a:r>
            <a:endParaRPr lang="en-GB"/>
          </a:p>
          <a:p>
            <a:pPr marL="628650" lvl="1" indent="-171450">
              <a:lnSpc>
                <a:spcPct val="90000"/>
              </a:lnSpc>
              <a:spcBef>
                <a:spcPts val="500"/>
              </a:spcBef>
              <a:buFont typeface="Courier New,monospace"/>
              <a:buChar char="o"/>
            </a:pPr>
            <a:endParaRPr lang="en-US">
              <a:ea typeface="Calibri"/>
              <a:cs typeface="Calibri"/>
            </a:endParaRPr>
          </a:p>
          <a:p>
            <a:pPr marL="628650" lvl="1" indent="-171450">
              <a:lnSpc>
                <a:spcPct val="90000"/>
              </a:lnSpc>
              <a:spcBef>
                <a:spcPts val="500"/>
              </a:spcBef>
              <a:buFont typeface="Courier New,monospace"/>
              <a:buChar char="o"/>
            </a:pPr>
            <a:r>
              <a:rPr lang="en-US">
                <a:ea typeface="Calibri"/>
                <a:cs typeface="Calibri"/>
              </a:rPr>
              <a:t>Top panel is temperature, second is showing the strength of stratification calculated from the density, third panel is chlorophyll concentration and bottom panel is dissolved oxygen. Enhanced chlorophyll shown at the density interface – enhanced oxygen shown here as well.</a:t>
            </a:r>
          </a:p>
          <a:p>
            <a:endParaRPr lang="en-GB"/>
          </a:p>
          <a:p>
            <a:r>
              <a:rPr lang="en-US"/>
              <a:t>Results will be used to validate the model and quantify local to regional footprint of OWF.</a:t>
            </a:r>
            <a:endParaRPr lang="en-GB">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A571DB-A7E7-4F70-BD8E-F1B6B2B8B43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980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4.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9CCF9-7AC5-74B0-C784-9D8E8FEC6A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D8B5C18-0A0F-1857-DA68-1DC730F233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3DB1D6D-F133-B893-9412-99772DC1477E}"/>
              </a:ext>
            </a:extLst>
          </p:cNvPr>
          <p:cNvSpPr>
            <a:spLocks noGrp="1"/>
          </p:cNvSpPr>
          <p:nvPr>
            <p:ph type="dt" sz="half" idx="10"/>
          </p:nvPr>
        </p:nvSpPr>
        <p:spPr/>
        <p:txBody>
          <a:bodyPr/>
          <a:lstStyle/>
          <a:p>
            <a:fld id="{C910A10D-9E96-4A02-87DC-2EE77CB678ED}" type="datetimeFigureOut">
              <a:rPr lang="en-GB" smtClean="0"/>
              <a:t>10/01/2025</a:t>
            </a:fld>
            <a:endParaRPr lang="en-GB"/>
          </a:p>
        </p:txBody>
      </p:sp>
      <p:sp>
        <p:nvSpPr>
          <p:cNvPr id="5" name="Footer Placeholder 4">
            <a:extLst>
              <a:ext uri="{FF2B5EF4-FFF2-40B4-BE49-F238E27FC236}">
                <a16:creationId xmlns:a16="http://schemas.microsoft.com/office/drawing/2014/main" id="{2E2E24BB-E319-5404-8C8D-EE4BA09495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448407-F9EA-147A-E352-200E2DDFDCAD}"/>
              </a:ext>
            </a:extLst>
          </p:cNvPr>
          <p:cNvSpPr>
            <a:spLocks noGrp="1"/>
          </p:cNvSpPr>
          <p:nvPr>
            <p:ph type="sldNum" sz="quarter" idx="12"/>
          </p:nvPr>
        </p:nvSpPr>
        <p:spPr/>
        <p:txBody>
          <a:bodyPr/>
          <a:lstStyle/>
          <a:p>
            <a:fld id="{D492D54E-0C4C-4504-B82D-5CFC746DA332}" type="slidenum">
              <a:rPr lang="en-GB" smtClean="0"/>
              <a:t>‹#›</a:t>
            </a:fld>
            <a:endParaRPr lang="en-GB"/>
          </a:p>
        </p:txBody>
      </p:sp>
    </p:spTree>
    <p:extLst>
      <p:ext uri="{BB962C8B-B14F-4D97-AF65-F5344CB8AC3E}">
        <p14:creationId xmlns:p14="http://schemas.microsoft.com/office/powerpoint/2010/main" val="1972369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DDCE4-458E-49B5-1956-D4B1DDA3971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CD5C84-3CD5-E183-C929-93D345FC73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ACA9DD-B69B-611F-8EDA-2A7DD030351D}"/>
              </a:ext>
            </a:extLst>
          </p:cNvPr>
          <p:cNvSpPr>
            <a:spLocks noGrp="1"/>
          </p:cNvSpPr>
          <p:nvPr>
            <p:ph type="dt" sz="half" idx="10"/>
          </p:nvPr>
        </p:nvSpPr>
        <p:spPr/>
        <p:txBody>
          <a:bodyPr/>
          <a:lstStyle/>
          <a:p>
            <a:fld id="{C910A10D-9E96-4A02-87DC-2EE77CB678ED}" type="datetimeFigureOut">
              <a:rPr lang="en-GB" smtClean="0"/>
              <a:t>10/01/2025</a:t>
            </a:fld>
            <a:endParaRPr lang="en-GB"/>
          </a:p>
        </p:txBody>
      </p:sp>
      <p:sp>
        <p:nvSpPr>
          <p:cNvPr id="5" name="Footer Placeholder 4">
            <a:extLst>
              <a:ext uri="{FF2B5EF4-FFF2-40B4-BE49-F238E27FC236}">
                <a16:creationId xmlns:a16="http://schemas.microsoft.com/office/drawing/2014/main" id="{428F108C-1C5D-A19B-252A-F5EBE32387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3C0157-392A-46C2-D427-3AFFAA8A424B}"/>
              </a:ext>
            </a:extLst>
          </p:cNvPr>
          <p:cNvSpPr>
            <a:spLocks noGrp="1"/>
          </p:cNvSpPr>
          <p:nvPr>
            <p:ph type="sldNum" sz="quarter" idx="12"/>
          </p:nvPr>
        </p:nvSpPr>
        <p:spPr/>
        <p:txBody>
          <a:bodyPr/>
          <a:lstStyle/>
          <a:p>
            <a:fld id="{D492D54E-0C4C-4504-B82D-5CFC746DA332}" type="slidenum">
              <a:rPr lang="en-GB" smtClean="0"/>
              <a:t>‹#›</a:t>
            </a:fld>
            <a:endParaRPr lang="en-GB"/>
          </a:p>
        </p:txBody>
      </p:sp>
    </p:spTree>
    <p:extLst>
      <p:ext uri="{BB962C8B-B14F-4D97-AF65-F5344CB8AC3E}">
        <p14:creationId xmlns:p14="http://schemas.microsoft.com/office/powerpoint/2010/main" val="3727841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5F2510-0785-A0D3-A525-81F03DD91E2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4AE12AC-47A1-3504-6CDB-448A72AE90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6640E9-7B77-B08D-FA75-CC98D13B762A}"/>
              </a:ext>
            </a:extLst>
          </p:cNvPr>
          <p:cNvSpPr>
            <a:spLocks noGrp="1"/>
          </p:cNvSpPr>
          <p:nvPr>
            <p:ph type="dt" sz="half" idx="10"/>
          </p:nvPr>
        </p:nvSpPr>
        <p:spPr/>
        <p:txBody>
          <a:bodyPr/>
          <a:lstStyle/>
          <a:p>
            <a:fld id="{C910A10D-9E96-4A02-87DC-2EE77CB678ED}" type="datetimeFigureOut">
              <a:rPr lang="en-GB" smtClean="0"/>
              <a:t>10/01/2025</a:t>
            </a:fld>
            <a:endParaRPr lang="en-GB"/>
          </a:p>
        </p:txBody>
      </p:sp>
      <p:sp>
        <p:nvSpPr>
          <p:cNvPr id="5" name="Footer Placeholder 4">
            <a:extLst>
              <a:ext uri="{FF2B5EF4-FFF2-40B4-BE49-F238E27FC236}">
                <a16:creationId xmlns:a16="http://schemas.microsoft.com/office/drawing/2014/main" id="{9BB8167C-A579-D56B-A3D3-4B97E92A21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36E06B-F673-485E-CFB7-C941B1070DAF}"/>
              </a:ext>
            </a:extLst>
          </p:cNvPr>
          <p:cNvSpPr>
            <a:spLocks noGrp="1"/>
          </p:cNvSpPr>
          <p:nvPr>
            <p:ph type="sldNum" sz="quarter" idx="12"/>
          </p:nvPr>
        </p:nvSpPr>
        <p:spPr/>
        <p:txBody>
          <a:bodyPr/>
          <a:lstStyle/>
          <a:p>
            <a:fld id="{D492D54E-0C4C-4504-B82D-5CFC746DA332}" type="slidenum">
              <a:rPr lang="en-GB" smtClean="0"/>
              <a:t>‹#›</a:t>
            </a:fld>
            <a:endParaRPr lang="en-GB"/>
          </a:p>
        </p:txBody>
      </p:sp>
    </p:spTree>
    <p:extLst>
      <p:ext uri="{BB962C8B-B14F-4D97-AF65-F5344CB8AC3E}">
        <p14:creationId xmlns:p14="http://schemas.microsoft.com/office/powerpoint/2010/main" val="2478086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Section Header">
  <p:cSld name="4_Section Header">
    <p:bg>
      <p:bgPr>
        <a:solidFill>
          <a:schemeClr val="lt1">
            <a:alpha val="23921"/>
          </a:schemeClr>
        </a:solidFill>
        <a:effectLst/>
      </p:bgPr>
    </p:bg>
    <p:spTree>
      <p:nvGrpSpPr>
        <p:cNvPr id="1" name="Shape 11"/>
        <p:cNvGrpSpPr/>
        <p:nvPr/>
      </p:nvGrpSpPr>
      <p:grpSpPr>
        <a:xfrm>
          <a:off x="0" y="0"/>
          <a:ext cx="0" cy="0"/>
          <a:chOff x="0" y="0"/>
          <a:chExt cx="0" cy="0"/>
        </a:xfrm>
      </p:grpSpPr>
      <p:cxnSp>
        <p:nvCxnSpPr>
          <p:cNvPr id="12" name="Google Shape;12;p11"/>
          <p:cNvCxnSpPr/>
          <p:nvPr/>
        </p:nvCxnSpPr>
        <p:spPr>
          <a:xfrm>
            <a:off x="337582" y="6638901"/>
            <a:ext cx="11568771" cy="0"/>
          </a:xfrm>
          <a:prstGeom prst="straightConnector1">
            <a:avLst/>
          </a:prstGeom>
          <a:noFill/>
          <a:ln w="9525" cap="flat" cmpd="sng">
            <a:solidFill>
              <a:srgbClr val="AAD7DB"/>
            </a:solidFill>
            <a:prstDash val="solid"/>
            <a:miter lim="800000"/>
            <a:headEnd type="none" w="sm" len="sm"/>
            <a:tailEnd type="none" w="sm" len="sm"/>
          </a:ln>
        </p:spPr>
      </p:cxnSp>
      <p:sp>
        <p:nvSpPr>
          <p:cNvPr id="13" name="Google Shape;13;p11"/>
          <p:cNvSpPr txBox="1">
            <a:spLocks noGrp="1"/>
          </p:cNvSpPr>
          <p:nvPr>
            <p:ph type="body" idx="1"/>
          </p:nvPr>
        </p:nvSpPr>
        <p:spPr>
          <a:xfrm>
            <a:off x="6330462" y="1828705"/>
            <a:ext cx="5023338" cy="39194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65361"/>
              </a:buClr>
              <a:buSzPts val="1400"/>
              <a:buNone/>
              <a:defRPr sz="1400">
                <a:solidFill>
                  <a:srgbClr val="16536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11"/>
          <p:cNvSpPr txBox="1">
            <a:spLocks noGrp="1"/>
          </p:cNvSpPr>
          <p:nvPr>
            <p:ph type="title"/>
          </p:nvPr>
        </p:nvSpPr>
        <p:spPr>
          <a:xfrm>
            <a:off x="814094" y="591096"/>
            <a:ext cx="9474749" cy="72523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9F9E"/>
              </a:buClr>
              <a:buSzPts val="3200"/>
              <a:buFont typeface="Arial"/>
              <a:buNone/>
              <a:defRPr sz="3200" b="1" i="0">
                <a:solidFill>
                  <a:srgbClr val="009F9E"/>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11"/>
          <p:cNvSpPr txBox="1">
            <a:spLocks noGrp="1"/>
          </p:cNvSpPr>
          <p:nvPr>
            <p:ph type="body" idx="2"/>
          </p:nvPr>
        </p:nvSpPr>
        <p:spPr>
          <a:xfrm>
            <a:off x="838200" y="2303376"/>
            <a:ext cx="5257800" cy="34240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65361"/>
              </a:buClr>
              <a:buSzPts val="1400"/>
              <a:buNone/>
              <a:defRPr sz="1400" b="0" i="0">
                <a:solidFill>
                  <a:srgbClr val="165361"/>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6" name="Google Shape;16;p11"/>
          <p:cNvSpPr txBox="1">
            <a:spLocks noGrp="1"/>
          </p:cNvSpPr>
          <p:nvPr>
            <p:ph type="body" idx="3"/>
          </p:nvPr>
        </p:nvSpPr>
        <p:spPr>
          <a:xfrm>
            <a:off x="831850" y="1861693"/>
            <a:ext cx="5257800" cy="35873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9F9E"/>
              </a:buClr>
              <a:buSzPts val="1600"/>
              <a:buNone/>
              <a:defRPr sz="1600" b="1" i="0">
                <a:solidFill>
                  <a:srgbClr val="009F9E"/>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17" name="Google Shape;17;p1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881359" y="252497"/>
            <a:ext cx="1160845" cy="720488"/>
          </a:xfrm>
          <a:prstGeom prst="rect">
            <a:avLst/>
          </a:prstGeom>
          <a:noFill/>
          <a:ln>
            <a:noFill/>
          </a:ln>
        </p:spPr>
      </p:pic>
    </p:spTree>
    <p:extLst>
      <p:ext uri="{BB962C8B-B14F-4D97-AF65-F5344CB8AC3E}">
        <p14:creationId xmlns:p14="http://schemas.microsoft.com/office/powerpoint/2010/main" val="293264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2"/>
        <p:cNvGrpSpPr/>
        <p:nvPr/>
      </p:nvGrpSpPr>
      <p:grpSpPr>
        <a:xfrm>
          <a:off x="0" y="0"/>
          <a:ext cx="0" cy="0"/>
          <a:chOff x="0" y="0"/>
          <a:chExt cx="0" cy="0"/>
        </a:xfrm>
      </p:grpSpPr>
      <p:pic>
        <p:nvPicPr>
          <p:cNvPr id="33" name="Google Shape;33;p13"/>
          <p:cNvPicPr preferRelativeResize="0"/>
          <p:nvPr/>
        </p:nvPicPr>
        <p:blipFill rotWithShape="1">
          <a:blip r:embed="rId2" cstate="email">
            <a:alphaModFix amt="10000"/>
            <a:extLst>
              <a:ext uri="{28A0092B-C50C-407E-A947-70E740481C1C}">
                <a14:useLocalDpi xmlns:a14="http://schemas.microsoft.com/office/drawing/2010/main"/>
              </a:ext>
            </a:extLst>
          </a:blip>
          <a:srcRect/>
          <a:stretch/>
        </p:blipFill>
        <p:spPr>
          <a:xfrm>
            <a:off x="6879102" y="263559"/>
            <a:ext cx="5312898" cy="6594442"/>
          </a:xfrm>
          <a:prstGeom prst="rect">
            <a:avLst/>
          </a:prstGeom>
          <a:noFill/>
          <a:ln>
            <a:noFill/>
          </a:ln>
        </p:spPr>
      </p:pic>
      <p:sp>
        <p:nvSpPr>
          <p:cNvPr id="34" name="Google Shape;34;p13"/>
          <p:cNvSpPr txBox="1">
            <a:spLocks noGrp="1"/>
          </p:cNvSpPr>
          <p:nvPr>
            <p:ph type="title"/>
          </p:nvPr>
        </p:nvSpPr>
        <p:spPr>
          <a:xfrm>
            <a:off x="809679" y="701364"/>
            <a:ext cx="7785847" cy="69420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9F9E"/>
              </a:buClr>
              <a:buSzPts val="3200"/>
              <a:buFont typeface="Arial"/>
              <a:buNone/>
              <a:defRPr sz="3200" b="1" i="0">
                <a:solidFill>
                  <a:srgbClr val="009F9E"/>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3"/>
          <p:cNvSpPr txBox="1">
            <a:spLocks noGrp="1"/>
          </p:cNvSpPr>
          <p:nvPr>
            <p:ph type="body" idx="1"/>
          </p:nvPr>
        </p:nvSpPr>
        <p:spPr>
          <a:xfrm>
            <a:off x="831828" y="2414412"/>
            <a:ext cx="7337612" cy="350565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65361"/>
              </a:buClr>
              <a:buSzPts val="1400"/>
              <a:buNone/>
              <a:defRPr sz="1400" b="0" i="0">
                <a:solidFill>
                  <a:srgbClr val="16536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3"/>
          <p:cNvSpPr txBox="1">
            <a:spLocks noGrp="1"/>
          </p:cNvSpPr>
          <p:nvPr>
            <p:ph type="body" idx="2"/>
          </p:nvPr>
        </p:nvSpPr>
        <p:spPr>
          <a:xfrm>
            <a:off x="831828" y="1932822"/>
            <a:ext cx="7337612" cy="43205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9F9E"/>
              </a:buClr>
              <a:buSzPts val="1800"/>
              <a:buNone/>
              <a:defRPr sz="1800" b="1" i="0">
                <a:solidFill>
                  <a:srgbClr val="009F9E"/>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7" name="Google Shape;37;p13"/>
          <p:cNvPicPr preferRelativeResize="0"/>
          <p:nvPr/>
        </p:nvPicPr>
        <p:blipFill rotWithShape="1">
          <a:blip r:embed="rId3" cstate="email">
            <a:alphaModFix amt="10000"/>
            <a:extLst>
              <a:ext uri="{28A0092B-C50C-407E-A947-70E740481C1C}">
                <a14:useLocalDpi xmlns:a14="http://schemas.microsoft.com/office/drawing/2010/main"/>
              </a:ext>
            </a:extLst>
          </a:blip>
          <a:srcRect/>
          <a:stretch/>
        </p:blipFill>
        <p:spPr>
          <a:xfrm>
            <a:off x="10447972" y="1996513"/>
            <a:ext cx="2373217" cy="1331317"/>
          </a:xfrm>
          <a:prstGeom prst="rect">
            <a:avLst/>
          </a:prstGeom>
          <a:noFill/>
          <a:ln>
            <a:noFill/>
          </a:ln>
        </p:spPr>
      </p:pic>
      <p:pic>
        <p:nvPicPr>
          <p:cNvPr id="38" name="Google Shape;38;p13"/>
          <p:cNvPicPr preferRelativeResize="0"/>
          <p:nvPr/>
        </p:nvPicPr>
        <p:blipFill rotWithShape="1">
          <a:blip r:embed="rId4" cstate="email">
            <a:alphaModFix amt="10000"/>
            <a:extLst>
              <a:ext uri="{28A0092B-C50C-407E-A947-70E740481C1C}">
                <a14:useLocalDpi xmlns:a14="http://schemas.microsoft.com/office/drawing/2010/main"/>
              </a:ext>
            </a:extLst>
          </a:blip>
          <a:srcRect/>
          <a:stretch/>
        </p:blipFill>
        <p:spPr>
          <a:xfrm>
            <a:off x="9984913" y="1473609"/>
            <a:ext cx="1499949" cy="841435"/>
          </a:xfrm>
          <a:prstGeom prst="rect">
            <a:avLst/>
          </a:prstGeom>
          <a:noFill/>
          <a:ln>
            <a:noFill/>
          </a:ln>
        </p:spPr>
      </p:pic>
      <p:pic>
        <p:nvPicPr>
          <p:cNvPr id="39" name="Google Shape;39;p1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881359" y="252497"/>
            <a:ext cx="1160845" cy="720488"/>
          </a:xfrm>
          <a:prstGeom prst="rect">
            <a:avLst/>
          </a:prstGeom>
          <a:noFill/>
          <a:ln>
            <a:noFill/>
          </a:ln>
        </p:spPr>
      </p:pic>
      <p:cxnSp>
        <p:nvCxnSpPr>
          <p:cNvPr id="40" name="Google Shape;40;p13"/>
          <p:cNvCxnSpPr/>
          <p:nvPr/>
        </p:nvCxnSpPr>
        <p:spPr>
          <a:xfrm>
            <a:off x="337582" y="6638901"/>
            <a:ext cx="11568771" cy="0"/>
          </a:xfrm>
          <a:prstGeom prst="straightConnector1">
            <a:avLst/>
          </a:prstGeom>
          <a:noFill/>
          <a:ln w="9525" cap="flat" cmpd="sng">
            <a:solidFill>
              <a:srgbClr val="AAD7DB"/>
            </a:solidFill>
            <a:prstDash val="solid"/>
            <a:miter lim="800000"/>
            <a:headEnd type="none" w="sm" len="sm"/>
            <a:tailEnd type="none" w="sm" len="sm"/>
          </a:ln>
        </p:spPr>
      </p:cxnSp>
    </p:spTree>
    <p:extLst>
      <p:ext uri="{BB962C8B-B14F-4D97-AF65-F5344CB8AC3E}">
        <p14:creationId xmlns:p14="http://schemas.microsoft.com/office/powerpoint/2010/main" val="1222548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solidFill>
          <a:srgbClr val="009F9E"/>
        </a:solidFill>
        <a:effectLst/>
      </p:bgPr>
    </p:bg>
    <p:spTree>
      <p:nvGrpSpPr>
        <p:cNvPr id="1" name="Shape 41"/>
        <p:cNvGrpSpPr/>
        <p:nvPr/>
      </p:nvGrpSpPr>
      <p:grpSpPr>
        <a:xfrm>
          <a:off x="0" y="0"/>
          <a:ext cx="0" cy="0"/>
          <a:chOff x="0" y="0"/>
          <a:chExt cx="0" cy="0"/>
        </a:xfrm>
      </p:grpSpPr>
      <p:sp>
        <p:nvSpPr>
          <p:cNvPr id="42" name="Google Shape;42;p14"/>
          <p:cNvSpPr txBox="1">
            <a:spLocks noGrp="1"/>
          </p:cNvSpPr>
          <p:nvPr>
            <p:ph type="title"/>
          </p:nvPr>
        </p:nvSpPr>
        <p:spPr>
          <a:xfrm>
            <a:off x="808701" y="568349"/>
            <a:ext cx="9448223" cy="72523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14"/>
          <p:cNvSpPr txBox="1">
            <a:spLocks noGrp="1"/>
          </p:cNvSpPr>
          <p:nvPr>
            <p:ph type="body" idx="1"/>
          </p:nvPr>
        </p:nvSpPr>
        <p:spPr>
          <a:xfrm>
            <a:off x="815051" y="1792576"/>
            <a:ext cx="5257800" cy="383272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b="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44" name="Google Shape;44;p1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62203" y="252497"/>
            <a:ext cx="966029" cy="720488"/>
          </a:xfrm>
          <a:prstGeom prst="rect">
            <a:avLst/>
          </a:prstGeom>
          <a:noFill/>
          <a:ln>
            <a:noFill/>
          </a:ln>
        </p:spPr>
      </p:pic>
      <p:cxnSp>
        <p:nvCxnSpPr>
          <p:cNvPr id="45" name="Google Shape;45;p14"/>
          <p:cNvCxnSpPr/>
          <p:nvPr/>
        </p:nvCxnSpPr>
        <p:spPr>
          <a:xfrm>
            <a:off x="337582" y="6638901"/>
            <a:ext cx="11568771" cy="0"/>
          </a:xfrm>
          <a:prstGeom prst="straightConnector1">
            <a:avLst/>
          </a:prstGeom>
          <a:noFill/>
          <a:ln w="9525" cap="flat" cmpd="sng">
            <a:solidFill>
              <a:srgbClr val="AAD7DB"/>
            </a:solidFill>
            <a:prstDash val="solid"/>
            <a:miter lim="800000"/>
            <a:headEnd type="none" w="sm" len="sm"/>
            <a:tailEnd type="none" w="sm" len="sm"/>
          </a:ln>
        </p:spPr>
      </p:cxnSp>
      <p:pic>
        <p:nvPicPr>
          <p:cNvPr id="46" name="Google Shape;46;p14" descr="A picture containing icon&#10;&#10;Description automatically generated"/>
          <p:cNvPicPr preferRelativeResize="0"/>
          <p:nvPr/>
        </p:nvPicPr>
        <p:blipFill rotWithShape="1">
          <a:blip r:embed="rId3" cstate="email">
            <a:alphaModFix amt="40000"/>
            <a:extLst>
              <a:ext uri="{28A0092B-C50C-407E-A947-70E740481C1C}">
                <a14:useLocalDpi xmlns:a14="http://schemas.microsoft.com/office/drawing/2010/main"/>
              </a:ext>
            </a:extLst>
          </a:blip>
          <a:srcRect/>
          <a:stretch/>
        </p:blipFill>
        <p:spPr>
          <a:xfrm>
            <a:off x="7849805" y="4590534"/>
            <a:ext cx="2407119" cy="999880"/>
          </a:xfrm>
          <a:prstGeom prst="rect">
            <a:avLst/>
          </a:prstGeom>
          <a:noFill/>
          <a:ln>
            <a:noFill/>
          </a:ln>
        </p:spPr>
      </p:pic>
      <p:pic>
        <p:nvPicPr>
          <p:cNvPr id="47" name="Google Shape;47;p14" descr="A picture containing icon&#10;&#10;Description automatically generated"/>
          <p:cNvPicPr preferRelativeResize="0"/>
          <p:nvPr/>
        </p:nvPicPr>
        <p:blipFill rotWithShape="1">
          <a:blip r:embed="rId4" cstate="email">
            <a:alphaModFix amt="40000"/>
            <a:extLst>
              <a:ext uri="{28A0092B-C50C-407E-A947-70E740481C1C}">
                <a14:useLocalDpi xmlns:a14="http://schemas.microsoft.com/office/drawing/2010/main"/>
              </a:ext>
            </a:extLst>
          </a:blip>
          <a:srcRect/>
          <a:stretch/>
        </p:blipFill>
        <p:spPr>
          <a:xfrm>
            <a:off x="8927362" y="3968963"/>
            <a:ext cx="1750414" cy="727095"/>
          </a:xfrm>
          <a:prstGeom prst="rect">
            <a:avLst/>
          </a:prstGeom>
          <a:noFill/>
          <a:ln>
            <a:noFill/>
          </a:ln>
        </p:spPr>
      </p:pic>
      <p:pic>
        <p:nvPicPr>
          <p:cNvPr id="48" name="Google Shape;48;p14" descr="A picture containing icon&#10;&#10;Description automatically generated"/>
          <p:cNvPicPr preferRelativeResize="0"/>
          <p:nvPr/>
        </p:nvPicPr>
        <p:blipFill rotWithShape="1">
          <a:blip r:embed="rId5" cstate="email">
            <a:alphaModFix amt="40000"/>
            <a:extLst>
              <a:ext uri="{28A0092B-C50C-407E-A947-70E740481C1C}">
                <a14:useLocalDpi xmlns:a14="http://schemas.microsoft.com/office/drawing/2010/main"/>
              </a:ext>
            </a:extLst>
          </a:blip>
          <a:srcRect/>
          <a:stretch/>
        </p:blipFill>
        <p:spPr>
          <a:xfrm>
            <a:off x="9983767" y="4363379"/>
            <a:ext cx="2208234" cy="1427029"/>
          </a:xfrm>
          <a:prstGeom prst="rect">
            <a:avLst/>
          </a:prstGeom>
          <a:noFill/>
          <a:ln>
            <a:noFill/>
          </a:ln>
        </p:spPr>
      </p:pic>
      <p:sp>
        <p:nvSpPr>
          <p:cNvPr id="49" name="Google Shape;49;p14"/>
          <p:cNvSpPr txBox="1">
            <a:spLocks noGrp="1"/>
          </p:cNvSpPr>
          <p:nvPr>
            <p:ph type="body" idx="2"/>
          </p:nvPr>
        </p:nvSpPr>
        <p:spPr>
          <a:xfrm>
            <a:off x="6330462" y="1792576"/>
            <a:ext cx="5023338" cy="38879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b="0" i="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82487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6_Section Header">
  <p:cSld name="6_Section Header">
    <p:bg>
      <p:bgPr>
        <a:solidFill>
          <a:srgbClr val="165361"/>
        </a:solidFill>
        <a:effectLst/>
      </p:bgPr>
    </p:bg>
    <p:spTree>
      <p:nvGrpSpPr>
        <p:cNvPr id="1" name="Shape 50"/>
        <p:cNvGrpSpPr/>
        <p:nvPr/>
      </p:nvGrpSpPr>
      <p:grpSpPr>
        <a:xfrm>
          <a:off x="0" y="0"/>
          <a:ext cx="0" cy="0"/>
          <a:chOff x="0" y="0"/>
          <a:chExt cx="0" cy="0"/>
        </a:xfrm>
      </p:grpSpPr>
      <p:sp>
        <p:nvSpPr>
          <p:cNvPr id="51" name="Google Shape;51;p15"/>
          <p:cNvSpPr txBox="1">
            <a:spLocks noGrp="1"/>
          </p:cNvSpPr>
          <p:nvPr>
            <p:ph type="title"/>
          </p:nvPr>
        </p:nvSpPr>
        <p:spPr>
          <a:xfrm>
            <a:off x="808701" y="582204"/>
            <a:ext cx="9448223" cy="72523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5"/>
          <p:cNvSpPr txBox="1">
            <a:spLocks noGrp="1"/>
          </p:cNvSpPr>
          <p:nvPr>
            <p:ph type="body" idx="1"/>
          </p:nvPr>
        </p:nvSpPr>
        <p:spPr>
          <a:xfrm>
            <a:off x="815051" y="1792576"/>
            <a:ext cx="5257800" cy="383272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b="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3" name="Google Shape;53;p15"/>
          <p:cNvSpPr txBox="1">
            <a:spLocks noGrp="1"/>
          </p:cNvSpPr>
          <p:nvPr>
            <p:ph type="body" idx="2"/>
          </p:nvPr>
        </p:nvSpPr>
        <p:spPr>
          <a:xfrm>
            <a:off x="6307313" y="1792576"/>
            <a:ext cx="5023338" cy="383272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b="0" i="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4" name="Google Shape;54;p15"/>
          <p:cNvCxnSpPr/>
          <p:nvPr/>
        </p:nvCxnSpPr>
        <p:spPr>
          <a:xfrm>
            <a:off x="337582" y="6638901"/>
            <a:ext cx="11568771" cy="0"/>
          </a:xfrm>
          <a:prstGeom prst="straightConnector1">
            <a:avLst/>
          </a:prstGeom>
          <a:noFill/>
          <a:ln w="9525" cap="flat" cmpd="sng">
            <a:solidFill>
              <a:srgbClr val="AAD7DB"/>
            </a:solidFill>
            <a:prstDash val="solid"/>
            <a:miter lim="800000"/>
            <a:headEnd type="none" w="sm" len="sm"/>
            <a:tailEnd type="none" w="sm" len="sm"/>
          </a:ln>
        </p:spPr>
      </p:cxnSp>
      <p:pic>
        <p:nvPicPr>
          <p:cNvPr id="55" name="Google Shape;55;p1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62203" y="252497"/>
            <a:ext cx="966029" cy="720488"/>
          </a:xfrm>
          <a:prstGeom prst="rect">
            <a:avLst/>
          </a:prstGeom>
          <a:noFill/>
          <a:ln>
            <a:noFill/>
          </a:ln>
        </p:spPr>
      </p:pic>
    </p:spTree>
    <p:extLst>
      <p:ext uri="{BB962C8B-B14F-4D97-AF65-F5344CB8AC3E}">
        <p14:creationId xmlns:p14="http://schemas.microsoft.com/office/powerpoint/2010/main" val="652916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7_Section Header">
  <p:cSld name="7_Section Header">
    <p:bg>
      <p:bgPr>
        <a:solidFill>
          <a:srgbClr val="03A8C8"/>
        </a:solidFill>
        <a:effectLst/>
      </p:bgPr>
    </p:bg>
    <p:spTree>
      <p:nvGrpSpPr>
        <p:cNvPr id="1" name="Shape 56"/>
        <p:cNvGrpSpPr/>
        <p:nvPr/>
      </p:nvGrpSpPr>
      <p:grpSpPr>
        <a:xfrm>
          <a:off x="0" y="0"/>
          <a:ext cx="0" cy="0"/>
          <a:chOff x="0" y="0"/>
          <a:chExt cx="0" cy="0"/>
        </a:xfrm>
      </p:grpSpPr>
      <p:sp>
        <p:nvSpPr>
          <p:cNvPr id="57" name="Google Shape;57;p16"/>
          <p:cNvSpPr txBox="1">
            <a:spLocks noGrp="1"/>
          </p:cNvSpPr>
          <p:nvPr>
            <p:ph type="title"/>
          </p:nvPr>
        </p:nvSpPr>
        <p:spPr>
          <a:xfrm>
            <a:off x="808701" y="582204"/>
            <a:ext cx="9448223" cy="72523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6"/>
          <p:cNvSpPr txBox="1">
            <a:spLocks noGrp="1"/>
          </p:cNvSpPr>
          <p:nvPr>
            <p:ph type="body" idx="1"/>
          </p:nvPr>
        </p:nvSpPr>
        <p:spPr>
          <a:xfrm>
            <a:off x="815051" y="1792576"/>
            <a:ext cx="5257800" cy="383272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b="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9" name="Google Shape;59;p16"/>
          <p:cNvSpPr txBox="1">
            <a:spLocks noGrp="1"/>
          </p:cNvSpPr>
          <p:nvPr>
            <p:ph type="body" idx="2"/>
          </p:nvPr>
        </p:nvSpPr>
        <p:spPr>
          <a:xfrm>
            <a:off x="6307313" y="1792576"/>
            <a:ext cx="5023338" cy="383272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b="0" i="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0" name="Google Shape;60;p16"/>
          <p:cNvCxnSpPr/>
          <p:nvPr/>
        </p:nvCxnSpPr>
        <p:spPr>
          <a:xfrm>
            <a:off x="337582" y="6638901"/>
            <a:ext cx="11568771" cy="0"/>
          </a:xfrm>
          <a:prstGeom prst="straightConnector1">
            <a:avLst/>
          </a:prstGeom>
          <a:noFill/>
          <a:ln w="9525" cap="flat" cmpd="sng">
            <a:solidFill>
              <a:srgbClr val="AAD7DB"/>
            </a:solidFill>
            <a:prstDash val="solid"/>
            <a:miter lim="800000"/>
            <a:headEnd type="none" w="sm" len="sm"/>
            <a:tailEnd type="none" w="sm" len="sm"/>
          </a:ln>
        </p:spPr>
      </p:cxnSp>
      <p:pic>
        <p:nvPicPr>
          <p:cNvPr id="61" name="Google Shape;61;p1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62203" y="252497"/>
            <a:ext cx="966029" cy="720488"/>
          </a:xfrm>
          <a:prstGeom prst="rect">
            <a:avLst/>
          </a:prstGeom>
          <a:noFill/>
          <a:ln>
            <a:noFill/>
          </a:ln>
        </p:spPr>
      </p:pic>
    </p:spTree>
    <p:extLst>
      <p:ext uri="{BB962C8B-B14F-4D97-AF65-F5344CB8AC3E}">
        <p14:creationId xmlns:p14="http://schemas.microsoft.com/office/powerpoint/2010/main" val="1984625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rgbClr val="009F9E"/>
        </a:solidFill>
        <a:effectLst/>
      </p:bgPr>
    </p:bg>
    <p:spTree>
      <p:nvGrpSpPr>
        <p:cNvPr id="1" name="Shape 68"/>
        <p:cNvGrpSpPr/>
        <p:nvPr/>
      </p:nvGrpSpPr>
      <p:grpSpPr>
        <a:xfrm>
          <a:off x="0" y="0"/>
          <a:ext cx="0" cy="0"/>
          <a:chOff x="0" y="0"/>
          <a:chExt cx="0" cy="0"/>
        </a:xfrm>
      </p:grpSpPr>
      <p:sp>
        <p:nvSpPr>
          <p:cNvPr id="69" name="Google Shape;69;p18"/>
          <p:cNvSpPr/>
          <p:nvPr/>
        </p:nvSpPr>
        <p:spPr>
          <a:xfrm>
            <a:off x="-1" y="6051775"/>
            <a:ext cx="12192001" cy="8062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 name="Google Shape;70;p18"/>
          <p:cNvSpPr txBox="1">
            <a:spLocks noGrp="1"/>
          </p:cNvSpPr>
          <p:nvPr>
            <p:ph type="body" idx="1"/>
          </p:nvPr>
        </p:nvSpPr>
        <p:spPr>
          <a:xfrm>
            <a:off x="3953760" y="4231076"/>
            <a:ext cx="4249701" cy="72497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600"/>
              <a:buNone/>
              <a:defRPr sz="1600" b="0" i="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1" name="Google Shape;71;p18"/>
          <p:cNvGrpSpPr/>
          <p:nvPr/>
        </p:nvGrpSpPr>
        <p:grpSpPr>
          <a:xfrm>
            <a:off x="5568799" y="6367524"/>
            <a:ext cx="3631041" cy="365125"/>
            <a:chOff x="7780128" y="6243785"/>
            <a:chExt cx="4190637" cy="421396"/>
          </a:xfrm>
        </p:grpSpPr>
        <p:pic>
          <p:nvPicPr>
            <p:cNvPr id="72" name="Google Shape;72;p1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780128" y="6280925"/>
              <a:ext cx="1363870" cy="347115"/>
            </a:xfrm>
            <a:prstGeom prst="rect">
              <a:avLst/>
            </a:prstGeom>
            <a:noFill/>
            <a:ln>
              <a:noFill/>
            </a:ln>
          </p:spPr>
        </p:pic>
        <p:pic>
          <p:nvPicPr>
            <p:cNvPr id="73" name="Google Shape;73;p18" descr="Text&#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365233" y="6243785"/>
              <a:ext cx="2605532" cy="421396"/>
            </a:xfrm>
            <a:prstGeom prst="rect">
              <a:avLst/>
            </a:prstGeom>
            <a:noFill/>
            <a:ln>
              <a:noFill/>
            </a:ln>
          </p:spPr>
        </p:pic>
      </p:grpSp>
      <p:pic>
        <p:nvPicPr>
          <p:cNvPr id="74" name="Google Shape;74;p18" descr="Logo, company name&#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484863" y="6188847"/>
            <a:ext cx="520323" cy="520323"/>
          </a:xfrm>
          <a:prstGeom prst="rect">
            <a:avLst/>
          </a:prstGeom>
          <a:noFill/>
          <a:ln>
            <a:noFill/>
          </a:ln>
        </p:spPr>
      </p:pic>
      <p:pic>
        <p:nvPicPr>
          <p:cNvPr id="75" name="Google Shape;75;p1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953760" y="668885"/>
            <a:ext cx="4249701" cy="3169529"/>
          </a:xfrm>
          <a:prstGeom prst="rect">
            <a:avLst/>
          </a:prstGeom>
          <a:noFill/>
          <a:ln>
            <a:noFill/>
          </a:ln>
        </p:spPr>
      </p:pic>
      <p:pic>
        <p:nvPicPr>
          <p:cNvPr id="76" name="Google Shape;76;p18"/>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403761" y="6367525"/>
            <a:ext cx="1930452" cy="341646"/>
          </a:xfrm>
          <a:prstGeom prst="rect">
            <a:avLst/>
          </a:prstGeom>
          <a:noFill/>
          <a:ln>
            <a:noFill/>
          </a:ln>
        </p:spPr>
      </p:pic>
      <p:sp>
        <p:nvSpPr>
          <p:cNvPr id="77" name="Google Shape;77;p18"/>
          <p:cNvSpPr txBox="1"/>
          <p:nvPr/>
        </p:nvSpPr>
        <p:spPr>
          <a:xfrm>
            <a:off x="3577726" y="3618260"/>
            <a:ext cx="5001768"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www.ECOWind.uk  |  Champions@ECOWind.uk</a:t>
            </a:r>
            <a:endParaRPr/>
          </a:p>
        </p:txBody>
      </p:sp>
      <p:sp>
        <p:nvSpPr>
          <p:cNvPr id="78" name="Google Shape;78;p18"/>
          <p:cNvSpPr>
            <a:spLocks noGrp="1"/>
          </p:cNvSpPr>
          <p:nvPr>
            <p:ph type="pic" idx="2"/>
          </p:nvPr>
        </p:nvSpPr>
        <p:spPr>
          <a:xfrm>
            <a:off x="186814" y="6125592"/>
            <a:ext cx="1446677" cy="657858"/>
          </a:xfrm>
          <a:prstGeom prst="rect">
            <a:avLst/>
          </a:prstGeom>
          <a:noFill/>
          <a:ln>
            <a:noFill/>
          </a:ln>
        </p:spPr>
      </p:sp>
      <p:sp>
        <p:nvSpPr>
          <p:cNvPr id="79" name="Google Shape;79;p18"/>
          <p:cNvSpPr>
            <a:spLocks noGrp="1"/>
          </p:cNvSpPr>
          <p:nvPr>
            <p:ph type="pic" idx="3"/>
          </p:nvPr>
        </p:nvSpPr>
        <p:spPr>
          <a:xfrm>
            <a:off x="1853300" y="6125592"/>
            <a:ext cx="1446677" cy="657858"/>
          </a:xfrm>
          <a:prstGeom prst="rect">
            <a:avLst/>
          </a:prstGeom>
          <a:noFill/>
          <a:ln>
            <a:noFill/>
          </a:ln>
        </p:spPr>
      </p:sp>
      <p:sp>
        <p:nvSpPr>
          <p:cNvPr id="80" name="Google Shape;80;p18"/>
          <p:cNvSpPr>
            <a:spLocks noGrp="1"/>
          </p:cNvSpPr>
          <p:nvPr>
            <p:ph type="pic" idx="4"/>
          </p:nvPr>
        </p:nvSpPr>
        <p:spPr>
          <a:xfrm>
            <a:off x="3491669" y="6125592"/>
            <a:ext cx="1446677" cy="657858"/>
          </a:xfrm>
          <a:prstGeom prst="rect">
            <a:avLst/>
          </a:prstGeom>
          <a:noFill/>
          <a:ln>
            <a:noFill/>
          </a:ln>
        </p:spPr>
      </p:sp>
    </p:spTree>
    <p:extLst>
      <p:ext uri="{BB962C8B-B14F-4D97-AF65-F5344CB8AC3E}">
        <p14:creationId xmlns:p14="http://schemas.microsoft.com/office/powerpoint/2010/main" val="12541228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F2B02A5-7E50-4EA3-931D-E93288DE6E47}" type="datetimeFigureOut">
              <a:rPr lang="en-GB" smtClean="0"/>
              <a:t>10/01/2025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8709F7-A44D-483E-928F-C91A3BA71EB2}" type="slidenum">
              <a:rPr lang="en-GB" smtClean="0"/>
              <a:t>‹#›</a:t>
            </a:fld>
            <a:endParaRPr lang="en-GB"/>
          </a:p>
        </p:txBody>
      </p:sp>
    </p:spTree>
    <p:extLst>
      <p:ext uri="{BB962C8B-B14F-4D97-AF65-F5344CB8AC3E}">
        <p14:creationId xmlns:p14="http://schemas.microsoft.com/office/powerpoint/2010/main" val="2638214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9C735D-EBDC-F5F7-8DA7-6781956F59D9}"/>
              </a:ext>
            </a:extLst>
          </p:cNvPr>
          <p:cNvSpPr>
            <a:spLocks noGrp="1"/>
          </p:cNvSpPr>
          <p:nvPr>
            <p:ph type="dt" sz="half" idx="10"/>
          </p:nvPr>
        </p:nvSpPr>
        <p:spPr/>
        <p:txBody>
          <a:bodyPr/>
          <a:lstStyle/>
          <a:p>
            <a:fld id="{DE16B079-B3E7-9841-BC7A-3643F0302588}" type="datetimeFigureOut">
              <a:rPr lang="en-US" smtClean="0"/>
              <a:t>1/10/25</a:t>
            </a:fld>
            <a:endParaRPr lang="en-US"/>
          </a:p>
        </p:txBody>
      </p:sp>
      <p:sp>
        <p:nvSpPr>
          <p:cNvPr id="3" name="Footer Placeholder 2">
            <a:extLst>
              <a:ext uri="{FF2B5EF4-FFF2-40B4-BE49-F238E27FC236}">
                <a16:creationId xmlns:a16="http://schemas.microsoft.com/office/drawing/2014/main" id="{ADCD1F76-D85C-4FBA-726D-126A835D05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7448ED-73F7-18FD-047E-D78C6601A8D4}"/>
              </a:ext>
            </a:extLst>
          </p:cNvPr>
          <p:cNvSpPr>
            <a:spLocks noGrp="1"/>
          </p:cNvSpPr>
          <p:nvPr>
            <p:ph type="sldNum" sz="quarter" idx="12"/>
          </p:nvPr>
        </p:nvSpPr>
        <p:spPr/>
        <p:txBody>
          <a:bodyPr/>
          <a:lstStyle/>
          <a:p>
            <a:fld id="{1FF2C841-B84A-C34C-9FC3-26227DF89BC3}" type="slidenum">
              <a:rPr lang="en-US" smtClean="0"/>
              <a:t>‹#›</a:t>
            </a:fld>
            <a:endParaRPr lang="en-US"/>
          </a:p>
        </p:txBody>
      </p:sp>
    </p:spTree>
    <p:extLst>
      <p:ext uri="{BB962C8B-B14F-4D97-AF65-F5344CB8AC3E}">
        <p14:creationId xmlns:p14="http://schemas.microsoft.com/office/powerpoint/2010/main" val="2228318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5265F-04D7-524C-9163-8C1F4F2F4CD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FE7AA9-578F-1F90-E4D1-D192C99F2A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2744DC-5737-A617-43D2-40ADAE685219}"/>
              </a:ext>
            </a:extLst>
          </p:cNvPr>
          <p:cNvSpPr>
            <a:spLocks noGrp="1"/>
          </p:cNvSpPr>
          <p:nvPr>
            <p:ph type="dt" sz="half" idx="10"/>
          </p:nvPr>
        </p:nvSpPr>
        <p:spPr/>
        <p:txBody>
          <a:bodyPr/>
          <a:lstStyle/>
          <a:p>
            <a:fld id="{C910A10D-9E96-4A02-87DC-2EE77CB678ED}" type="datetimeFigureOut">
              <a:rPr lang="en-GB" smtClean="0"/>
              <a:t>10/01/2025</a:t>
            </a:fld>
            <a:endParaRPr lang="en-GB"/>
          </a:p>
        </p:txBody>
      </p:sp>
      <p:sp>
        <p:nvSpPr>
          <p:cNvPr id="5" name="Footer Placeholder 4">
            <a:extLst>
              <a:ext uri="{FF2B5EF4-FFF2-40B4-BE49-F238E27FC236}">
                <a16:creationId xmlns:a16="http://schemas.microsoft.com/office/drawing/2014/main" id="{026897F3-C7C4-D957-7135-8CF43CD17D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3DD961-6B3E-9325-A5EC-A8FC54EAE9D6}"/>
              </a:ext>
            </a:extLst>
          </p:cNvPr>
          <p:cNvSpPr>
            <a:spLocks noGrp="1"/>
          </p:cNvSpPr>
          <p:nvPr>
            <p:ph type="sldNum" sz="quarter" idx="12"/>
          </p:nvPr>
        </p:nvSpPr>
        <p:spPr/>
        <p:txBody>
          <a:bodyPr/>
          <a:lstStyle/>
          <a:p>
            <a:fld id="{D492D54E-0C4C-4504-B82D-5CFC746DA332}" type="slidenum">
              <a:rPr lang="en-GB" smtClean="0"/>
              <a:t>‹#›</a:t>
            </a:fld>
            <a:endParaRPr lang="en-GB"/>
          </a:p>
        </p:txBody>
      </p:sp>
    </p:spTree>
    <p:extLst>
      <p:ext uri="{BB962C8B-B14F-4D97-AF65-F5344CB8AC3E}">
        <p14:creationId xmlns:p14="http://schemas.microsoft.com/office/powerpoint/2010/main" val="2155758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One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2EDA0-DBF4-7E45-B499-17841F8C8C5A}"/>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p:nvPr>
        </p:nvSpPr>
        <p:spPr>
          <a:xfrm>
            <a:off x="360000" y="1440000"/>
            <a:ext cx="11520000" cy="5220000"/>
          </a:xfrm>
        </p:spPr>
        <p:txBody>
          <a:bodyPr lIns="90000">
            <a:normAutofit/>
          </a:bodyPr>
          <a:lstStyle>
            <a:lvl1pPr>
              <a:defRPr sz="1200"/>
            </a:lvl1pPr>
            <a:lvl2pPr>
              <a:defRPr sz="1200"/>
            </a:lvl2pPr>
            <a:lvl3pPr>
              <a:defRPr sz="12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064552" y="260648"/>
            <a:ext cx="801352" cy="801352"/>
          </a:xfrm>
          <a:prstGeom prst="rect">
            <a:avLst/>
          </a:prstGeom>
        </p:spPr>
      </p:pic>
    </p:spTree>
    <p:extLst>
      <p:ext uri="{BB962C8B-B14F-4D97-AF65-F5344CB8AC3E}">
        <p14:creationId xmlns:p14="http://schemas.microsoft.com/office/powerpoint/2010/main" val="3559825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Column Large Text">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p:nvPr>
        </p:nvSpPr>
        <p:spPr>
          <a:xfrm>
            <a:off x="360000" y="1440000"/>
            <a:ext cx="11520000" cy="5220000"/>
          </a:xfrm>
        </p:spPr>
        <p:txBody>
          <a:bodyPr lIns="90000">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4" name="Title 1">
            <a:extLst>
              <a:ext uri="{FF2B5EF4-FFF2-40B4-BE49-F238E27FC236}">
                <a16:creationId xmlns:a16="http://schemas.microsoft.com/office/drawing/2014/main" id="{CBB3F370-9887-F682-F181-7DC5CFB8FEE1}"/>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3315742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4BEA9-BFB2-128A-A130-2C01519B1E24}"/>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DBDE5BDB-C313-7FBB-29CF-FB0351DE921B}"/>
              </a:ext>
            </a:extLst>
          </p:cNvPr>
          <p:cNvSpPr>
            <a:spLocks noGrp="1"/>
          </p:cNvSpPr>
          <p:nvPr>
            <p:ph type="dt" sz="half" idx="10"/>
          </p:nvPr>
        </p:nvSpPr>
        <p:spPr/>
        <p:txBody>
          <a:bodyPr/>
          <a:lstStyle/>
          <a:p>
            <a:fld id="{196C10C9-FC2E-40E1-AB25-6914EF0A10F3}" type="datetimeFigureOut">
              <a:rPr lang="en-GB" smtClean="0"/>
              <a:t>10/01/2025</a:t>
            </a:fld>
            <a:endParaRPr lang="en-GB"/>
          </a:p>
        </p:txBody>
      </p:sp>
      <p:sp>
        <p:nvSpPr>
          <p:cNvPr id="4" name="Footer Placeholder 3">
            <a:extLst>
              <a:ext uri="{FF2B5EF4-FFF2-40B4-BE49-F238E27FC236}">
                <a16:creationId xmlns:a16="http://schemas.microsoft.com/office/drawing/2014/main" id="{6106D8C0-FE09-8C5E-12CE-DCE8E918A30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A14BD5C-BC4A-63A9-9703-5C75B592B3E6}"/>
              </a:ext>
            </a:extLst>
          </p:cNvPr>
          <p:cNvSpPr>
            <a:spLocks noGrp="1"/>
          </p:cNvSpPr>
          <p:nvPr>
            <p:ph type="sldNum" sz="quarter" idx="12"/>
          </p:nvPr>
        </p:nvSpPr>
        <p:spPr/>
        <p:txBody>
          <a:bodyPr/>
          <a:lstStyle/>
          <a:p>
            <a:fld id="{8AB4B8DF-8554-443C-8FC7-A58D15A2C085}" type="slidenum">
              <a:rPr lang="en-GB" smtClean="0"/>
              <a:t>‹#›</a:t>
            </a:fld>
            <a:endParaRPr lang="en-GB"/>
          </a:p>
        </p:txBody>
      </p:sp>
    </p:spTree>
    <p:extLst>
      <p:ext uri="{BB962C8B-B14F-4D97-AF65-F5344CB8AC3E}">
        <p14:creationId xmlns:p14="http://schemas.microsoft.com/office/powerpoint/2010/main" val="40107404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3A72B-CA53-5486-CD2B-AA4004273D5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32F8587-372D-2689-CEC8-47DA2839EF5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D7F5FA6-9043-9D32-8320-E5ADC0032B55}"/>
              </a:ext>
            </a:extLst>
          </p:cNvPr>
          <p:cNvSpPr>
            <a:spLocks noGrp="1"/>
          </p:cNvSpPr>
          <p:nvPr>
            <p:ph type="dt" sz="half" idx="10"/>
          </p:nvPr>
        </p:nvSpPr>
        <p:spPr/>
        <p:txBody>
          <a:bodyPr/>
          <a:lstStyle/>
          <a:p>
            <a:fld id="{196C10C9-FC2E-40E1-AB25-6914EF0A10F3}" type="datetimeFigureOut">
              <a:rPr lang="en-GB" smtClean="0"/>
              <a:t>10/01/2025</a:t>
            </a:fld>
            <a:endParaRPr lang="en-GB"/>
          </a:p>
        </p:txBody>
      </p:sp>
      <p:sp>
        <p:nvSpPr>
          <p:cNvPr id="5" name="Footer Placeholder 4">
            <a:extLst>
              <a:ext uri="{FF2B5EF4-FFF2-40B4-BE49-F238E27FC236}">
                <a16:creationId xmlns:a16="http://schemas.microsoft.com/office/drawing/2014/main" id="{545FA751-AC15-1780-4FE8-495E6A3C6C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876545-DA2D-E8FE-3E8A-2CF93D7857E4}"/>
              </a:ext>
            </a:extLst>
          </p:cNvPr>
          <p:cNvSpPr>
            <a:spLocks noGrp="1"/>
          </p:cNvSpPr>
          <p:nvPr>
            <p:ph type="sldNum" sz="quarter" idx="12"/>
          </p:nvPr>
        </p:nvSpPr>
        <p:spPr/>
        <p:txBody>
          <a:bodyPr/>
          <a:lstStyle/>
          <a:p>
            <a:fld id="{8AB4B8DF-8554-443C-8FC7-A58D15A2C085}" type="slidenum">
              <a:rPr lang="en-GB" smtClean="0"/>
              <a:t>‹#›</a:t>
            </a:fld>
            <a:endParaRPr lang="en-GB"/>
          </a:p>
        </p:txBody>
      </p:sp>
    </p:spTree>
    <p:extLst>
      <p:ext uri="{BB962C8B-B14F-4D97-AF65-F5344CB8AC3E}">
        <p14:creationId xmlns:p14="http://schemas.microsoft.com/office/powerpoint/2010/main" val="21238909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4A94A9F-F5C1-4FC5-B285-725D8CCA77A1}" type="datetimeFigureOut">
              <a:rPr lang="en-GB" smtClean="0"/>
              <a:t>10/01/2025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3288B2-0C5E-46B5-BD5D-B4CB623D5EEA}" type="slidenum">
              <a:rPr lang="en-GB" smtClean="0"/>
              <a:t>‹#›</a:t>
            </a:fld>
            <a:endParaRPr lang="en-GB"/>
          </a:p>
        </p:txBody>
      </p:sp>
    </p:spTree>
    <p:extLst>
      <p:ext uri="{BB962C8B-B14F-4D97-AF65-F5344CB8AC3E}">
        <p14:creationId xmlns:p14="http://schemas.microsoft.com/office/powerpoint/2010/main" val="3297464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A94A9F-F5C1-4FC5-B285-725D8CCA77A1}" type="datetimeFigureOut">
              <a:rPr lang="en-GB" smtClean="0"/>
              <a:t>10/01/2025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3288B2-0C5E-46B5-BD5D-B4CB623D5EEA}" type="slidenum">
              <a:rPr lang="en-GB" smtClean="0"/>
              <a:t>‹#›</a:t>
            </a:fld>
            <a:endParaRPr lang="en-GB"/>
          </a:p>
        </p:txBody>
      </p:sp>
    </p:spTree>
    <p:extLst>
      <p:ext uri="{BB962C8B-B14F-4D97-AF65-F5344CB8AC3E}">
        <p14:creationId xmlns:p14="http://schemas.microsoft.com/office/powerpoint/2010/main" val="6841424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4A94A9F-F5C1-4FC5-B285-725D8CCA77A1}" type="datetimeFigureOut">
              <a:rPr lang="en-GB" smtClean="0"/>
              <a:t>10/01/2025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3288B2-0C5E-46B5-BD5D-B4CB623D5EEA}" type="slidenum">
              <a:rPr lang="en-GB" smtClean="0"/>
              <a:t>‹#›</a:t>
            </a:fld>
            <a:endParaRPr lang="en-GB"/>
          </a:p>
        </p:txBody>
      </p:sp>
    </p:spTree>
    <p:extLst>
      <p:ext uri="{BB962C8B-B14F-4D97-AF65-F5344CB8AC3E}">
        <p14:creationId xmlns:p14="http://schemas.microsoft.com/office/powerpoint/2010/main" val="20504996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4A94A9F-F5C1-4FC5-B285-725D8CCA77A1}" type="datetimeFigureOut">
              <a:rPr lang="en-GB" smtClean="0"/>
              <a:t>10/01/2025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3288B2-0C5E-46B5-BD5D-B4CB623D5EEA}" type="slidenum">
              <a:rPr lang="en-GB" smtClean="0"/>
              <a:t>‹#›</a:t>
            </a:fld>
            <a:endParaRPr lang="en-GB"/>
          </a:p>
        </p:txBody>
      </p:sp>
    </p:spTree>
    <p:extLst>
      <p:ext uri="{BB962C8B-B14F-4D97-AF65-F5344CB8AC3E}">
        <p14:creationId xmlns:p14="http://schemas.microsoft.com/office/powerpoint/2010/main" val="19044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4A94A9F-F5C1-4FC5-B285-725D8CCA77A1}" type="datetimeFigureOut">
              <a:rPr lang="en-GB" smtClean="0"/>
              <a:t>10/01/2025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3288B2-0C5E-46B5-BD5D-B4CB623D5EEA}" type="slidenum">
              <a:rPr lang="en-GB" smtClean="0"/>
              <a:t>‹#›</a:t>
            </a:fld>
            <a:endParaRPr lang="en-GB"/>
          </a:p>
        </p:txBody>
      </p:sp>
    </p:spTree>
    <p:extLst>
      <p:ext uri="{BB962C8B-B14F-4D97-AF65-F5344CB8AC3E}">
        <p14:creationId xmlns:p14="http://schemas.microsoft.com/office/powerpoint/2010/main" val="2977992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E588CB9-A962-4D7D-A9A7-39E641889721}" type="datetimeFigureOut">
              <a:rPr lang="en-GB" smtClean="0"/>
              <a:t>10/01/2025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FD39DDB-20CE-400A-9F95-80D05F7EDBFC}" type="slidenum">
              <a:rPr lang="en-GB" smtClean="0"/>
              <a:t>‹#›</a:t>
            </a:fld>
            <a:endParaRPr lang="en-GB"/>
          </a:p>
        </p:txBody>
      </p:sp>
    </p:spTree>
    <p:extLst>
      <p:ext uri="{BB962C8B-B14F-4D97-AF65-F5344CB8AC3E}">
        <p14:creationId xmlns:p14="http://schemas.microsoft.com/office/powerpoint/2010/main" val="1512761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69187-F7A5-A6DA-73A2-FEAE72D3FD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53237C4-300F-3B02-EA6A-3D2266EBD6E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857353-7355-9859-ED9A-C941DC435A8E}"/>
              </a:ext>
            </a:extLst>
          </p:cNvPr>
          <p:cNvSpPr>
            <a:spLocks noGrp="1"/>
          </p:cNvSpPr>
          <p:nvPr>
            <p:ph type="dt" sz="half" idx="10"/>
          </p:nvPr>
        </p:nvSpPr>
        <p:spPr/>
        <p:txBody>
          <a:bodyPr/>
          <a:lstStyle/>
          <a:p>
            <a:fld id="{C910A10D-9E96-4A02-87DC-2EE77CB678ED}" type="datetimeFigureOut">
              <a:rPr lang="en-GB" smtClean="0"/>
              <a:t>10/01/2025</a:t>
            </a:fld>
            <a:endParaRPr lang="en-GB"/>
          </a:p>
        </p:txBody>
      </p:sp>
      <p:sp>
        <p:nvSpPr>
          <p:cNvPr id="5" name="Footer Placeholder 4">
            <a:extLst>
              <a:ext uri="{FF2B5EF4-FFF2-40B4-BE49-F238E27FC236}">
                <a16:creationId xmlns:a16="http://schemas.microsoft.com/office/drawing/2014/main" id="{D9B2C8D7-DDA0-0C96-0356-7DE4F80CF8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652646-8613-3E04-BB72-C2F2549F3CBB}"/>
              </a:ext>
            </a:extLst>
          </p:cNvPr>
          <p:cNvSpPr>
            <a:spLocks noGrp="1"/>
          </p:cNvSpPr>
          <p:nvPr>
            <p:ph type="sldNum" sz="quarter" idx="12"/>
          </p:nvPr>
        </p:nvSpPr>
        <p:spPr/>
        <p:txBody>
          <a:bodyPr/>
          <a:lstStyle/>
          <a:p>
            <a:fld id="{D492D54E-0C4C-4504-B82D-5CFC746DA332}" type="slidenum">
              <a:rPr lang="en-GB" smtClean="0"/>
              <a:t>‹#›</a:t>
            </a:fld>
            <a:endParaRPr lang="en-GB"/>
          </a:p>
        </p:txBody>
      </p:sp>
    </p:spTree>
    <p:extLst>
      <p:ext uri="{BB962C8B-B14F-4D97-AF65-F5344CB8AC3E}">
        <p14:creationId xmlns:p14="http://schemas.microsoft.com/office/powerpoint/2010/main" val="4273088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A94A9F-F5C1-4FC5-B285-725D8CCA77A1}" type="datetimeFigureOut">
              <a:rPr lang="en-GB" smtClean="0"/>
              <a:t>10/01/2025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3288B2-0C5E-46B5-BD5D-B4CB623D5EEA}" type="slidenum">
              <a:rPr lang="en-GB" smtClean="0"/>
              <a:t>‹#›</a:t>
            </a:fld>
            <a:endParaRPr lang="en-GB"/>
          </a:p>
        </p:txBody>
      </p:sp>
    </p:spTree>
    <p:extLst>
      <p:ext uri="{BB962C8B-B14F-4D97-AF65-F5344CB8AC3E}">
        <p14:creationId xmlns:p14="http://schemas.microsoft.com/office/powerpoint/2010/main" val="16880520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A94A9F-F5C1-4FC5-B285-725D8CCA77A1}" type="datetimeFigureOut">
              <a:rPr lang="en-GB" smtClean="0"/>
              <a:t>10/01/2025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3288B2-0C5E-46B5-BD5D-B4CB623D5EEA}" type="slidenum">
              <a:rPr lang="en-GB" smtClean="0"/>
              <a:t>‹#›</a:t>
            </a:fld>
            <a:endParaRPr lang="en-GB"/>
          </a:p>
        </p:txBody>
      </p:sp>
    </p:spTree>
    <p:extLst>
      <p:ext uri="{BB962C8B-B14F-4D97-AF65-F5344CB8AC3E}">
        <p14:creationId xmlns:p14="http://schemas.microsoft.com/office/powerpoint/2010/main" val="13111350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A94A9F-F5C1-4FC5-B285-725D8CCA77A1}" type="datetimeFigureOut">
              <a:rPr lang="en-GB" smtClean="0"/>
              <a:t>10/01/2025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3288B2-0C5E-46B5-BD5D-B4CB623D5EEA}" type="slidenum">
              <a:rPr lang="en-GB" smtClean="0"/>
              <a:t>‹#›</a:t>
            </a:fld>
            <a:endParaRPr lang="en-GB"/>
          </a:p>
        </p:txBody>
      </p:sp>
    </p:spTree>
    <p:extLst>
      <p:ext uri="{BB962C8B-B14F-4D97-AF65-F5344CB8AC3E}">
        <p14:creationId xmlns:p14="http://schemas.microsoft.com/office/powerpoint/2010/main" val="30161647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A94A9F-F5C1-4FC5-B285-725D8CCA77A1}" type="datetimeFigureOut">
              <a:rPr lang="en-GB" smtClean="0"/>
              <a:t>10/01/2025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3288B2-0C5E-46B5-BD5D-B4CB623D5EEA}" type="slidenum">
              <a:rPr lang="en-GB" smtClean="0"/>
              <a:t>‹#›</a:t>
            </a:fld>
            <a:endParaRPr lang="en-GB"/>
          </a:p>
        </p:txBody>
      </p:sp>
    </p:spTree>
    <p:extLst>
      <p:ext uri="{BB962C8B-B14F-4D97-AF65-F5344CB8AC3E}">
        <p14:creationId xmlns:p14="http://schemas.microsoft.com/office/powerpoint/2010/main" val="12548581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A94A9F-F5C1-4FC5-B285-725D8CCA77A1}" type="datetimeFigureOut">
              <a:rPr lang="en-GB" smtClean="0"/>
              <a:t>10/01/2025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3288B2-0C5E-46B5-BD5D-B4CB623D5EEA}" type="slidenum">
              <a:rPr lang="en-GB" smtClean="0"/>
              <a:t>‹#›</a:t>
            </a:fld>
            <a:endParaRPr lang="en-GB"/>
          </a:p>
        </p:txBody>
      </p:sp>
    </p:spTree>
    <p:extLst>
      <p:ext uri="{BB962C8B-B14F-4D97-AF65-F5344CB8AC3E}">
        <p14:creationId xmlns:p14="http://schemas.microsoft.com/office/powerpoint/2010/main" val="9896968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4_Section Header">
  <p:cSld name="4_Section Header">
    <p:bg>
      <p:bgPr>
        <a:solidFill>
          <a:schemeClr val="lt1">
            <a:alpha val="23921"/>
          </a:schemeClr>
        </a:solidFill>
        <a:effectLst/>
      </p:bgPr>
    </p:bg>
    <p:spTree>
      <p:nvGrpSpPr>
        <p:cNvPr id="1" name="Shape 11"/>
        <p:cNvGrpSpPr/>
        <p:nvPr/>
      </p:nvGrpSpPr>
      <p:grpSpPr>
        <a:xfrm>
          <a:off x="0" y="0"/>
          <a:ext cx="0" cy="0"/>
          <a:chOff x="0" y="0"/>
          <a:chExt cx="0" cy="0"/>
        </a:xfrm>
      </p:grpSpPr>
      <p:cxnSp>
        <p:nvCxnSpPr>
          <p:cNvPr id="12" name="Google Shape;12;p11"/>
          <p:cNvCxnSpPr/>
          <p:nvPr/>
        </p:nvCxnSpPr>
        <p:spPr>
          <a:xfrm>
            <a:off x="337582" y="6638901"/>
            <a:ext cx="11568771" cy="0"/>
          </a:xfrm>
          <a:prstGeom prst="straightConnector1">
            <a:avLst/>
          </a:prstGeom>
          <a:noFill/>
          <a:ln w="9525" cap="flat" cmpd="sng">
            <a:solidFill>
              <a:srgbClr val="AAD7DB"/>
            </a:solidFill>
            <a:prstDash val="solid"/>
            <a:miter lim="800000"/>
            <a:headEnd type="none" w="sm" len="sm"/>
            <a:tailEnd type="none" w="sm" len="sm"/>
          </a:ln>
        </p:spPr>
      </p:cxnSp>
      <p:sp>
        <p:nvSpPr>
          <p:cNvPr id="13" name="Google Shape;13;p11"/>
          <p:cNvSpPr txBox="1">
            <a:spLocks noGrp="1"/>
          </p:cNvSpPr>
          <p:nvPr>
            <p:ph type="body" idx="1"/>
          </p:nvPr>
        </p:nvSpPr>
        <p:spPr>
          <a:xfrm>
            <a:off x="6330462" y="1828705"/>
            <a:ext cx="5023338" cy="39194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65361"/>
              </a:buClr>
              <a:buSzPts val="1400"/>
              <a:buNone/>
              <a:defRPr sz="1400">
                <a:solidFill>
                  <a:srgbClr val="16536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11"/>
          <p:cNvSpPr txBox="1">
            <a:spLocks noGrp="1"/>
          </p:cNvSpPr>
          <p:nvPr>
            <p:ph type="title"/>
          </p:nvPr>
        </p:nvSpPr>
        <p:spPr>
          <a:xfrm>
            <a:off x="814094" y="591096"/>
            <a:ext cx="9474749" cy="72523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9F9E"/>
              </a:buClr>
              <a:buSzPts val="3200"/>
              <a:buFont typeface="Arial"/>
              <a:buNone/>
              <a:defRPr sz="3200" b="1" i="0">
                <a:solidFill>
                  <a:srgbClr val="009F9E"/>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11"/>
          <p:cNvSpPr txBox="1">
            <a:spLocks noGrp="1"/>
          </p:cNvSpPr>
          <p:nvPr>
            <p:ph type="body" idx="2"/>
          </p:nvPr>
        </p:nvSpPr>
        <p:spPr>
          <a:xfrm>
            <a:off x="838200" y="2303376"/>
            <a:ext cx="5257800" cy="34240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65361"/>
              </a:buClr>
              <a:buSzPts val="1400"/>
              <a:buNone/>
              <a:defRPr sz="1400" b="0" i="0">
                <a:solidFill>
                  <a:srgbClr val="165361"/>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6" name="Google Shape;16;p11"/>
          <p:cNvSpPr txBox="1">
            <a:spLocks noGrp="1"/>
          </p:cNvSpPr>
          <p:nvPr>
            <p:ph type="body" idx="3"/>
          </p:nvPr>
        </p:nvSpPr>
        <p:spPr>
          <a:xfrm>
            <a:off x="831850" y="1861693"/>
            <a:ext cx="5257800" cy="35873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9F9E"/>
              </a:buClr>
              <a:buSzPts val="1600"/>
              <a:buNone/>
              <a:defRPr sz="1600" b="1" i="0">
                <a:solidFill>
                  <a:srgbClr val="009F9E"/>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17" name="Google Shape;17;p1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881359" y="252497"/>
            <a:ext cx="1160845" cy="720488"/>
          </a:xfrm>
          <a:prstGeom prst="rect">
            <a:avLst/>
          </a:prstGeom>
          <a:noFill/>
          <a:ln>
            <a:noFill/>
          </a:ln>
        </p:spPr>
      </p:pic>
    </p:spTree>
    <p:extLst>
      <p:ext uri="{BB962C8B-B14F-4D97-AF65-F5344CB8AC3E}">
        <p14:creationId xmlns:p14="http://schemas.microsoft.com/office/powerpoint/2010/main" val="28848531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2"/>
        <p:cNvGrpSpPr/>
        <p:nvPr/>
      </p:nvGrpSpPr>
      <p:grpSpPr>
        <a:xfrm>
          <a:off x="0" y="0"/>
          <a:ext cx="0" cy="0"/>
          <a:chOff x="0" y="0"/>
          <a:chExt cx="0" cy="0"/>
        </a:xfrm>
      </p:grpSpPr>
      <p:pic>
        <p:nvPicPr>
          <p:cNvPr id="33" name="Google Shape;33;p13"/>
          <p:cNvPicPr preferRelativeResize="0"/>
          <p:nvPr/>
        </p:nvPicPr>
        <p:blipFill rotWithShape="1">
          <a:blip r:embed="rId2" cstate="print">
            <a:alphaModFix amt="10000"/>
            <a:extLst>
              <a:ext uri="{28A0092B-C50C-407E-A947-70E740481C1C}">
                <a14:useLocalDpi xmlns:a14="http://schemas.microsoft.com/office/drawing/2010/main"/>
              </a:ext>
            </a:extLst>
          </a:blip>
          <a:srcRect/>
          <a:stretch/>
        </p:blipFill>
        <p:spPr>
          <a:xfrm>
            <a:off x="6879102" y="263559"/>
            <a:ext cx="5312898" cy="6594442"/>
          </a:xfrm>
          <a:prstGeom prst="rect">
            <a:avLst/>
          </a:prstGeom>
          <a:noFill/>
          <a:ln>
            <a:noFill/>
          </a:ln>
        </p:spPr>
      </p:pic>
      <p:sp>
        <p:nvSpPr>
          <p:cNvPr id="34" name="Google Shape;34;p13"/>
          <p:cNvSpPr txBox="1">
            <a:spLocks noGrp="1"/>
          </p:cNvSpPr>
          <p:nvPr>
            <p:ph type="title"/>
          </p:nvPr>
        </p:nvSpPr>
        <p:spPr>
          <a:xfrm>
            <a:off x="809679" y="701364"/>
            <a:ext cx="7785847" cy="69420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9F9E"/>
              </a:buClr>
              <a:buSzPts val="3200"/>
              <a:buFont typeface="Arial"/>
              <a:buNone/>
              <a:defRPr sz="3200" b="1" i="0">
                <a:solidFill>
                  <a:srgbClr val="009F9E"/>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3"/>
          <p:cNvSpPr txBox="1">
            <a:spLocks noGrp="1"/>
          </p:cNvSpPr>
          <p:nvPr>
            <p:ph type="body" idx="1"/>
          </p:nvPr>
        </p:nvSpPr>
        <p:spPr>
          <a:xfrm>
            <a:off x="831828" y="2414412"/>
            <a:ext cx="7337612" cy="350565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65361"/>
              </a:buClr>
              <a:buSzPts val="1400"/>
              <a:buNone/>
              <a:defRPr sz="1400" b="0" i="0">
                <a:solidFill>
                  <a:srgbClr val="16536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3"/>
          <p:cNvSpPr txBox="1">
            <a:spLocks noGrp="1"/>
          </p:cNvSpPr>
          <p:nvPr>
            <p:ph type="body" idx="2"/>
          </p:nvPr>
        </p:nvSpPr>
        <p:spPr>
          <a:xfrm>
            <a:off x="831828" y="1932822"/>
            <a:ext cx="7337612" cy="43205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9F9E"/>
              </a:buClr>
              <a:buSzPts val="1800"/>
              <a:buNone/>
              <a:defRPr sz="1800" b="1" i="0">
                <a:solidFill>
                  <a:srgbClr val="009F9E"/>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7" name="Google Shape;37;p13"/>
          <p:cNvPicPr preferRelativeResize="0"/>
          <p:nvPr/>
        </p:nvPicPr>
        <p:blipFill rotWithShape="1">
          <a:blip r:embed="rId3" cstate="email">
            <a:alphaModFix amt="10000"/>
            <a:extLst>
              <a:ext uri="{28A0092B-C50C-407E-A947-70E740481C1C}">
                <a14:useLocalDpi xmlns:a14="http://schemas.microsoft.com/office/drawing/2010/main"/>
              </a:ext>
            </a:extLst>
          </a:blip>
          <a:srcRect/>
          <a:stretch/>
        </p:blipFill>
        <p:spPr>
          <a:xfrm>
            <a:off x="10447972" y="1996513"/>
            <a:ext cx="2373217" cy="1331317"/>
          </a:xfrm>
          <a:prstGeom prst="rect">
            <a:avLst/>
          </a:prstGeom>
          <a:noFill/>
          <a:ln>
            <a:noFill/>
          </a:ln>
        </p:spPr>
      </p:pic>
      <p:pic>
        <p:nvPicPr>
          <p:cNvPr id="38" name="Google Shape;38;p13"/>
          <p:cNvPicPr preferRelativeResize="0"/>
          <p:nvPr/>
        </p:nvPicPr>
        <p:blipFill rotWithShape="1">
          <a:blip r:embed="rId4" cstate="email">
            <a:alphaModFix amt="10000"/>
            <a:extLst>
              <a:ext uri="{28A0092B-C50C-407E-A947-70E740481C1C}">
                <a14:useLocalDpi xmlns:a14="http://schemas.microsoft.com/office/drawing/2010/main"/>
              </a:ext>
            </a:extLst>
          </a:blip>
          <a:srcRect/>
          <a:stretch/>
        </p:blipFill>
        <p:spPr>
          <a:xfrm>
            <a:off x="9984913" y="1473609"/>
            <a:ext cx="1499949" cy="841435"/>
          </a:xfrm>
          <a:prstGeom prst="rect">
            <a:avLst/>
          </a:prstGeom>
          <a:noFill/>
          <a:ln>
            <a:noFill/>
          </a:ln>
        </p:spPr>
      </p:pic>
      <p:pic>
        <p:nvPicPr>
          <p:cNvPr id="39" name="Google Shape;39;p1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881359" y="252497"/>
            <a:ext cx="1160845" cy="720488"/>
          </a:xfrm>
          <a:prstGeom prst="rect">
            <a:avLst/>
          </a:prstGeom>
          <a:noFill/>
          <a:ln>
            <a:noFill/>
          </a:ln>
        </p:spPr>
      </p:pic>
      <p:cxnSp>
        <p:nvCxnSpPr>
          <p:cNvPr id="40" name="Google Shape;40;p13"/>
          <p:cNvCxnSpPr/>
          <p:nvPr/>
        </p:nvCxnSpPr>
        <p:spPr>
          <a:xfrm>
            <a:off x="337582" y="6638901"/>
            <a:ext cx="11568771" cy="0"/>
          </a:xfrm>
          <a:prstGeom prst="straightConnector1">
            <a:avLst/>
          </a:prstGeom>
          <a:noFill/>
          <a:ln w="9525" cap="flat" cmpd="sng">
            <a:solidFill>
              <a:srgbClr val="AAD7DB"/>
            </a:solidFill>
            <a:prstDash val="solid"/>
            <a:miter lim="800000"/>
            <a:headEnd type="none" w="sm" len="sm"/>
            <a:tailEnd type="none" w="sm" len="sm"/>
          </a:ln>
        </p:spPr>
      </p:cxnSp>
    </p:spTree>
    <p:extLst>
      <p:ext uri="{BB962C8B-B14F-4D97-AF65-F5344CB8AC3E}">
        <p14:creationId xmlns:p14="http://schemas.microsoft.com/office/powerpoint/2010/main" val="33665522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88960-40FC-D022-EFEF-D70EAE7A181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C9B8D4E-8938-E9E5-10BE-A54F015839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E250FA8-76DB-F34D-65B5-8696CB4E121E}"/>
              </a:ext>
            </a:extLst>
          </p:cNvPr>
          <p:cNvSpPr>
            <a:spLocks noGrp="1"/>
          </p:cNvSpPr>
          <p:nvPr>
            <p:ph type="dt" sz="half" idx="10"/>
          </p:nvPr>
        </p:nvSpPr>
        <p:spPr/>
        <p:txBody>
          <a:bodyPr/>
          <a:lstStyle/>
          <a:p>
            <a:fld id="{DE16B079-B3E7-9841-BC7A-3643F0302588}" type="datetimeFigureOut">
              <a:rPr lang="en-US" smtClean="0"/>
              <a:t>1/10/25</a:t>
            </a:fld>
            <a:endParaRPr lang="en-US"/>
          </a:p>
        </p:txBody>
      </p:sp>
      <p:sp>
        <p:nvSpPr>
          <p:cNvPr id="5" name="Footer Placeholder 4">
            <a:extLst>
              <a:ext uri="{FF2B5EF4-FFF2-40B4-BE49-F238E27FC236}">
                <a16:creationId xmlns:a16="http://schemas.microsoft.com/office/drawing/2014/main" id="{4A4D59CB-ACF4-5142-756D-19BDB308DC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798EC-BB5E-E5FC-D5E4-659F9717DD7D}"/>
              </a:ext>
            </a:extLst>
          </p:cNvPr>
          <p:cNvSpPr>
            <a:spLocks noGrp="1"/>
          </p:cNvSpPr>
          <p:nvPr>
            <p:ph type="sldNum" sz="quarter" idx="12"/>
          </p:nvPr>
        </p:nvSpPr>
        <p:spPr/>
        <p:txBody>
          <a:bodyPr/>
          <a:lstStyle/>
          <a:p>
            <a:fld id="{1FF2C841-B84A-C34C-9FC3-26227DF89BC3}" type="slidenum">
              <a:rPr lang="en-US" smtClean="0"/>
              <a:t>‹#›</a:t>
            </a:fld>
            <a:endParaRPr lang="en-US"/>
          </a:p>
        </p:txBody>
      </p:sp>
    </p:spTree>
    <p:extLst>
      <p:ext uri="{BB962C8B-B14F-4D97-AF65-F5344CB8AC3E}">
        <p14:creationId xmlns:p14="http://schemas.microsoft.com/office/powerpoint/2010/main" val="6812990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32271-3E32-7143-D53D-C07024DAEE1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0AB3C88-4C64-8D3D-094A-CEEBDBCD7C5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82F41CE-C37A-0098-E7BC-AB6F5B70F272}"/>
              </a:ext>
            </a:extLst>
          </p:cNvPr>
          <p:cNvSpPr>
            <a:spLocks noGrp="1"/>
          </p:cNvSpPr>
          <p:nvPr>
            <p:ph type="dt" sz="half" idx="10"/>
          </p:nvPr>
        </p:nvSpPr>
        <p:spPr/>
        <p:txBody>
          <a:bodyPr/>
          <a:lstStyle/>
          <a:p>
            <a:fld id="{DE16B079-B3E7-9841-BC7A-3643F0302588}" type="datetimeFigureOut">
              <a:rPr lang="en-US" smtClean="0"/>
              <a:t>1/10/25</a:t>
            </a:fld>
            <a:endParaRPr lang="en-US"/>
          </a:p>
        </p:txBody>
      </p:sp>
      <p:sp>
        <p:nvSpPr>
          <p:cNvPr id="5" name="Footer Placeholder 4">
            <a:extLst>
              <a:ext uri="{FF2B5EF4-FFF2-40B4-BE49-F238E27FC236}">
                <a16:creationId xmlns:a16="http://schemas.microsoft.com/office/drawing/2014/main" id="{26C1CCDA-1C3B-B508-9526-4E0C6B63AB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9CA145-3AFD-CAA0-8959-A613CDB124CE}"/>
              </a:ext>
            </a:extLst>
          </p:cNvPr>
          <p:cNvSpPr>
            <a:spLocks noGrp="1"/>
          </p:cNvSpPr>
          <p:nvPr>
            <p:ph type="sldNum" sz="quarter" idx="12"/>
          </p:nvPr>
        </p:nvSpPr>
        <p:spPr/>
        <p:txBody>
          <a:bodyPr/>
          <a:lstStyle/>
          <a:p>
            <a:fld id="{1FF2C841-B84A-C34C-9FC3-26227DF89BC3}" type="slidenum">
              <a:rPr lang="en-US" smtClean="0"/>
              <a:t>‹#›</a:t>
            </a:fld>
            <a:endParaRPr lang="en-US"/>
          </a:p>
        </p:txBody>
      </p:sp>
    </p:spTree>
    <p:extLst>
      <p:ext uri="{BB962C8B-B14F-4D97-AF65-F5344CB8AC3E}">
        <p14:creationId xmlns:p14="http://schemas.microsoft.com/office/powerpoint/2010/main" val="37380989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92E1B-2F82-410D-B8D5-958BCBD6D4E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70C5554-C306-1011-3C1F-560D3ACDFC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A244AA1-2051-ABF0-51B9-67374C81A3A6}"/>
              </a:ext>
            </a:extLst>
          </p:cNvPr>
          <p:cNvSpPr>
            <a:spLocks noGrp="1"/>
          </p:cNvSpPr>
          <p:nvPr>
            <p:ph type="dt" sz="half" idx="10"/>
          </p:nvPr>
        </p:nvSpPr>
        <p:spPr/>
        <p:txBody>
          <a:bodyPr/>
          <a:lstStyle/>
          <a:p>
            <a:fld id="{DE16B079-B3E7-9841-BC7A-3643F0302588}" type="datetimeFigureOut">
              <a:rPr lang="en-US" smtClean="0"/>
              <a:t>1/10/25</a:t>
            </a:fld>
            <a:endParaRPr lang="en-US"/>
          </a:p>
        </p:txBody>
      </p:sp>
      <p:sp>
        <p:nvSpPr>
          <p:cNvPr id="5" name="Footer Placeholder 4">
            <a:extLst>
              <a:ext uri="{FF2B5EF4-FFF2-40B4-BE49-F238E27FC236}">
                <a16:creationId xmlns:a16="http://schemas.microsoft.com/office/drawing/2014/main" id="{BE144993-A6BD-C5A9-4CA3-05235843B0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CEA42F-0688-1044-B6B1-8A918778A082}"/>
              </a:ext>
            </a:extLst>
          </p:cNvPr>
          <p:cNvSpPr>
            <a:spLocks noGrp="1"/>
          </p:cNvSpPr>
          <p:nvPr>
            <p:ph type="sldNum" sz="quarter" idx="12"/>
          </p:nvPr>
        </p:nvSpPr>
        <p:spPr/>
        <p:txBody>
          <a:bodyPr/>
          <a:lstStyle/>
          <a:p>
            <a:fld id="{1FF2C841-B84A-C34C-9FC3-26227DF89BC3}" type="slidenum">
              <a:rPr lang="en-US" smtClean="0"/>
              <a:t>‹#›</a:t>
            </a:fld>
            <a:endParaRPr lang="en-US"/>
          </a:p>
        </p:txBody>
      </p:sp>
    </p:spTree>
    <p:extLst>
      <p:ext uri="{BB962C8B-B14F-4D97-AF65-F5344CB8AC3E}">
        <p14:creationId xmlns:p14="http://schemas.microsoft.com/office/powerpoint/2010/main" val="1167672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098F3-7DD5-DC50-5A30-2FF4B493D1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EE3F07-A1F0-D7DF-98AD-51B5A1F0E9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E15E094-3EBA-7A5E-9559-A15505BC48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6402D5E-F224-450F-E6EC-014991E74F75}"/>
              </a:ext>
            </a:extLst>
          </p:cNvPr>
          <p:cNvSpPr>
            <a:spLocks noGrp="1"/>
          </p:cNvSpPr>
          <p:nvPr>
            <p:ph type="dt" sz="half" idx="10"/>
          </p:nvPr>
        </p:nvSpPr>
        <p:spPr/>
        <p:txBody>
          <a:bodyPr/>
          <a:lstStyle/>
          <a:p>
            <a:fld id="{C910A10D-9E96-4A02-87DC-2EE77CB678ED}" type="datetimeFigureOut">
              <a:rPr lang="en-GB" smtClean="0"/>
              <a:t>10/01/2025</a:t>
            </a:fld>
            <a:endParaRPr lang="en-GB"/>
          </a:p>
        </p:txBody>
      </p:sp>
      <p:sp>
        <p:nvSpPr>
          <p:cNvPr id="6" name="Footer Placeholder 5">
            <a:extLst>
              <a:ext uri="{FF2B5EF4-FFF2-40B4-BE49-F238E27FC236}">
                <a16:creationId xmlns:a16="http://schemas.microsoft.com/office/drawing/2014/main" id="{CF109B6C-0C57-9FD3-2A02-11C5C483787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61432AC-78EF-880F-15C8-58D616891AA9}"/>
              </a:ext>
            </a:extLst>
          </p:cNvPr>
          <p:cNvSpPr>
            <a:spLocks noGrp="1"/>
          </p:cNvSpPr>
          <p:nvPr>
            <p:ph type="sldNum" sz="quarter" idx="12"/>
          </p:nvPr>
        </p:nvSpPr>
        <p:spPr/>
        <p:txBody>
          <a:bodyPr/>
          <a:lstStyle/>
          <a:p>
            <a:fld id="{D492D54E-0C4C-4504-B82D-5CFC746DA332}" type="slidenum">
              <a:rPr lang="en-GB" smtClean="0"/>
              <a:t>‹#›</a:t>
            </a:fld>
            <a:endParaRPr lang="en-GB"/>
          </a:p>
        </p:txBody>
      </p:sp>
    </p:spTree>
    <p:extLst>
      <p:ext uri="{BB962C8B-B14F-4D97-AF65-F5344CB8AC3E}">
        <p14:creationId xmlns:p14="http://schemas.microsoft.com/office/powerpoint/2010/main" val="24272218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4E3C7-49B7-CCC5-AB82-7F4A24B5ACD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212C1AF-DC31-7742-C1AC-AC4A04A3420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1D3C33A-C800-C59D-DF2B-30FD1020DDA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2182211-7D5B-F1DF-2516-04288E42053B}"/>
              </a:ext>
            </a:extLst>
          </p:cNvPr>
          <p:cNvSpPr>
            <a:spLocks noGrp="1"/>
          </p:cNvSpPr>
          <p:nvPr>
            <p:ph type="dt" sz="half" idx="10"/>
          </p:nvPr>
        </p:nvSpPr>
        <p:spPr/>
        <p:txBody>
          <a:bodyPr/>
          <a:lstStyle/>
          <a:p>
            <a:fld id="{DE16B079-B3E7-9841-BC7A-3643F0302588}" type="datetimeFigureOut">
              <a:rPr lang="en-US" smtClean="0"/>
              <a:t>1/10/25</a:t>
            </a:fld>
            <a:endParaRPr lang="en-US"/>
          </a:p>
        </p:txBody>
      </p:sp>
      <p:sp>
        <p:nvSpPr>
          <p:cNvPr id="6" name="Footer Placeholder 5">
            <a:extLst>
              <a:ext uri="{FF2B5EF4-FFF2-40B4-BE49-F238E27FC236}">
                <a16:creationId xmlns:a16="http://schemas.microsoft.com/office/drawing/2014/main" id="{CF1782EA-5836-E6D4-1B48-3B987BD6F6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84AE06-1021-D8EF-509D-87B434040E6C}"/>
              </a:ext>
            </a:extLst>
          </p:cNvPr>
          <p:cNvSpPr>
            <a:spLocks noGrp="1"/>
          </p:cNvSpPr>
          <p:nvPr>
            <p:ph type="sldNum" sz="quarter" idx="12"/>
          </p:nvPr>
        </p:nvSpPr>
        <p:spPr/>
        <p:txBody>
          <a:bodyPr/>
          <a:lstStyle/>
          <a:p>
            <a:fld id="{1FF2C841-B84A-C34C-9FC3-26227DF89BC3}" type="slidenum">
              <a:rPr lang="en-US" smtClean="0"/>
              <a:t>‹#›</a:t>
            </a:fld>
            <a:endParaRPr lang="en-US"/>
          </a:p>
        </p:txBody>
      </p:sp>
    </p:spTree>
    <p:extLst>
      <p:ext uri="{BB962C8B-B14F-4D97-AF65-F5344CB8AC3E}">
        <p14:creationId xmlns:p14="http://schemas.microsoft.com/office/powerpoint/2010/main" val="37452617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41227-6B6A-7F10-4FB4-985BB9E86B0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FBDEDB4-E56B-B25D-8823-47A3EF2628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1821F7C-88FE-10CD-1CC0-EA23489BBF3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1C31F11-1B7C-B18E-8E75-D881A8F2B0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34DD6F2-A92D-A34C-15DC-EAD6AD5691D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1058467-0FBC-C95D-E8BF-B02193F45C3E}"/>
              </a:ext>
            </a:extLst>
          </p:cNvPr>
          <p:cNvSpPr>
            <a:spLocks noGrp="1"/>
          </p:cNvSpPr>
          <p:nvPr>
            <p:ph type="dt" sz="half" idx="10"/>
          </p:nvPr>
        </p:nvSpPr>
        <p:spPr/>
        <p:txBody>
          <a:bodyPr/>
          <a:lstStyle/>
          <a:p>
            <a:fld id="{DE16B079-B3E7-9841-BC7A-3643F0302588}" type="datetimeFigureOut">
              <a:rPr lang="en-US" smtClean="0"/>
              <a:t>1/10/25</a:t>
            </a:fld>
            <a:endParaRPr lang="en-US"/>
          </a:p>
        </p:txBody>
      </p:sp>
      <p:sp>
        <p:nvSpPr>
          <p:cNvPr id="8" name="Footer Placeholder 7">
            <a:extLst>
              <a:ext uri="{FF2B5EF4-FFF2-40B4-BE49-F238E27FC236}">
                <a16:creationId xmlns:a16="http://schemas.microsoft.com/office/drawing/2014/main" id="{2097AB30-503A-B82D-E31B-E0D9C9579A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526517-5735-6C6C-4B32-46D7DAE97BF7}"/>
              </a:ext>
            </a:extLst>
          </p:cNvPr>
          <p:cNvSpPr>
            <a:spLocks noGrp="1"/>
          </p:cNvSpPr>
          <p:nvPr>
            <p:ph type="sldNum" sz="quarter" idx="12"/>
          </p:nvPr>
        </p:nvSpPr>
        <p:spPr/>
        <p:txBody>
          <a:bodyPr/>
          <a:lstStyle/>
          <a:p>
            <a:fld id="{1FF2C841-B84A-C34C-9FC3-26227DF89BC3}" type="slidenum">
              <a:rPr lang="en-US" smtClean="0"/>
              <a:t>‹#›</a:t>
            </a:fld>
            <a:endParaRPr lang="en-US"/>
          </a:p>
        </p:txBody>
      </p:sp>
    </p:spTree>
    <p:extLst>
      <p:ext uri="{BB962C8B-B14F-4D97-AF65-F5344CB8AC3E}">
        <p14:creationId xmlns:p14="http://schemas.microsoft.com/office/powerpoint/2010/main" val="3467560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90A61-9291-165D-5B00-6C90E2BC474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3802EEC-C7E0-DDC1-F791-F8686AE35989}"/>
              </a:ext>
            </a:extLst>
          </p:cNvPr>
          <p:cNvSpPr>
            <a:spLocks noGrp="1"/>
          </p:cNvSpPr>
          <p:nvPr>
            <p:ph type="dt" sz="half" idx="10"/>
          </p:nvPr>
        </p:nvSpPr>
        <p:spPr/>
        <p:txBody>
          <a:bodyPr/>
          <a:lstStyle/>
          <a:p>
            <a:fld id="{DE16B079-B3E7-9841-BC7A-3643F0302588}" type="datetimeFigureOut">
              <a:rPr lang="en-US" smtClean="0"/>
              <a:t>1/10/25</a:t>
            </a:fld>
            <a:endParaRPr lang="en-US"/>
          </a:p>
        </p:txBody>
      </p:sp>
      <p:sp>
        <p:nvSpPr>
          <p:cNvPr id="4" name="Footer Placeholder 3">
            <a:extLst>
              <a:ext uri="{FF2B5EF4-FFF2-40B4-BE49-F238E27FC236}">
                <a16:creationId xmlns:a16="http://schemas.microsoft.com/office/drawing/2014/main" id="{85336CA1-94AE-125A-09E4-9C7E154DD4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DE2A4-1D43-D355-CEA7-032C87C7EFEC}"/>
              </a:ext>
            </a:extLst>
          </p:cNvPr>
          <p:cNvSpPr>
            <a:spLocks noGrp="1"/>
          </p:cNvSpPr>
          <p:nvPr>
            <p:ph type="sldNum" sz="quarter" idx="12"/>
          </p:nvPr>
        </p:nvSpPr>
        <p:spPr/>
        <p:txBody>
          <a:bodyPr/>
          <a:lstStyle/>
          <a:p>
            <a:fld id="{1FF2C841-B84A-C34C-9FC3-26227DF89BC3}" type="slidenum">
              <a:rPr lang="en-US" smtClean="0"/>
              <a:t>‹#›</a:t>
            </a:fld>
            <a:endParaRPr lang="en-US"/>
          </a:p>
        </p:txBody>
      </p:sp>
    </p:spTree>
    <p:extLst>
      <p:ext uri="{BB962C8B-B14F-4D97-AF65-F5344CB8AC3E}">
        <p14:creationId xmlns:p14="http://schemas.microsoft.com/office/powerpoint/2010/main" val="24924239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9C735D-EBDC-F5F7-8DA7-6781956F59D9}"/>
              </a:ext>
            </a:extLst>
          </p:cNvPr>
          <p:cNvSpPr>
            <a:spLocks noGrp="1"/>
          </p:cNvSpPr>
          <p:nvPr>
            <p:ph type="dt" sz="half" idx="10"/>
          </p:nvPr>
        </p:nvSpPr>
        <p:spPr/>
        <p:txBody>
          <a:bodyPr/>
          <a:lstStyle/>
          <a:p>
            <a:fld id="{DE16B079-B3E7-9841-BC7A-3643F0302588}" type="datetimeFigureOut">
              <a:rPr lang="en-US" smtClean="0"/>
              <a:t>1/10/25</a:t>
            </a:fld>
            <a:endParaRPr lang="en-US"/>
          </a:p>
        </p:txBody>
      </p:sp>
      <p:sp>
        <p:nvSpPr>
          <p:cNvPr id="3" name="Footer Placeholder 2">
            <a:extLst>
              <a:ext uri="{FF2B5EF4-FFF2-40B4-BE49-F238E27FC236}">
                <a16:creationId xmlns:a16="http://schemas.microsoft.com/office/drawing/2014/main" id="{ADCD1F76-D85C-4FBA-726D-126A835D05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7448ED-73F7-18FD-047E-D78C6601A8D4}"/>
              </a:ext>
            </a:extLst>
          </p:cNvPr>
          <p:cNvSpPr>
            <a:spLocks noGrp="1"/>
          </p:cNvSpPr>
          <p:nvPr>
            <p:ph type="sldNum" sz="quarter" idx="12"/>
          </p:nvPr>
        </p:nvSpPr>
        <p:spPr/>
        <p:txBody>
          <a:bodyPr/>
          <a:lstStyle/>
          <a:p>
            <a:fld id="{1FF2C841-B84A-C34C-9FC3-26227DF89BC3}" type="slidenum">
              <a:rPr lang="en-US" smtClean="0"/>
              <a:t>‹#›</a:t>
            </a:fld>
            <a:endParaRPr lang="en-US"/>
          </a:p>
        </p:txBody>
      </p:sp>
    </p:spTree>
    <p:extLst>
      <p:ext uri="{BB962C8B-B14F-4D97-AF65-F5344CB8AC3E}">
        <p14:creationId xmlns:p14="http://schemas.microsoft.com/office/powerpoint/2010/main" val="33802974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42379-25A6-01FA-1A37-A65DF137F05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F2E1BB3-4610-802E-C3BE-2894916BFB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2AD54F4-EB09-4013-0A4E-673D596CAE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3CF4B51-898A-4F77-CA7B-8AECC399D653}"/>
              </a:ext>
            </a:extLst>
          </p:cNvPr>
          <p:cNvSpPr>
            <a:spLocks noGrp="1"/>
          </p:cNvSpPr>
          <p:nvPr>
            <p:ph type="dt" sz="half" idx="10"/>
          </p:nvPr>
        </p:nvSpPr>
        <p:spPr/>
        <p:txBody>
          <a:bodyPr/>
          <a:lstStyle/>
          <a:p>
            <a:fld id="{DE16B079-B3E7-9841-BC7A-3643F0302588}" type="datetimeFigureOut">
              <a:rPr lang="en-US" smtClean="0"/>
              <a:t>1/10/25</a:t>
            </a:fld>
            <a:endParaRPr lang="en-US"/>
          </a:p>
        </p:txBody>
      </p:sp>
      <p:sp>
        <p:nvSpPr>
          <p:cNvPr id="6" name="Footer Placeholder 5">
            <a:extLst>
              <a:ext uri="{FF2B5EF4-FFF2-40B4-BE49-F238E27FC236}">
                <a16:creationId xmlns:a16="http://schemas.microsoft.com/office/drawing/2014/main" id="{8209F678-D028-9AFF-1D8F-B2F1A6DAE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848549-4184-D85F-22E4-CC609E5E56E5}"/>
              </a:ext>
            </a:extLst>
          </p:cNvPr>
          <p:cNvSpPr>
            <a:spLocks noGrp="1"/>
          </p:cNvSpPr>
          <p:nvPr>
            <p:ph type="sldNum" sz="quarter" idx="12"/>
          </p:nvPr>
        </p:nvSpPr>
        <p:spPr/>
        <p:txBody>
          <a:bodyPr/>
          <a:lstStyle/>
          <a:p>
            <a:fld id="{1FF2C841-B84A-C34C-9FC3-26227DF89BC3}" type="slidenum">
              <a:rPr lang="en-US" smtClean="0"/>
              <a:t>‹#›</a:t>
            </a:fld>
            <a:endParaRPr lang="en-US"/>
          </a:p>
        </p:txBody>
      </p:sp>
    </p:spTree>
    <p:extLst>
      <p:ext uri="{BB962C8B-B14F-4D97-AF65-F5344CB8AC3E}">
        <p14:creationId xmlns:p14="http://schemas.microsoft.com/office/powerpoint/2010/main" val="21126005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8AFD2-E418-156C-874D-16F097463CA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7D23A36-86EB-BC9F-F9D9-33FC6A23FD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EA0FF6-9C57-EDB1-D712-10BCA52C00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2E7BE01-AF6D-F51D-E236-45F3B673C755}"/>
              </a:ext>
            </a:extLst>
          </p:cNvPr>
          <p:cNvSpPr>
            <a:spLocks noGrp="1"/>
          </p:cNvSpPr>
          <p:nvPr>
            <p:ph type="dt" sz="half" idx="10"/>
          </p:nvPr>
        </p:nvSpPr>
        <p:spPr/>
        <p:txBody>
          <a:bodyPr/>
          <a:lstStyle/>
          <a:p>
            <a:fld id="{DE16B079-B3E7-9841-BC7A-3643F0302588}" type="datetimeFigureOut">
              <a:rPr lang="en-US" smtClean="0"/>
              <a:t>1/10/25</a:t>
            </a:fld>
            <a:endParaRPr lang="en-US"/>
          </a:p>
        </p:txBody>
      </p:sp>
      <p:sp>
        <p:nvSpPr>
          <p:cNvPr id="6" name="Footer Placeholder 5">
            <a:extLst>
              <a:ext uri="{FF2B5EF4-FFF2-40B4-BE49-F238E27FC236}">
                <a16:creationId xmlns:a16="http://schemas.microsoft.com/office/drawing/2014/main" id="{B2CF1D6C-D3CB-7EC6-99EF-A3D92B0706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ACC197-4C1C-EACC-856A-F5CCBA80F081}"/>
              </a:ext>
            </a:extLst>
          </p:cNvPr>
          <p:cNvSpPr>
            <a:spLocks noGrp="1"/>
          </p:cNvSpPr>
          <p:nvPr>
            <p:ph type="sldNum" sz="quarter" idx="12"/>
          </p:nvPr>
        </p:nvSpPr>
        <p:spPr/>
        <p:txBody>
          <a:bodyPr/>
          <a:lstStyle/>
          <a:p>
            <a:fld id="{1FF2C841-B84A-C34C-9FC3-26227DF89BC3}" type="slidenum">
              <a:rPr lang="en-US" smtClean="0"/>
              <a:t>‹#›</a:t>
            </a:fld>
            <a:endParaRPr lang="en-US"/>
          </a:p>
        </p:txBody>
      </p:sp>
    </p:spTree>
    <p:extLst>
      <p:ext uri="{BB962C8B-B14F-4D97-AF65-F5344CB8AC3E}">
        <p14:creationId xmlns:p14="http://schemas.microsoft.com/office/powerpoint/2010/main" val="23012914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B4006-617C-7A8B-8166-54D69F1DFCE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3585380-443A-AD18-1653-8FB142F363A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5158A64-5EE5-5CF1-04AA-405AF7438343}"/>
              </a:ext>
            </a:extLst>
          </p:cNvPr>
          <p:cNvSpPr>
            <a:spLocks noGrp="1"/>
          </p:cNvSpPr>
          <p:nvPr>
            <p:ph type="dt" sz="half" idx="10"/>
          </p:nvPr>
        </p:nvSpPr>
        <p:spPr/>
        <p:txBody>
          <a:bodyPr/>
          <a:lstStyle/>
          <a:p>
            <a:fld id="{DE16B079-B3E7-9841-BC7A-3643F0302588}" type="datetimeFigureOut">
              <a:rPr lang="en-US" smtClean="0"/>
              <a:t>1/10/25</a:t>
            </a:fld>
            <a:endParaRPr lang="en-US"/>
          </a:p>
        </p:txBody>
      </p:sp>
      <p:sp>
        <p:nvSpPr>
          <p:cNvPr id="5" name="Footer Placeholder 4">
            <a:extLst>
              <a:ext uri="{FF2B5EF4-FFF2-40B4-BE49-F238E27FC236}">
                <a16:creationId xmlns:a16="http://schemas.microsoft.com/office/drawing/2014/main" id="{02EA9264-501A-8E20-DF4A-6D1C7D1B5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95D89-25F8-BFA2-1690-3E5297E8F1E9}"/>
              </a:ext>
            </a:extLst>
          </p:cNvPr>
          <p:cNvSpPr>
            <a:spLocks noGrp="1"/>
          </p:cNvSpPr>
          <p:nvPr>
            <p:ph type="sldNum" sz="quarter" idx="12"/>
          </p:nvPr>
        </p:nvSpPr>
        <p:spPr/>
        <p:txBody>
          <a:bodyPr/>
          <a:lstStyle/>
          <a:p>
            <a:fld id="{1FF2C841-B84A-C34C-9FC3-26227DF89BC3}" type="slidenum">
              <a:rPr lang="en-US" smtClean="0"/>
              <a:t>‹#›</a:t>
            </a:fld>
            <a:endParaRPr lang="en-US"/>
          </a:p>
        </p:txBody>
      </p:sp>
    </p:spTree>
    <p:extLst>
      <p:ext uri="{BB962C8B-B14F-4D97-AF65-F5344CB8AC3E}">
        <p14:creationId xmlns:p14="http://schemas.microsoft.com/office/powerpoint/2010/main" val="21352924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34D14D-C3ED-3529-1A74-90D1E32C1D5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3965672-FCEE-F1FA-F24D-D365C0D963E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B9DE04C-B44D-E3A8-D233-DDDAB419098E}"/>
              </a:ext>
            </a:extLst>
          </p:cNvPr>
          <p:cNvSpPr>
            <a:spLocks noGrp="1"/>
          </p:cNvSpPr>
          <p:nvPr>
            <p:ph type="dt" sz="half" idx="10"/>
          </p:nvPr>
        </p:nvSpPr>
        <p:spPr/>
        <p:txBody>
          <a:bodyPr/>
          <a:lstStyle/>
          <a:p>
            <a:fld id="{DE16B079-B3E7-9841-BC7A-3643F0302588}" type="datetimeFigureOut">
              <a:rPr lang="en-US" smtClean="0"/>
              <a:t>1/10/25</a:t>
            </a:fld>
            <a:endParaRPr lang="en-US"/>
          </a:p>
        </p:txBody>
      </p:sp>
      <p:sp>
        <p:nvSpPr>
          <p:cNvPr id="5" name="Footer Placeholder 4">
            <a:extLst>
              <a:ext uri="{FF2B5EF4-FFF2-40B4-BE49-F238E27FC236}">
                <a16:creationId xmlns:a16="http://schemas.microsoft.com/office/drawing/2014/main" id="{71FB0BB2-BA72-7563-6837-8C9FF0E067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69CC83-31FE-F16C-C1A5-0DD4DECFBFEA}"/>
              </a:ext>
            </a:extLst>
          </p:cNvPr>
          <p:cNvSpPr>
            <a:spLocks noGrp="1"/>
          </p:cNvSpPr>
          <p:nvPr>
            <p:ph type="sldNum" sz="quarter" idx="12"/>
          </p:nvPr>
        </p:nvSpPr>
        <p:spPr/>
        <p:txBody>
          <a:bodyPr/>
          <a:lstStyle/>
          <a:p>
            <a:fld id="{1FF2C841-B84A-C34C-9FC3-26227DF89BC3}" type="slidenum">
              <a:rPr lang="en-US" smtClean="0"/>
              <a:t>‹#›</a:t>
            </a:fld>
            <a:endParaRPr lang="en-US"/>
          </a:p>
        </p:txBody>
      </p:sp>
    </p:spTree>
    <p:extLst>
      <p:ext uri="{BB962C8B-B14F-4D97-AF65-F5344CB8AC3E}">
        <p14:creationId xmlns:p14="http://schemas.microsoft.com/office/powerpoint/2010/main" val="3894669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One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2EDA0-DBF4-7E45-B499-17841F8C8C5A}"/>
              </a:ext>
            </a:extLst>
          </p:cNvPr>
          <p:cNvSpPr>
            <a:spLocks noGrp="1"/>
          </p:cNvSpPr>
          <p:nvPr>
            <p:ph type="title" hasCustomPrompt="1"/>
          </p:nvPr>
        </p:nvSpPr>
        <p:spPr>
          <a:xfrm>
            <a:off x="824600" y="89378"/>
            <a:ext cx="10643872" cy="720000"/>
          </a:xfrm>
        </p:spPr>
        <p:txBody>
          <a:bodyPr/>
          <a:lstStyle/>
          <a:p>
            <a:r>
              <a:rPr lang="en-US"/>
              <a:t>Insert Page Title</a:t>
            </a:r>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p:nvPr>
        </p:nvSpPr>
        <p:spPr>
          <a:xfrm>
            <a:off x="824600" y="984249"/>
            <a:ext cx="10643872" cy="5192713"/>
          </a:xfrm>
        </p:spPr>
        <p:txBody>
          <a:bodyPr>
            <a:normAutofit/>
          </a:bodyPr>
          <a:lstStyle>
            <a:lvl1pPr>
              <a:defRPr sz="1600"/>
            </a:lvl1pPr>
            <a:lvl2pPr>
              <a:defRPr sz="16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B18B014A-88A3-B74D-B974-45935869FA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688" y="-77492"/>
            <a:ext cx="820216" cy="7034884"/>
          </a:xfrm>
          <a:prstGeom prst="rect">
            <a:avLst/>
          </a:prstGeom>
        </p:spPr>
      </p:pic>
      <p:sp>
        <p:nvSpPr>
          <p:cNvPr id="19" name="Slide Number Placeholder 4">
            <a:extLst>
              <a:ext uri="{FF2B5EF4-FFF2-40B4-BE49-F238E27FC236}">
                <a16:creationId xmlns:a16="http://schemas.microsoft.com/office/drawing/2014/main" id="{97B76781-1980-6F49-8CCC-8682BE54017D}"/>
              </a:ext>
            </a:extLst>
          </p:cNvPr>
          <p:cNvSpPr txBox="1">
            <a:spLocks/>
          </p:cNvSpPr>
          <p:nvPr userDrawn="1"/>
        </p:nvSpPr>
        <p:spPr>
          <a:xfrm>
            <a:off x="723529" y="6493718"/>
            <a:ext cx="2636168" cy="217547"/>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0" i="0">
                <a:latin typeface="Arial" panose="020B0604020202020204" pitchFamily="34" charset="0"/>
                <a:cs typeface="Arial" panose="020B0604020202020204" pitchFamily="34" charset="0"/>
              </a:rPr>
              <a:t>National Oceanography Centre</a:t>
            </a:r>
          </a:p>
        </p:txBody>
      </p:sp>
      <p:cxnSp>
        <p:nvCxnSpPr>
          <p:cNvPr id="20" name="Straight Connector 19">
            <a:extLst>
              <a:ext uri="{FF2B5EF4-FFF2-40B4-BE49-F238E27FC236}">
                <a16:creationId xmlns:a16="http://schemas.microsoft.com/office/drawing/2014/main" id="{805FBE4D-298B-BA4F-AB22-68A9EF92283B}"/>
              </a:ext>
            </a:extLst>
          </p:cNvPr>
          <p:cNvCxnSpPr>
            <a:cxnSpLocks/>
          </p:cNvCxnSpPr>
          <p:nvPr userDrawn="1"/>
        </p:nvCxnSpPr>
        <p:spPr>
          <a:xfrm>
            <a:off x="824600" y="6453336"/>
            <a:ext cx="10542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DC18D32-F796-8D46-B98D-9E4E375A6F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8528" y="6549250"/>
            <a:ext cx="518872" cy="89805"/>
          </a:xfrm>
          <a:prstGeom prst="rect">
            <a:avLst/>
          </a:prstGeom>
        </p:spPr>
      </p:pic>
    </p:spTree>
    <p:extLst>
      <p:ext uri="{BB962C8B-B14F-4D97-AF65-F5344CB8AC3E}">
        <p14:creationId xmlns:p14="http://schemas.microsoft.com/office/powerpoint/2010/main" val="35863673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2"/>
        <p:cNvGrpSpPr/>
        <p:nvPr/>
      </p:nvGrpSpPr>
      <p:grpSpPr>
        <a:xfrm>
          <a:off x="0" y="0"/>
          <a:ext cx="0" cy="0"/>
          <a:chOff x="0" y="0"/>
          <a:chExt cx="0" cy="0"/>
        </a:xfrm>
      </p:grpSpPr>
      <p:pic>
        <p:nvPicPr>
          <p:cNvPr id="33" name="Google Shape;33;p13"/>
          <p:cNvPicPr preferRelativeResize="0"/>
          <p:nvPr/>
        </p:nvPicPr>
        <p:blipFill rotWithShape="1">
          <a:blip r:embed="rId2" cstate="email">
            <a:alphaModFix amt="10000"/>
            <a:extLst>
              <a:ext uri="{28A0092B-C50C-407E-A947-70E740481C1C}">
                <a14:useLocalDpi xmlns:a14="http://schemas.microsoft.com/office/drawing/2010/main"/>
              </a:ext>
            </a:extLst>
          </a:blip>
          <a:srcRect/>
          <a:stretch/>
        </p:blipFill>
        <p:spPr>
          <a:xfrm>
            <a:off x="6879102" y="263559"/>
            <a:ext cx="5312898" cy="6594442"/>
          </a:xfrm>
          <a:prstGeom prst="rect">
            <a:avLst/>
          </a:prstGeom>
          <a:noFill/>
          <a:ln>
            <a:noFill/>
          </a:ln>
        </p:spPr>
      </p:pic>
      <p:sp>
        <p:nvSpPr>
          <p:cNvPr id="34" name="Google Shape;34;p13"/>
          <p:cNvSpPr txBox="1">
            <a:spLocks noGrp="1"/>
          </p:cNvSpPr>
          <p:nvPr>
            <p:ph type="title"/>
          </p:nvPr>
        </p:nvSpPr>
        <p:spPr>
          <a:xfrm>
            <a:off x="809679" y="701364"/>
            <a:ext cx="7785847" cy="69420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9F9E"/>
              </a:buClr>
              <a:buSzPts val="3200"/>
              <a:buFont typeface="Arial"/>
              <a:buNone/>
              <a:defRPr sz="3200" b="1" i="0">
                <a:solidFill>
                  <a:srgbClr val="009F9E"/>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3"/>
          <p:cNvSpPr txBox="1">
            <a:spLocks noGrp="1"/>
          </p:cNvSpPr>
          <p:nvPr>
            <p:ph type="body" idx="1"/>
          </p:nvPr>
        </p:nvSpPr>
        <p:spPr>
          <a:xfrm>
            <a:off x="831828" y="2414412"/>
            <a:ext cx="7337612" cy="350565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65361"/>
              </a:buClr>
              <a:buSzPts val="1400"/>
              <a:buNone/>
              <a:defRPr sz="1400" b="0" i="0">
                <a:solidFill>
                  <a:srgbClr val="16536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3"/>
          <p:cNvSpPr txBox="1">
            <a:spLocks noGrp="1"/>
          </p:cNvSpPr>
          <p:nvPr>
            <p:ph type="body" idx="2"/>
          </p:nvPr>
        </p:nvSpPr>
        <p:spPr>
          <a:xfrm>
            <a:off x="831828" y="1932822"/>
            <a:ext cx="7337612" cy="43205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9F9E"/>
              </a:buClr>
              <a:buSzPts val="1800"/>
              <a:buNone/>
              <a:defRPr sz="1800" b="1" i="0">
                <a:solidFill>
                  <a:srgbClr val="009F9E"/>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7" name="Google Shape;37;p13"/>
          <p:cNvPicPr preferRelativeResize="0"/>
          <p:nvPr/>
        </p:nvPicPr>
        <p:blipFill rotWithShape="1">
          <a:blip r:embed="rId3" cstate="email">
            <a:alphaModFix amt="10000"/>
            <a:extLst>
              <a:ext uri="{28A0092B-C50C-407E-A947-70E740481C1C}">
                <a14:useLocalDpi xmlns:a14="http://schemas.microsoft.com/office/drawing/2010/main"/>
              </a:ext>
            </a:extLst>
          </a:blip>
          <a:srcRect/>
          <a:stretch/>
        </p:blipFill>
        <p:spPr>
          <a:xfrm>
            <a:off x="10447972" y="1996513"/>
            <a:ext cx="2373217" cy="1331317"/>
          </a:xfrm>
          <a:prstGeom prst="rect">
            <a:avLst/>
          </a:prstGeom>
          <a:noFill/>
          <a:ln>
            <a:noFill/>
          </a:ln>
        </p:spPr>
      </p:pic>
      <p:pic>
        <p:nvPicPr>
          <p:cNvPr id="38" name="Google Shape;38;p13"/>
          <p:cNvPicPr preferRelativeResize="0"/>
          <p:nvPr/>
        </p:nvPicPr>
        <p:blipFill rotWithShape="1">
          <a:blip r:embed="rId4" cstate="email">
            <a:alphaModFix amt="10000"/>
            <a:extLst>
              <a:ext uri="{28A0092B-C50C-407E-A947-70E740481C1C}">
                <a14:useLocalDpi xmlns:a14="http://schemas.microsoft.com/office/drawing/2010/main"/>
              </a:ext>
            </a:extLst>
          </a:blip>
          <a:srcRect/>
          <a:stretch/>
        </p:blipFill>
        <p:spPr>
          <a:xfrm>
            <a:off x="9984913" y="1473609"/>
            <a:ext cx="1499949" cy="841435"/>
          </a:xfrm>
          <a:prstGeom prst="rect">
            <a:avLst/>
          </a:prstGeom>
          <a:noFill/>
          <a:ln>
            <a:noFill/>
          </a:ln>
        </p:spPr>
      </p:pic>
      <p:pic>
        <p:nvPicPr>
          <p:cNvPr id="39" name="Google Shape;39;p1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881359" y="252497"/>
            <a:ext cx="1160845" cy="720488"/>
          </a:xfrm>
          <a:prstGeom prst="rect">
            <a:avLst/>
          </a:prstGeom>
          <a:noFill/>
          <a:ln>
            <a:noFill/>
          </a:ln>
        </p:spPr>
      </p:pic>
      <p:cxnSp>
        <p:nvCxnSpPr>
          <p:cNvPr id="40" name="Google Shape;40;p13"/>
          <p:cNvCxnSpPr/>
          <p:nvPr/>
        </p:nvCxnSpPr>
        <p:spPr>
          <a:xfrm>
            <a:off x="337582" y="6638901"/>
            <a:ext cx="11568771" cy="0"/>
          </a:xfrm>
          <a:prstGeom prst="straightConnector1">
            <a:avLst/>
          </a:prstGeom>
          <a:noFill/>
          <a:ln w="9525" cap="flat" cmpd="sng">
            <a:solidFill>
              <a:srgbClr val="AAD7DB"/>
            </a:solidFill>
            <a:prstDash val="solid"/>
            <a:miter lim="800000"/>
            <a:headEnd type="none" w="sm" len="sm"/>
            <a:tailEnd type="none" w="sm" len="sm"/>
          </a:ln>
        </p:spPr>
      </p:cxnSp>
    </p:spTree>
    <p:extLst>
      <p:ext uri="{BB962C8B-B14F-4D97-AF65-F5344CB8AC3E}">
        <p14:creationId xmlns:p14="http://schemas.microsoft.com/office/powerpoint/2010/main" val="1228618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C9B7B-D128-D3B9-41A1-F8F559B3BD0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B2C3B6F-15B3-B39B-72CB-0E10678795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E015B9-6F94-6C75-1C9A-5B1F8AC378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C2B314C-0BA0-32A6-23F8-076B78A9AC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BA5559-701C-F745-F1AB-25E061C498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3E0F11D-7E25-10B7-0B08-7CFF097C3E63}"/>
              </a:ext>
            </a:extLst>
          </p:cNvPr>
          <p:cNvSpPr>
            <a:spLocks noGrp="1"/>
          </p:cNvSpPr>
          <p:nvPr>
            <p:ph type="dt" sz="half" idx="10"/>
          </p:nvPr>
        </p:nvSpPr>
        <p:spPr/>
        <p:txBody>
          <a:bodyPr/>
          <a:lstStyle/>
          <a:p>
            <a:fld id="{C910A10D-9E96-4A02-87DC-2EE77CB678ED}" type="datetimeFigureOut">
              <a:rPr lang="en-GB" smtClean="0"/>
              <a:t>10/01/2025</a:t>
            </a:fld>
            <a:endParaRPr lang="en-GB"/>
          </a:p>
        </p:txBody>
      </p:sp>
      <p:sp>
        <p:nvSpPr>
          <p:cNvPr id="8" name="Footer Placeholder 7">
            <a:extLst>
              <a:ext uri="{FF2B5EF4-FFF2-40B4-BE49-F238E27FC236}">
                <a16:creationId xmlns:a16="http://schemas.microsoft.com/office/drawing/2014/main" id="{C7874DDF-4252-9F53-E170-7ADB5F794B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037913D-4D18-BE70-E6E1-FB224C5D289A}"/>
              </a:ext>
            </a:extLst>
          </p:cNvPr>
          <p:cNvSpPr>
            <a:spLocks noGrp="1"/>
          </p:cNvSpPr>
          <p:nvPr>
            <p:ph type="sldNum" sz="quarter" idx="12"/>
          </p:nvPr>
        </p:nvSpPr>
        <p:spPr/>
        <p:txBody>
          <a:bodyPr/>
          <a:lstStyle/>
          <a:p>
            <a:fld id="{D492D54E-0C4C-4504-B82D-5CFC746DA332}" type="slidenum">
              <a:rPr lang="en-GB" smtClean="0"/>
              <a:t>‹#›</a:t>
            </a:fld>
            <a:endParaRPr lang="en-GB"/>
          </a:p>
        </p:txBody>
      </p:sp>
    </p:spTree>
    <p:extLst>
      <p:ext uri="{BB962C8B-B14F-4D97-AF65-F5344CB8AC3E}">
        <p14:creationId xmlns:p14="http://schemas.microsoft.com/office/powerpoint/2010/main" val="30256404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991C4234-DB8B-5FC3-992B-C97A1D3F1B59}"/>
              </a:ext>
            </a:extLst>
          </p:cNvPr>
          <p:cNvPicPr>
            <a:picLocks noChangeAspect="1"/>
          </p:cNvPicPr>
          <p:nvPr userDrawn="1"/>
        </p:nvPicPr>
        <p:blipFill rotWithShape="1">
          <a:blip r:embed="rId2">
            <a:alphaModFix amt="65000"/>
          </a:blip>
          <a:srcRect l="16599" t="18725" r="36231" b="17029"/>
          <a:stretch/>
        </p:blipFill>
        <p:spPr>
          <a:xfrm rot="19889660">
            <a:off x="4517881" y="548507"/>
            <a:ext cx="9392983" cy="7505763"/>
          </a:xfrm>
          <a:prstGeom prst="rect">
            <a:avLst/>
          </a:prstGeom>
        </p:spPr>
      </p:pic>
      <p:sp>
        <p:nvSpPr>
          <p:cNvPr id="3" name="Subtitle 2">
            <a:extLst>
              <a:ext uri="{FF2B5EF4-FFF2-40B4-BE49-F238E27FC236}">
                <a16:creationId xmlns:a16="http://schemas.microsoft.com/office/drawing/2014/main" id="{4A9F3BD4-2577-66F2-38B0-D4A63D39AA5C}"/>
              </a:ext>
            </a:extLst>
          </p:cNvPr>
          <p:cNvSpPr>
            <a:spLocks noGrp="1"/>
          </p:cNvSpPr>
          <p:nvPr>
            <p:ph type="subTitle" idx="1" hasCustomPrompt="1"/>
          </p:nvPr>
        </p:nvSpPr>
        <p:spPr>
          <a:xfrm>
            <a:off x="750954" y="3049341"/>
            <a:ext cx="5119128" cy="432080"/>
          </a:xfrm>
        </p:spPr>
        <p:txBody>
          <a:bodyPr/>
          <a:lstStyle>
            <a:lvl1pPr marL="0" indent="0" algn="l">
              <a:buNone/>
              <a:defRPr sz="2000" b="1" i="0">
                <a:solidFill>
                  <a:srgbClr val="009F9E"/>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Subheading – project title</a:t>
            </a:r>
          </a:p>
        </p:txBody>
      </p:sp>
      <p:sp>
        <p:nvSpPr>
          <p:cNvPr id="15" name="Content Placeholder 2">
            <a:extLst>
              <a:ext uri="{FF2B5EF4-FFF2-40B4-BE49-F238E27FC236}">
                <a16:creationId xmlns:a16="http://schemas.microsoft.com/office/drawing/2014/main" id="{CAC68C94-8D19-B8BC-2B14-902E589817CC}"/>
              </a:ext>
            </a:extLst>
          </p:cNvPr>
          <p:cNvSpPr>
            <a:spLocks noGrp="1"/>
          </p:cNvSpPr>
          <p:nvPr>
            <p:ph idx="10" hasCustomPrompt="1"/>
          </p:nvPr>
        </p:nvSpPr>
        <p:spPr>
          <a:xfrm>
            <a:off x="728347" y="3648667"/>
            <a:ext cx="2179586" cy="297578"/>
          </a:xfrm>
        </p:spPr>
        <p:txBody>
          <a:bodyPr>
            <a:normAutofit/>
          </a:bodyPr>
          <a:lstStyle>
            <a:lvl1pPr marL="0" indent="0" algn="l">
              <a:buNone/>
              <a:defRPr sz="1600" b="0" i="0">
                <a:solidFill>
                  <a:srgbClr val="AAD7DB"/>
                </a:solidFill>
                <a:latin typeface="Arial" panose="020B0604020202020204" pitchFamily="34" charset="0"/>
                <a:cs typeface="Arial" panose="020B0604020202020204" pitchFamily="34" charset="0"/>
              </a:defRPr>
            </a:lvl1pPr>
          </a:lstStyle>
          <a:p>
            <a:pPr lvl="0"/>
            <a:r>
              <a:rPr lang="en-GB" dirty="0"/>
              <a:t>Insert Date</a:t>
            </a:r>
          </a:p>
        </p:txBody>
      </p:sp>
      <p:sp>
        <p:nvSpPr>
          <p:cNvPr id="17" name="Content Placeholder 2">
            <a:extLst>
              <a:ext uri="{FF2B5EF4-FFF2-40B4-BE49-F238E27FC236}">
                <a16:creationId xmlns:a16="http://schemas.microsoft.com/office/drawing/2014/main" id="{43D54C75-1F64-DF78-CC85-6598C4665A45}"/>
              </a:ext>
            </a:extLst>
          </p:cNvPr>
          <p:cNvSpPr>
            <a:spLocks noGrp="1"/>
          </p:cNvSpPr>
          <p:nvPr>
            <p:ph idx="11" hasCustomPrompt="1"/>
          </p:nvPr>
        </p:nvSpPr>
        <p:spPr>
          <a:xfrm>
            <a:off x="728347" y="4088659"/>
            <a:ext cx="2179586" cy="297578"/>
          </a:xfrm>
        </p:spPr>
        <p:txBody>
          <a:bodyPr>
            <a:normAutofit/>
          </a:bodyPr>
          <a:lstStyle>
            <a:lvl1pPr marL="0" indent="0" algn="l">
              <a:buNone/>
              <a:defRPr sz="1600" b="0" i="0">
                <a:solidFill>
                  <a:srgbClr val="AAD7DB"/>
                </a:solidFill>
                <a:latin typeface="Arial" panose="020B0604020202020204" pitchFamily="34" charset="0"/>
                <a:cs typeface="Arial" panose="020B0604020202020204" pitchFamily="34" charset="0"/>
              </a:defRPr>
            </a:lvl1pPr>
          </a:lstStyle>
          <a:p>
            <a:pPr lvl="0"/>
            <a:r>
              <a:rPr lang="en-GB" dirty="0"/>
              <a:t>Insert Text</a:t>
            </a:r>
          </a:p>
        </p:txBody>
      </p:sp>
      <p:grpSp>
        <p:nvGrpSpPr>
          <p:cNvPr id="10" name="Group 9">
            <a:extLst>
              <a:ext uri="{FF2B5EF4-FFF2-40B4-BE49-F238E27FC236}">
                <a16:creationId xmlns:a16="http://schemas.microsoft.com/office/drawing/2014/main" id="{AD6B91D0-41F0-58F5-553F-D7C465596C97}"/>
              </a:ext>
            </a:extLst>
          </p:cNvPr>
          <p:cNvGrpSpPr/>
          <p:nvPr userDrawn="1"/>
        </p:nvGrpSpPr>
        <p:grpSpPr>
          <a:xfrm>
            <a:off x="454270" y="6135655"/>
            <a:ext cx="4190637" cy="421396"/>
            <a:chOff x="7780128" y="6243785"/>
            <a:chExt cx="4190637" cy="421396"/>
          </a:xfrm>
        </p:grpSpPr>
        <p:pic>
          <p:nvPicPr>
            <p:cNvPr id="11" name="Picture 10">
              <a:extLst>
                <a:ext uri="{FF2B5EF4-FFF2-40B4-BE49-F238E27FC236}">
                  <a16:creationId xmlns:a16="http://schemas.microsoft.com/office/drawing/2014/main" id="{7ED463E3-363B-A291-BD12-5AF3F9EA13F0}"/>
                </a:ext>
              </a:extLst>
            </p:cNvPr>
            <p:cNvPicPr>
              <a:picLocks noChangeAspect="1"/>
            </p:cNvPicPr>
            <p:nvPr userDrawn="1"/>
          </p:nvPicPr>
          <p:blipFill>
            <a:blip r:embed="rId3"/>
            <a:stretch>
              <a:fillRect/>
            </a:stretch>
          </p:blipFill>
          <p:spPr>
            <a:xfrm>
              <a:off x="7780128" y="6280925"/>
              <a:ext cx="1363870" cy="347115"/>
            </a:xfrm>
            <a:prstGeom prst="rect">
              <a:avLst/>
            </a:prstGeom>
          </p:spPr>
        </p:pic>
        <p:pic>
          <p:nvPicPr>
            <p:cNvPr id="12" name="Picture 11" descr="Text&#10;&#10;Description automatically generated">
              <a:extLst>
                <a:ext uri="{FF2B5EF4-FFF2-40B4-BE49-F238E27FC236}">
                  <a16:creationId xmlns:a16="http://schemas.microsoft.com/office/drawing/2014/main" id="{02B1F19F-A90F-079C-4D78-B299F91287F1}"/>
                </a:ext>
              </a:extLst>
            </p:cNvPr>
            <p:cNvPicPr>
              <a:picLocks noChangeAspect="1"/>
            </p:cNvPicPr>
            <p:nvPr userDrawn="1"/>
          </p:nvPicPr>
          <p:blipFill>
            <a:blip r:embed="rId4"/>
            <a:stretch>
              <a:fillRect/>
            </a:stretch>
          </p:blipFill>
          <p:spPr>
            <a:xfrm>
              <a:off x="9365233" y="6243785"/>
              <a:ext cx="2605532" cy="421396"/>
            </a:xfrm>
            <a:prstGeom prst="rect">
              <a:avLst/>
            </a:prstGeom>
          </p:spPr>
        </p:pic>
      </p:grpSp>
      <p:grpSp>
        <p:nvGrpSpPr>
          <p:cNvPr id="6" name="Group 5">
            <a:extLst>
              <a:ext uri="{FF2B5EF4-FFF2-40B4-BE49-F238E27FC236}">
                <a16:creationId xmlns:a16="http://schemas.microsoft.com/office/drawing/2014/main" id="{E1CD7692-F7F6-EF33-36FE-64CF6B1264D4}"/>
              </a:ext>
            </a:extLst>
          </p:cNvPr>
          <p:cNvGrpSpPr/>
          <p:nvPr userDrawn="1"/>
        </p:nvGrpSpPr>
        <p:grpSpPr>
          <a:xfrm>
            <a:off x="-824495" y="509717"/>
            <a:ext cx="8470435" cy="2060386"/>
            <a:chOff x="-681934" y="1411677"/>
            <a:chExt cx="7455455" cy="1813498"/>
          </a:xfrm>
        </p:grpSpPr>
        <p:pic>
          <p:nvPicPr>
            <p:cNvPr id="14" name="Picture 13">
              <a:extLst>
                <a:ext uri="{FF2B5EF4-FFF2-40B4-BE49-F238E27FC236}">
                  <a16:creationId xmlns:a16="http://schemas.microsoft.com/office/drawing/2014/main" id="{17DA710D-1780-1191-AB64-ACF87C0FA210}"/>
                </a:ext>
              </a:extLst>
            </p:cNvPr>
            <p:cNvPicPr>
              <a:picLocks noChangeAspect="1"/>
            </p:cNvPicPr>
            <p:nvPr userDrawn="1"/>
          </p:nvPicPr>
          <p:blipFill rotWithShape="1">
            <a:blip r:embed="rId5"/>
            <a:srcRect t="15602" b="43970"/>
            <a:stretch/>
          </p:blipFill>
          <p:spPr>
            <a:xfrm>
              <a:off x="-681934" y="1411677"/>
              <a:ext cx="4485675" cy="1813498"/>
            </a:xfrm>
            <a:prstGeom prst="rect">
              <a:avLst/>
            </a:prstGeom>
          </p:spPr>
        </p:pic>
        <p:pic>
          <p:nvPicPr>
            <p:cNvPr id="18" name="Picture 17">
              <a:extLst>
                <a:ext uri="{FF2B5EF4-FFF2-40B4-BE49-F238E27FC236}">
                  <a16:creationId xmlns:a16="http://schemas.microsoft.com/office/drawing/2014/main" id="{05368428-2678-9824-4386-8EF063ADA7EF}"/>
                </a:ext>
              </a:extLst>
            </p:cNvPr>
            <p:cNvPicPr>
              <a:picLocks noChangeAspect="1"/>
            </p:cNvPicPr>
            <p:nvPr userDrawn="1"/>
          </p:nvPicPr>
          <p:blipFill rotWithShape="1">
            <a:blip r:embed="rId5"/>
            <a:srcRect t="55631" b="22334"/>
            <a:stretch/>
          </p:blipFill>
          <p:spPr>
            <a:xfrm>
              <a:off x="2287846" y="2226338"/>
              <a:ext cx="4485675" cy="988467"/>
            </a:xfrm>
            <a:prstGeom prst="rect">
              <a:avLst/>
            </a:prstGeom>
          </p:spPr>
        </p:pic>
      </p:grpSp>
      <p:sp>
        <p:nvSpPr>
          <p:cNvPr id="4" name="Picture Placeholder 3">
            <a:extLst>
              <a:ext uri="{FF2B5EF4-FFF2-40B4-BE49-F238E27FC236}">
                <a16:creationId xmlns:a16="http://schemas.microsoft.com/office/drawing/2014/main" id="{666D470F-BC9B-333A-2A0C-A92EF6A40371}"/>
              </a:ext>
            </a:extLst>
          </p:cNvPr>
          <p:cNvSpPr>
            <a:spLocks noGrp="1"/>
          </p:cNvSpPr>
          <p:nvPr>
            <p:ph type="pic" sz="quarter" idx="12" hasCustomPrompt="1"/>
          </p:nvPr>
        </p:nvSpPr>
        <p:spPr>
          <a:xfrm>
            <a:off x="728296" y="4559985"/>
            <a:ext cx="1649143" cy="831850"/>
          </a:xfrm>
        </p:spPr>
        <p:txBody>
          <a:bodyPr>
            <a:normAutofit/>
          </a:bodyPr>
          <a:lstStyle>
            <a:lvl1pPr marL="0" indent="0">
              <a:buNone/>
              <a:defRPr lang="en-GB" sz="1600" b="0" i="0" kern="1200" dirty="0">
                <a:solidFill>
                  <a:srgbClr val="AAD7DB"/>
                </a:solidFill>
                <a:latin typeface="Arial" panose="020B0604020202020204" pitchFamily="34" charset="0"/>
                <a:ea typeface="+mn-ea"/>
                <a:cs typeface="Arial" panose="020B0604020202020204" pitchFamily="34" charset="0"/>
              </a:defRPr>
            </a:lvl1pPr>
          </a:lstStyle>
          <a:p>
            <a:r>
              <a:rPr lang="en-GB" dirty="0"/>
              <a:t>Insert project/partner logo/s</a:t>
            </a:r>
          </a:p>
        </p:txBody>
      </p:sp>
      <p:sp>
        <p:nvSpPr>
          <p:cNvPr id="16" name="Picture Placeholder 3">
            <a:extLst>
              <a:ext uri="{FF2B5EF4-FFF2-40B4-BE49-F238E27FC236}">
                <a16:creationId xmlns:a16="http://schemas.microsoft.com/office/drawing/2014/main" id="{792EE78B-792C-E8B1-91FE-60A0408BEF00}"/>
              </a:ext>
            </a:extLst>
          </p:cNvPr>
          <p:cNvSpPr>
            <a:spLocks noGrp="1"/>
          </p:cNvSpPr>
          <p:nvPr>
            <p:ph type="pic" sz="quarter" idx="13" hasCustomPrompt="1"/>
          </p:nvPr>
        </p:nvSpPr>
        <p:spPr>
          <a:xfrm>
            <a:off x="2586137" y="4559985"/>
            <a:ext cx="1649143" cy="831850"/>
          </a:xfrm>
        </p:spPr>
        <p:txBody>
          <a:bodyPr>
            <a:normAutofit/>
          </a:bodyPr>
          <a:lstStyle>
            <a:lvl1pPr marL="0" indent="0">
              <a:buNone/>
              <a:defRPr lang="en-GB" sz="1600" b="0" i="0" kern="1200" dirty="0">
                <a:solidFill>
                  <a:srgbClr val="AAD7DB"/>
                </a:solidFill>
                <a:latin typeface="Arial" panose="020B0604020202020204" pitchFamily="34" charset="0"/>
                <a:ea typeface="+mn-ea"/>
                <a:cs typeface="Arial" panose="020B0604020202020204" pitchFamily="34" charset="0"/>
              </a:defRPr>
            </a:lvl1pPr>
          </a:lstStyle>
          <a:p>
            <a:r>
              <a:rPr lang="en-GB" dirty="0"/>
              <a:t>Insert project/partner logo/s</a:t>
            </a:r>
          </a:p>
        </p:txBody>
      </p:sp>
      <p:sp>
        <p:nvSpPr>
          <p:cNvPr id="19" name="Picture Placeholder 3">
            <a:extLst>
              <a:ext uri="{FF2B5EF4-FFF2-40B4-BE49-F238E27FC236}">
                <a16:creationId xmlns:a16="http://schemas.microsoft.com/office/drawing/2014/main" id="{04474906-09A2-491C-7C6C-D966490A5569}"/>
              </a:ext>
            </a:extLst>
          </p:cNvPr>
          <p:cNvSpPr>
            <a:spLocks noGrp="1"/>
          </p:cNvSpPr>
          <p:nvPr>
            <p:ph type="pic" sz="quarter" idx="14" hasCustomPrompt="1"/>
          </p:nvPr>
        </p:nvSpPr>
        <p:spPr>
          <a:xfrm>
            <a:off x="4446857" y="4556872"/>
            <a:ext cx="1649143" cy="831850"/>
          </a:xfrm>
        </p:spPr>
        <p:txBody>
          <a:bodyPr>
            <a:normAutofit/>
          </a:bodyPr>
          <a:lstStyle>
            <a:lvl1pPr marL="0" indent="0">
              <a:buNone/>
              <a:defRPr lang="en-GB" sz="1600" b="0" i="0" kern="1200" dirty="0">
                <a:solidFill>
                  <a:srgbClr val="AAD7DB"/>
                </a:solidFill>
                <a:latin typeface="Arial" panose="020B0604020202020204" pitchFamily="34" charset="0"/>
                <a:ea typeface="+mn-ea"/>
                <a:cs typeface="Arial" panose="020B0604020202020204" pitchFamily="34" charset="0"/>
              </a:defRPr>
            </a:lvl1pPr>
          </a:lstStyle>
          <a:p>
            <a:r>
              <a:rPr lang="en-GB" dirty="0"/>
              <a:t>Insert project/partner logo/s</a:t>
            </a:r>
          </a:p>
        </p:txBody>
      </p:sp>
    </p:spTree>
    <p:extLst>
      <p:ext uri="{BB962C8B-B14F-4D97-AF65-F5344CB8AC3E}">
        <p14:creationId xmlns:p14="http://schemas.microsoft.com/office/powerpoint/2010/main" val="32392571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703F4C2-8457-371D-A4BF-6CCF9D1E70B7}"/>
              </a:ext>
            </a:extLst>
          </p:cNvPr>
          <p:cNvPicPr>
            <a:picLocks noChangeAspect="1"/>
          </p:cNvPicPr>
          <p:nvPr userDrawn="1"/>
        </p:nvPicPr>
        <p:blipFill rotWithShape="1">
          <a:blip r:embed="rId2">
            <a:alphaModFix amt="10000"/>
          </a:blip>
          <a:srcRect r="14362" b="13059"/>
          <a:stretch/>
        </p:blipFill>
        <p:spPr>
          <a:xfrm>
            <a:off x="6879102" y="263559"/>
            <a:ext cx="5312898" cy="6594442"/>
          </a:xfrm>
          <a:prstGeom prst="rect">
            <a:avLst/>
          </a:prstGeom>
        </p:spPr>
      </p:pic>
      <p:sp>
        <p:nvSpPr>
          <p:cNvPr id="2" name="Title 1">
            <a:extLst>
              <a:ext uri="{FF2B5EF4-FFF2-40B4-BE49-F238E27FC236}">
                <a16:creationId xmlns:a16="http://schemas.microsoft.com/office/drawing/2014/main" id="{F7E1AFF0-F698-C50D-1040-F492F54513A2}"/>
              </a:ext>
            </a:extLst>
          </p:cNvPr>
          <p:cNvSpPr>
            <a:spLocks noGrp="1"/>
          </p:cNvSpPr>
          <p:nvPr>
            <p:ph type="title"/>
          </p:nvPr>
        </p:nvSpPr>
        <p:spPr>
          <a:xfrm>
            <a:off x="809679" y="701364"/>
            <a:ext cx="7785847" cy="694205"/>
          </a:xfrm>
        </p:spPr>
        <p:txBody>
          <a:bodyPr>
            <a:normAutofit/>
          </a:bodyPr>
          <a:lstStyle>
            <a:lvl1pPr>
              <a:defRPr sz="3200" b="1" i="0">
                <a:solidFill>
                  <a:srgbClr val="009F9E"/>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23B379E2-07BC-837A-09AB-5CD90FF8ACD5}"/>
              </a:ext>
            </a:extLst>
          </p:cNvPr>
          <p:cNvSpPr>
            <a:spLocks noGrp="1"/>
          </p:cNvSpPr>
          <p:nvPr>
            <p:ph idx="1"/>
          </p:nvPr>
        </p:nvSpPr>
        <p:spPr>
          <a:xfrm>
            <a:off x="831828" y="2414412"/>
            <a:ext cx="7337612" cy="3505651"/>
          </a:xfrm>
        </p:spPr>
        <p:txBody>
          <a:bodyPr>
            <a:normAutofit/>
          </a:bodyPr>
          <a:lstStyle>
            <a:lvl1pPr marL="0" indent="0">
              <a:buNone/>
              <a:defRPr sz="1400" b="0" i="0">
                <a:solidFill>
                  <a:srgbClr val="165361"/>
                </a:solidFill>
                <a:latin typeface="Arial" panose="020B0604020202020204" pitchFamily="34" charset="0"/>
                <a:cs typeface="Arial" panose="020B0604020202020204" pitchFamily="34" charset="0"/>
              </a:defRPr>
            </a:lvl1pPr>
          </a:lstStyle>
          <a:p>
            <a:pPr lvl="0"/>
            <a:r>
              <a:rPr lang="en-GB" dirty="0"/>
              <a:t>Click to edit Master text style</a:t>
            </a:r>
          </a:p>
        </p:txBody>
      </p:sp>
      <p:sp>
        <p:nvSpPr>
          <p:cNvPr id="9" name="Content Placeholder 2">
            <a:extLst>
              <a:ext uri="{FF2B5EF4-FFF2-40B4-BE49-F238E27FC236}">
                <a16:creationId xmlns:a16="http://schemas.microsoft.com/office/drawing/2014/main" id="{9810CF7C-3B01-D3B1-D6EB-F9062D1304A7}"/>
              </a:ext>
            </a:extLst>
          </p:cNvPr>
          <p:cNvSpPr>
            <a:spLocks noGrp="1"/>
          </p:cNvSpPr>
          <p:nvPr>
            <p:ph idx="10"/>
          </p:nvPr>
        </p:nvSpPr>
        <p:spPr>
          <a:xfrm>
            <a:off x="831828" y="1932822"/>
            <a:ext cx="7337612" cy="432051"/>
          </a:xfrm>
        </p:spPr>
        <p:txBody>
          <a:bodyPr>
            <a:normAutofit/>
          </a:bodyPr>
          <a:lstStyle>
            <a:lvl1pPr marL="0" indent="0">
              <a:buNone/>
              <a:defRPr sz="1800" b="1" i="0">
                <a:solidFill>
                  <a:srgbClr val="009F9E"/>
                </a:solidFill>
                <a:latin typeface="Arial" panose="020B0604020202020204" pitchFamily="34" charset="0"/>
                <a:cs typeface="Arial" panose="020B0604020202020204" pitchFamily="34" charset="0"/>
              </a:defRPr>
            </a:lvl1pPr>
          </a:lstStyle>
          <a:p>
            <a:pPr lvl="0"/>
            <a:r>
              <a:rPr lang="en-GB" dirty="0"/>
              <a:t>Click to edit Master text style</a:t>
            </a:r>
          </a:p>
        </p:txBody>
      </p:sp>
      <p:pic>
        <p:nvPicPr>
          <p:cNvPr id="16" name="Picture 15">
            <a:extLst>
              <a:ext uri="{FF2B5EF4-FFF2-40B4-BE49-F238E27FC236}">
                <a16:creationId xmlns:a16="http://schemas.microsoft.com/office/drawing/2014/main" id="{658434C5-DE40-D53B-2143-363FD0B39BDE}"/>
              </a:ext>
            </a:extLst>
          </p:cNvPr>
          <p:cNvPicPr>
            <a:picLocks noChangeAspect="1"/>
          </p:cNvPicPr>
          <p:nvPr userDrawn="1"/>
        </p:nvPicPr>
        <p:blipFill>
          <a:blip r:embed="rId3">
            <a:alphaModFix amt="10000"/>
          </a:blip>
          <a:stretch>
            <a:fillRect/>
          </a:stretch>
        </p:blipFill>
        <p:spPr>
          <a:xfrm>
            <a:off x="10447972" y="1996513"/>
            <a:ext cx="2373217" cy="1331317"/>
          </a:xfrm>
          <a:prstGeom prst="rect">
            <a:avLst/>
          </a:prstGeom>
        </p:spPr>
      </p:pic>
      <p:pic>
        <p:nvPicPr>
          <p:cNvPr id="17" name="Picture 16">
            <a:extLst>
              <a:ext uri="{FF2B5EF4-FFF2-40B4-BE49-F238E27FC236}">
                <a16:creationId xmlns:a16="http://schemas.microsoft.com/office/drawing/2014/main" id="{90E7DADB-5D08-20E6-70B6-7D6628A6284C}"/>
              </a:ext>
            </a:extLst>
          </p:cNvPr>
          <p:cNvPicPr>
            <a:picLocks noChangeAspect="1"/>
          </p:cNvPicPr>
          <p:nvPr userDrawn="1"/>
        </p:nvPicPr>
        <p:blipFill>
          <a:blip r:embed="rId3">
            <a:alphaModFix amt="10000"/>
          </a:blip>
          <a:stretch>
            <a:fillRect/>
          </a:stretch>
        </p:blipFill>
        <p:spPr>
          <a:xfrm>
            <a:off x="9984913" y="1473609"/>
            <a:ext cx="1499949" cy="841435"/>
          </a:xfrm>
          <a:prstGeom prst="rect">
            <a:avLst/>
          </a:prstGeom>
        </p:spPr>
      </p:pic>
      <p:pic>
        <p:nvPicPr>
          <p:cNvPr id="18" name="Picture 17">
            <a:extLst>
              <a:ext uri="{FF2B5EF4-FFF2-40B4-BE49-F238E27FC236}">
                <a16:creationId xmlns:a16="http://schemas.microsoft.com/office/drawing/2014/main" id="{AD115554-82D6-AAA8-38EB-E246BA00004D}"/>
              </a:ext>
            </a:extLst>
          </p:cNvPr>
          <p:cNvPicPr>
            <a:picLocks noChangeAspect="1"/>
          </p:cNvPicPr>
          <p:nvPr userDrawn="1"/>
        </p:nvPicPr>
        <p:blipFill rotWithShape="1">
          <a:blip r:embed="rId4"/>
          <a:srcRect t="15602" b="22333"/>
          <a:stretch/>
        </p:blipFill>
        <p:spPr>
          <a:xfrm>
            <a:off x="10881359" y="252497"/>
            <a:ext cx="1160845" cy="720488"/>
          </a:xfrm>
          <a:prstGeom prst="rect">
            <a:avLst/>
          </a:prstGeom>
        </p:spPr>
      </p:pic>
      <p:cxnSp>
        <p:nvCxnSpPr>
          <p:cNvPr id="21" name="Straight Connector 20">
            <a:extLst>
              <a:ext uri="{FF2B5EF4-FFF2-40B4-BE49-F238E27FC236}">
                <a16:creationId xmlns:a16="http://schemas.microsoft.com/office/drawing/2014/main" id="{4293AB0E-CDD7-B050-F9AB-AA35D64A9D0C}"/>
              </a:ext>
            </a:extLst>
          </p:cNvPr>
          <p:cNvCxnSpPr>
            <a:cxnSpLocks/>
          </p:cNvCxnSpPr>
          <p:nvPr userDrawn="1"/>
        </p:nvCxnSpPr>
        <p:spPr>
          <a:xfrm>
            <a:off x="337582" y="6638901"/>
            <a:ext cx="11568771" cy="0"/>
          </a:xfrm>
          <a:prstGeom prst="line">
            <a:avLst/>
          </a:prstGeom>
          <a:ln>
            <a:solidFill>
              <a:srgbClr val="AAD7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1537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09F9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798F9-439E-33BC-4C4A-4B8B55A92BC8}"/>
              </a:ext>
            </a:extLst>
          </p:cNvPr>
          <p:cNvSpPr>
            <a:spLocks noGrp="1"/>
          </p:cNvSpPr>
          <p:nvPr>
            <p:ph type="title"/>
          </p:nvPr>
        </p:nvSpPr>
        <p:spPr>
          <a:xfrm>
            <a:off x="808701" y="568349"/>
            <a:ext cx="9448223" cy="725230"/>
          </a:xfrm>
        </p:spPr>
        <p:txBody>
          <a:bodyPr anchor="b">
            <a:normAutofit/>
          </a:bodyPr>
          <a:lstStyle>
            <a:lvl1pPr>
              <a:defRPr sz="3200" b="1" i="0">
                <a:solidFill>
                  <a:schemeClr val="bg1"/>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0A2E512A-1845-9567-473C-E8E949C48191}"/>
              </a:ext>
            </a:extLst>
          </p:cNvPr>
          <p:cNvSpPr>
            <a:spLocks noGrp="1"/>
          </p:cNvSpPr>
          <p:nvPr>
            <p:ph type="body" idx="1"/>
          </p:nvPr>
        </p:nvSpPr>
        <p:spPr>
          <a:xfrm>
            <a:off x="815051" y="1792576"/>
            <a:ext cx="5257800" cy="3832720"/>
          </a:xfrm>
        </p:spPr>
        <p:txBody>
          <a:bodyPr>
            <a:normAutofit/>
          </a:bodyPr>
          <a:lstStyle>
            <a:lvl1pPr marL="0" indent="0">
              <a:buNone/>
              <a:defRPr sz="1400" b="0" i="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9" name="Picture 8">
            <a:extLst>
              <a:ext uri="{FF2B5EF4-FFF2-40B4-BE49-F238E27FC236}">
                <a16:creationId xmlns:a16="http://schemas.microsoft.com/office/drawing/2014/main" id="{9BBC10F3-1B17-3DA9-A85C-5E53C2902B0C}"/>
              </a:ext>
            </a:extLst>
          </p:cNvPr>
          <p:cNvPicPr>
            <a:picLocks noChangeAspect="1"/>
          </p:cNvPicPr>
          <p:nvPr userDrawn="1"/>
        </p:nvPicPr>
        <p:blipFill rotWithShape="1">
          <a:blip r:embed="rId2"/>
          <a:srcRect l="7281" t="15327" r="6955" b="20708"/>
          <a:stretch/>
        </p:blipFill>
        <p:spPr>
          <a:xfrm>
            <a:off x="10962203" y="252497"/>
            <a:ext cx="966029" cy="720488"/>
          </a:xfrm>
          <a:prstGeom prst="rect">
            <a:avLst/>
          </a:prstGeom>
        </p:spPr>
      </p:pic>
      <p:cxnSp>
        <p:nvCxnSpPr>
          <p:cNvPr id="5" name="Straight Connector 4">
            <a:extLst>
              <a:ext uri="{FF2B5EF4-FFF2-40B4-BE49-F238E27FC236}">
                <a16:creationId xmlns:a16="http://schemas.microsoft.com/office/drawing/2014/main" id="{84E5EFFB-541E-E5D3-5977-6FCE41A34469}"/>
              </a:ext>
            </a:extLst>
          </p:cNvPr>
          <p:cNvCxnSpPr>
            <a:cxnSpLocks/>
          </p:cNvCxnSpPr>
          <p:nvPr userDrawn="1"/>
        </p:nvCxnSpPr>
        <p:spPr>
          <a:xfrm>
            <a:off x="337582" y="6638901"/>
            <a:ext cx="11568771" cy="0"/>
          </a:xfrm>
          <a:prstGeom prst="line">
            <a:avLst/>
          </a:prstGeom>
          <a:ln>
            <a:solidFill>
              <a:srgbClr val="AAD7DB"/>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icon&#10;&#10;Description automatically generated">
            <a:extLst>
              <a:ext uri="{FF2B5EF4-FFF2-40B4-BE49-F238E27FC236}">
                <a16:creationId xmlns:a16="http://schemas.microsoft.com/office/drawing/2014/main" id="{52C53948-03A3-F416-53A0-DCADB8C808FB}"/>
              </a:ext>
            </a:extLst>
          </p:cNvPr>
          <p:cNvPicPr>
            <a:picLocks noChangeAspect="1"/>
          </p:cNvPicPr>
          <p:nvPr userDrawn="1"/>
        </p:nvPicPr>
        <p:blipFill>
          <a:blip r:embed="rId3">
            <a:alphaModFix amt="40000"/>
          </a:blip>
          <a:stretch>
            <a:fillRect/>
          </a:stretch>
        </p:blipFill>
        <p:spPr>
          <a:xfrm>
            <a:off x="7849805" y="4590534"/>
            <a:ext cx="2407119" cy="999880"/>
          </a:xfrm>
          <a:prstGeom prst="rect">
            <a:avLst/>
          </a:prstGeom>
        </p:spPr>
      </p:pic>
      <p:pic>
        <p:nvPicPr>
          <p:cNvPr id="19" name="Picture 18" descr="A picture containing icon&#10;&#10;Description automatically generated">
            <a:extLst>
              <a:ext uri="{FF2B5EF4-FFF2-40B4-BE49-F238E27FC236}">
                <a16:creationId xmlns:a16="http://schemas.microsoft.com/office/drawing/2014/main" id="{1994DD1A-2B91-5881-23D7-B470CBD2DAC3}"/>
              </a:ext>
            </a:extLst>
          </p:cNvPr>
          <p:cNvPicPr>
            <a:picLocks noChangeAspect="1"/>
          </p:cNvPicPr>
          <p:nvPr userDrawn="1"/>
        </p:nvPicPr>
        <p:blipFill>
          <a:blip r:embed="rId3">
            <a:alphaModFix amt="40000"/>
          </a:blip>
          <a:stretch>
            <a:fillRect/>
          </a:stretch>
        </p:blipFill>
        <p:spPr>
          <a:xfrm>
            <a:off x="8927362" y="3968963"/>
            <a:ext cx="1750414" cy="727095"/>
          </a:xfrm>
          <a:prstGeom prst="rect">
            <a:avLst/>
          </a:prstGeom>
        </p:spPr>
      </p:pic>
      <p:pic>
        <p:nvPicPr>
          <p:cNvPr id="20" name="Picture 19" descr="A picture containing icon&#10;&#10;Description automatically generated">
            <a:extLst>
              <a:ext uri="{FF2B5EF4-FFF2-40B4-BE49-F238E27FC236}">
                <a16:creationId xmlns:a16="http://schemas.microsoft.com/office/drawing/2014/main" id="{56CF346F-87F5-A330-FFAF-1FE52D83DEF2}"/>
              </a:ext>
            </a:extLst>
          </p:cNvPr>
          <p:cNvPicPr>
            <a:picLocks noChangeAspect="1"/>
          </p:cNvPicPr>
          <p:nvPr userDrawn="1"/>
        </p:nvPicPr>
        <p:blipFill rotWithShape="1">
          <a:blip r:embed="rId3">
            <a:alphaModFix amt="40000"/>
          </a:blip>
          <a:srcRect r="35722"/>
          <a:stretch/>
        </p:blipFill>
        <p:spPr>
          <a:xfrm>
            <a:off x="9983767" y="4363379"/>
            <a:ext cx="2208234" cy="1427029"/>
          </a:xfrm>
          <a:prstGeom prst="rect">
            <a:avLst/>
          </a:prstGeom>
        </p:spPr>
      </p:pic>
      <p:sp>
        <p:nvSpPr>
          <p:cNvPr id="21" name="Content Placeholder 3">
            <a:extLst>
              <a:ext uri="{FF2B5EF4-FFF2-40B4-BE49-F238E27FC236}">
                <a16:creationId xmlns:a16="http://schemas.microsoft.com/office/drawing/2014/main" id="{22B5B016-EEF6-E4EF-14A1-8C3C5A7F9CCE}"/>
              </a:ext>
            </a:extLst>
          </p:cNvPr>
          <p:cNvSpPr>
            <a:spLocks noGrp="1"/>
          </p:cNvSpPr>
          <p:nvPr>
            <p:ph sz="half" idx="2"/>
          </p:nvPr>
        </p:nvSpPr>
        <p:spPr>
          <a:xfrm>
            <a:off x="6330462" y="1792576"/>
            <a:ext cx="5023338" cy="3887960"/>
          </a:xfrm>
        </p:spPr>
        <p:txBody>
          <a:bodyPr>
            <a:normAutofit/>
          </a:bodyPr>
          <a:lstStyle>
            <a:lvl1pPr marL="0" indent="0">
              <a:buNone/>
              <a:defRPr sz="1400" b="0" i="0">
                <a:solidFill>
                  <a:schemeClr val="bg1"/>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30665166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alpha val="24000"/>
          </a:schemeClr>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2713E688-74A4-02FC-2156-C188524157D4}"/>
              </a:ext>
            </a:extLst>
          </p:cNvPr>
          <p:cNvCxnSpPr>
            <a:cxnSpLocks/>
          </p:cNvCxnSpPr>
          <p:nvPr userDrawn="1"/>
        </p:nvCxnSpPr>
        <p:spPr>
          <a:xfrm>
            <a:off x="337582" y="6638901"/>
            <a:ext cx="11568771" cy="0"/>
          </a:xfrm>
          <a:prstGeom prst="line">
            <a:avLst/>
          </a:prstGeom>
          <a:ln>
            <a:solidFill>
              <a:srgbClr val="AAD7DB"/>
            </a:solidFill>
          </a:ln>
        </p:spPr>
        <p:style>
          <a:lnRef idx="1">
            <a:schemeClr val="accent1"/>
          </a:lnRef>
          <a:fillRef idx="0">
            <a:schemeClr val="accent1"/>
          </a:fillRef>
          <a:effectRef idx="0">
            <a:schemeClr val="accent1"/>
          </a:effectRef>
          <a:fontRef idx="minor">
            <a:schemeClr val="tx1"/>
          </a:fontRef>
        </p:style>
      </p:cxnSp>
      <p:sp>
        <p:nvSpPr>
          <p:cNvPr id="13" name="Content Placeholder 3">
            <a:extLst>
              <a:ext uri="{FF2B5EF4-FFF2-40B4-BE49-F238E27FC236}">
                <a16:creationId xmlns:a16="http://schemas.microsoft.com/office/drawing/2014/main" id="{7FF7EFB6-021B-4135-F852-8CE2A141222E}"/>
              </a:ext>
            </a:extLst>
          </p:cNvPr>
          <p:cNvSpPr>
            <a:spLocks noGrp="1"/>
          </p:cNvSpPr>
          <p:nvPr>
            <p:ph sz="half" idx="2"/>
          </p:nvPr>
        </p:nvSpPr>
        <p:spPr>
          <a:xfrm>
            <a:off x="6330462" y="1828705"/>
            <a:ext cx="5023338" cy="3919482"/>
          </a:xfrm>
        </p:spPr>
        <p:txBody>
          <a:bodyPr>
            <a:normAutofit/>
          </a:bodyPr>
          <a:lstStyle>
            <a:lvl1pPr marL="0" indent="0">
              <a:buNone/>
              <a:defRPr sz="1400">
                <a:solidFill>
                  <a:srgbClr val="165361"/>
                </a:solidFill>
                <a:latin typeface="Arial" panose="020B0604020202020204" pitchFamily="34" charset="0"/>
                <a:cs typeface="Arial" panose="020B0604020202020204" pitchFamily="34" charset="0"/>
              </a:defRPr>
            </a:lvl1pPr>
          </a:lstStyle>
          <a:p>
            <a:pPr lvl="0"/>
            <a:endParaRPr lang="en-US" dirty="0"/>
          </a:p>
        </p:txBody>
      </p:sp>
      <p:sp>
        <p:nvSpPr>
          <p:cNvPr id="15" name="Title 1">
            <a:extLst>
              <a:ext uri="{FF2B5EF4-FFF2-40B4-BE49-F238E27FC236}">
                <a16:creationId xmlns:a16="http://schemas.microsoft.com/office/drawing/2014/main" id="{9FA3E79F-46DF-483B-F5AE-DBC99B431268}"/>
              </a:ext>
            </a:extLst>
          </p:cNvPr>
          <p:cNvSpPr>
            <a:spLocks noGrp="1"/>
          </p:cNvSpPr>
          <p:nvPr>
            <p:ph type="title"/>
          </p:nvPr>
        </p:nvSpPr>
        <p:spPr>
          <a:xfrm>
            <a:off x="814094" y="591096"/>
            <a:ext cx="9474749" cy="725230"/>
          </a:xfrm>
        </p:spPr>
        <p:txBody>
          <a:bodyPr anchor="b">
            <a:normAutofit/>
          </a:bodyPr>
          <a:lstStyle>
            <a:lvl1pPr>
              <a:defRPr sz="3200" b="1" i="0">
                <a:solidFill>
                  <a:srgbClr val="009F9E"/>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6" name="Text Placeholder 2">
            <a:extLst>
              <a:ext uri="{FF2B5EF4-FFF2-40B4-BE49-F238E27FC236}">
                <a16:creationId xmlns:a16="http://schemas.microsoft.com/office/drawing/2014/main" id="{E5D19999-91B9-56E2-A4FD-EC8E05E9D4BF}"/>
              </a:ext>
            </a:extLst>
          </p:cNvPr>
          <p:cNvSpPr>
            <a:spLocks noGrp="1"/>
          </p:cNvSpPr>
          <p:nvPr>
            <p:ph type="body" idx="1"/>
          </p:nvPr>
        </p:nvSpPr>
        <p:spPr>
          <a:xfrm>
            <a:off x="838200" y="2303376"/>
            <a:ext cx="5257800" cy="3424017"/>
          </a:xfrm>
        </p:spPr>
        <p:txBody>
          <a:bodyPr>
            <a:normAutofit/>
          </a:bodyPr>
          <a:lstStyle>
            <a:lvl1pPr marL="0" indent="0">
              <a:buNone/>
              <a:defRPr sz="1400" b="0" i="0">
                <a:solidFill>
                  <a:srgbClr val="16536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9" name="Text Placeholder 2">
            <a:extLst>
              <a:ext uri="{FF2B5EF4-FFF2-40B4-BE49-F238E27FC236}">
                <a16:creationId xmlns:a16="http://schemas.microsoft.com/office/drawing/2014/main" id="{C4FC3E19-F103-CC98-CDA9-665291D0BB89}"/>
              </a:ext>
            </a:extLst>
          </p:cNvPr>
          <p:cNvSpPr>
            <a:spLocks noGrp="1"/>
          </p:cNvSpPr>
          <p:nvPr>
            <p:ph type="body" idx="10" hasCustomPrompt="1"/>
          </p:nvPr>
        </p:nvSpPr>
        <p:spPr>
          <a:xfrm>
            <a:off x="831850" y="1861693"/>
            <a:ext cx="5257800" cy="358732"/>
          </a:xfrm>
        </p:spPr>
        <p:txBody>
          <a:bodyPr>
            <a:normAutofit/>
          </a:bodyPr>
          <a:lstStyle>
            <a:lvl1pPr marL="0" indent="0">
              <a:buNone/>
              <a:defRPr sz="1600" b="1" i="0">
                <a:solidFill>
                  <a:srgbClr val="009F9E"/>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Subheading</a:t>
            </a:r>
          </a:p>
        </p:txBody>
      </p:sp>
      <p:pic>
        <p:nvPicPr>
          <p:cNvPr id="17" name="Picture 16">
            <a:extLst>
              <a:ext uri="{FF2B5EF4-FFF2-40B4-BE49-F238E27FC236}">
                <a16:creationId xmlns:a16="http://schemas.microsoft.com/office/drawing/2014/main" id="{14E71E74-EA66-60CB-75F2-C8EA33F370B4}"/>
              </a:ext>
            </a:extLst>
          </p:cNvPr>
          <p:cNvPicPr>
            <a:picLocks noChangeAspect="1"/>
          </p:cNvPicPr>
          <p:nvPr userDrawn="1"/>
        </p:nvPicPr>
        <p:blipFill rotWithShape="1">
          <a:blip r:embed="rId2"/>
          <a:srcRect t="15602" b="22333"/>
          <a:stretch/>
        </p:blipFill>
        <p:spPr>
          <a:xfrm>
            <a:off x="10881359" y="252497"/>
            <a:ext cx="1160845" cy="720488"/>
          </a:xfrm>
          <a:prstGeom prst="rect">
            <a:avLst/>
          </a:prstGeom>
        </p:spPr>
      </p:pic>
    </p:spTree>
    <p:extLst>
      <p:ext uri="{BB962C8B-B14F-4D97-AF65-F5344CB8AC3E}">
        <p14:creationId xmlns:p14="http://schemas.microsoft.com/office/powerpoint/2010/main" val="32529182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rgbClr val="009F9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798F9-439E-33BC-4C4A-4B8B55A92BC8}"/>
              </a:ext>
            </a:extLst>
          </p:cNvPr>
          <p:cNvSpPr>
            <a:spLocks noGrp="1"/>
          </p:cNvSpPr>
          <p:nvPr>
            <p:ph type="title"/>
          </p:nvPr>
        </p:nvSpPr>
        <p:spPr>
          <a:xfrm>
            <a:off x="808701" y="582204"/>
            <a:ext cx="9448223" cy="725230"/>
          </a:xfrm>
        </p:spPr>
        <p:txBody>
          <a:bodyPr anchor="b">
            <a:normAutofit/>
          </a:bodyPr>
          <a:lstStyle>
            <a:lvl1pPr>
              <a:defRPr sz="3200" b="1" i="0">
                <a:solidFill>
                  <a:schemeClr val="bg1"/>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0A2E512A-1845-9567-473C-E8E949C48191}"/>
              </a:ext>
            </a:extLst>
          </p:cNvPr>
          <p:cNvSpPr>
            <a:spLocks noGrp="1"/>
          </p:cNvSpPr>
          <p:nvPr>
            <p:ph type="body" idx="1"/>
          </p:nvPr>
        </p:nvSpPr>
        <p:spPr>
          <a:xfrm>
            <a:off x="815051" y="1792576"/>
            <a:ext cx="5257800" cy="3832720"/>
          </a:xfrm>
        </p:spPr>
        <p:txBody>
          <a:bodyPr>
            <a:normAutofit/>
          </a:bodyPr>
          <a:lstStyle>
            <a:lvl1pPr marL="0" indent="0">
              <a:buNone/>
              <a:defRPr sz="1400" b="0" i="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0" name="Content Placeholder 3">
            <a:extLst>
              <a:ext uri="{FF2B5EF4-FFF2-40B4-BE49-F238E27FC236}">
                <a16:creationId xmlns:a16="http://schemas.microsoft.com/office/drawing/2014/main" id="{6CA6ACC7-04E2-41C7-226F-4D8987BF99C5}"/>
              </a:ext>
            </a:extLst>
          </p:cNvPr>
          <p:cNvSpPr>
            <a:spLocks noGrp="1"/>
          </p:cNvSpPr>
          <p:nvPr>
            <p:ph sz="half" idx="2"/>
          </p:nvPr>
        </p:nvSpPr>
        <p:spPr>
          <a:xfrm>
            <a:off x="6307313" y="1792576"/>
            <a:ext cx="5023338" cy="3832720"/>
          </a:xfrm>
        </p:spPr>
        <p:txBody>
          <a:bodyPr>
            <a:normAutofit/>
          </a:bodyPr>
          <a:lstStyle>
            <a:lvl1pPr marL="0" indent="0">
              <a:buNone/>
              <a:defRPr sz="1400" b="0" i="0">
                <a:solidFill>
                  <a:schemeClr val="bg1"/>
                </a:solidFill>
                <a:latin typeface="Arial" panose="020B0604020202020204" pitchFamily="34" charset="0"/>
                <a:cs typeface="Arial" panose="020B0604020202020204" pitchFamily="34" charset="0"/>
              </a:defRPr>
            </a:lvl1pPr>
          </a:lstStyle>
          <a:p>
            <a:pPr lvl="0"/>
            <a:endParaRPr lang="en-US" dirty="0"/>
          </a:p>
        </p:txBody>
      </p:sp>
      <p:cxnSp>
        <p:nvCxnSpPr>
          <p:cNvPr id="5" name="Straight Connector 4">
            <a:extLst>
              <a:ext uri="{FF2B5EF4-FFF2-40B4-BE49-F238E27FC236}">
                <a16:creationId xmlns:a16="http://schemas.microsoft.com/office/drawing/2014/main" id="{84E5EFFB-541E-E5D3-5977-6FCE41A34469}"/>
              </a:ext>
            </a:extLst>
          </p:cNvPr>
          <p:cNvCxnSpPr>
            <a:cxnSpLocks/>
          </p:cNvCxnSpPr>
          <p:nvPr userDrawn="1"/>
        </p:nvCxnSpPr>
        <p:spPr>
          <a:xfrm>
            <a:off x="337582" y="6638901"/>
            <a:ext cx="11568771" cy="0"/>
          </a:xfrm>
          <a:prstGeom prst="line">
            <a:avLst/>
          </a:prstGeom>
          <a:ln>
            <a:solidFill>
              <a:srgbClr val="AAD7D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7BC36D9-AEE2-F315-978A-8123ED1E80F2}"/>
              </a:ext>
            </a:extLst>
          </p:cNvPr>
          <p:cNvPicPr>
            <a:picLocks noChangeAspect="1"/>
          </p:cNvPicPr>
          <p:nvPr userDrawn="1"/>
        </p:nvPicPr>
        <p:blipFill rotWithShape="1">
          <a:blip r:embed="rId2"/>
          <a:srcRect l="7281" t="15327" r="6955" b="20708"/>
          <a:stretch/>
        </p:blipFill>
        <p:spPr>
          <a:xfrm>
            <a:off x="10962203" y="252497"/>
            <a:ext cx="966029" cy="720488"/>
          </a:xfrm>
          <a:prstGeom prst="rect">
            <a:avLst/>
          </a:prstGeom>
        </p:spPr>
      </p:pic>
    </p:spTree>
    <p:extLst>
      <p:ext uri="{BB962C8B-B14F-4D97-AF65-F5344CB8AC3E}">
        <p14:creationId xmlns:p14="http://schemas.microsoft.com/office/powerpoint/2010/main" val="5422476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rgbClr val="16536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798F9-439E-33BC-4C4A-4B8B55A92BC8}"/>
              </a:ext>
            </a:extLst>
          </p:cNvPr>
          <p:cNvSpPr>
            <a:spLocks noGrp="1"/>
          </p:cNvSpPr>
          <p:nvPr>
            <p:ph type="title"/>
          </p:nvPr>
        </p:nvSpPr>
        <p:spPr>
          <a:xfrm>
            <a:off x="808701" y="582204"/>
            <a:ext cx="9448223" cy="725230"/>
          </a:xfrm>
        </p:spPr>
        <p:txBody>
          <a:bodyPr anchor="b">
            <a:normAutofit/>
          </a:bodyPr>
          <a:lstStyle>
            <a:lvl1pPr>
              <a:defRPr sz="3200" b="1" i="0">
                <a:solidFill>
                  <a:schemeClr val="bg1"/>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0A2E512A-1845-9567-473C-E8E949C48191}"/>
              </a:ext>
            </a:extLst>
          </p:cNvPr>
          <p:cNvSpPr>
            <a:spLocks noGrp="1"/>
          </p:cNvSpPr>
          <p:nvPr>
            <p:ph type="body" idx="1"/>
          </p:nvPr>
        </p:nvSpPr>
        <p:spPr>
          <a:xfrm>
            <a:off x="815051" y="1792576"/>
            <a:ext cx="5257800" cy="3832720"/>
          </a:xfrm>
        </p:spPr>
        <p:txBody>
          <a:bodyPr>
            <a:normAutofit/>
          </a:bodyPr>
          <a:lstStyle>
            <a:lvl1pPr marL="0" indent="0">
              <a:buNone/>
              <a:defRPr sz="1400" b="0" i="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0" name="Content Placeholder 3">
            <a:extLst>
              <a:ext uri="{FF2B5EF4-FFF2-40B4-BE49-F238E27FC236}">
                <a16:creationId xmlns:a16="http://schemas.microsoft.com/office/drawing/2014/main" id="{6CA6ACC7-04E2-41C7-226F-4D8987BF99C5}"/>
              </a:ext>
            </a:extLst>
          </p:cNvPr>
          <p:cNvSpPr>
            <a:spLocks noGrp="1"/>
          </p:cNvSpPr>
          <p:nvPr>
            <p:ph sz="half" idx="2"/>
          </p:nvPr>
        </p:nvSpPr>
        <p:spPr>
          <a:xfrm>
            <a:off x="6307313" y="1792576"/>
            <a:ext cx="5023338" cy="3832720"/>
          </a:xfrm>
        </p:spPr>
        <p:txBody>
          <a:bodyPr>
            <a:normAutofit/>
          </a:bodyPr>
          <a:lstStyle>
            <a:lvl1pPr marL="0" indent="0">
              <a:buNone/>
              <a:defRPr sz="1400" b="0" i="0">
                <a:solidFill>
                  <a:schemeClr val="bg1"/>
                </a:solidFill>
                <a:latin typeface="Arial" panose="020B0604020202020204" pitchFamily="34" charset="0"/>
                <a:cs typeface="Arial" panose="020B0604020202020204" pitchFamily="34" charset="0"/>
              </a:defRPr>
            </a:lvl1pPr>
          </a:lstStyle>
          <a:p>
            <a:pPr lvl="0"/>
            <a:endParaRPr lang="en-US" dirty="0"/>
          </a:p>
        </p:txBody>
      </p:sp>
      <p:cxnSp>
        <p:nvCxnSpPr>
          <p:cNvPr id="5" name="Straight Connector 4">
            <a:extLst>
              <a:ext uri="{FF2B5EF4-FFF2-40B4-BE49-F238E27FC236}">
                <a16:creationId xmlns:a16="http://schemas.microsoft.com/office/drawing/2014/main" id="{84E5EFFB-541E-E5D3-5977-6FCE41A34469}"/>
              </a:ext>
            </a:extLst>
          </p:cNvPr>
          <p:cNvCxnSpPr>
            <a:cxnSpLocks/>
          </p:cNvCxnSpPr>
          <p:nvPr userDrawn="1"/>
        </p:nvCxnSpPr>
        <p:spPr>
          <a:xfrm>
            <a:off x="337582" y="6638901"/>
            <a:ext cx="11568771" cy="0"/>
          </a:xfrm>
          <a:prstGeom prst="line">
            <a:avLst/>
          </a:prstGeom>
          <a:ln>
            <a:solidFill>
              <a:srgbClr val="AAD7D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8D08503-6F67-C933-7FCE-94BF533AC8C3}"/>
              </a:ext>
            </a:extLst>
          </p:cNvPr>
          <p:cNvPicPr>
            <a:picLocks noChangeAspect="1"/>
          </p:cNvPicPr>
          <p:nvPr userDrawn="1"/>
        </p:nvPicPr>
        <p:blipFill rotWithShape="1">
          <a:blip r:embed="rId2"/>
          <a:srcRect l="7281" t="15327" r="6955" b="20708"/>
          <a:stretch/>
        </p:blipFill>
        <p:spPr>
          <a:xfrm>
            <a:off x="10962203" y="252497"/>
            <a:ext cx="966029" cy="720488"/>
          </a:xfrm>
          <a:prstGeom prst="rect">
            <a:avLst/>
          </a:prstGeom>
        </p:spPr>
      </p:pic>
    </p:spTree>
    <p:extLst>
      <p:ext uri="{BB962C8B-B14F-4D97-AF65-F5344CB8AC3E}">
        <p14:creationId xmlns:p14="http://schemas.microsoft.com/office/powerpoint/2010/main" val="25430501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Section Header">
    <p:bg>
      <p:bgPr>
        <a:solidFill>
          <a:srgbClr val="03A8C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798F9-439E-33BC-4C4A-4B8B55A92BC8}"/>
              </a:ext>
            </a:extLst>
          </p:cNvPr>
          <p:cNvSpPr>
            <a:spLocks noGrp="1"/>
          </p:cNvSpPr>
          <p:nvPr>
            <p:ph type="title"/>
          </p:nvPr>
        </p:nvSpPr>
        <p:spPr>
          <a:xfrm>
            <a:off x="808701" y="582204"/>
            <a:ext cx="9448223" cy="725230"/>
          </a:xfrm>
        </p:spPr>
        <p:txBody>
          <a:bodyPr anchor="b">
            <a:normAutofit/>
          </a:bodyPr>
          <a:lstStyle>
            <a:lvl1pPr>
              <a:defRPr sz="3200" b="1" i="0">
                <a:solidFill>
                  <a:schemeClr val="bg1"/>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0A2E512A-1845-9567-473C-E8E949C48191}"/>
              </a:ext>
            </a:extLst>
          </p:cNvPr>
          <p:cNvSpPr>
            <a:spLocks noGrp="1"/>
          </p:cNvSpPr>
          <p:nvPr>
            <p:ph type="body" idx="1"/>
          </p:nvPr>
        </p:nvSpPr>
        <p:spPr>
          <a:xfrm>
            <a:off x="815051" y="1792576"/>
            <a:ext cx="5257800" cy="3832720"/>
          </a:xfrm>
        </p:spPr>
        <p:txBody>
          <a:bodyPr>
            <a:normAutofit/>
          </a:bodyPr>
          <a:lstStyle>
            <a:lvl1pPr marL="0" indent="0">
              <a:buNone/>
              <a:defRPr sz="1400" b="0" i="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0" name="Content Placeholder 3">
            <a:extLst>
              <a:ext uri="{FF2B5EF4-FFF2-40B4-BE49-F238E27FC236}">
                <a16:creationId xmlns:a16="http://schemas.microsoft.com/office/drawing/2014/main" id="{6CA6ACC7-04E2-41C7-226F-4D8987BF99C5}"/>
              </a:ext>
            </a:extLst>
          </p:cNvPr>
          <p:cNvSpPr>
            <a:spLocks noGrp="1"/>
          </p:cNvSpPr>
          <p:nvPr>
            <p:ph sz="half" idx="2"/>
          </p:nvPr>
        </p:nvSpPr>
        <p:spPr>
          <a:xfrm>
            <a:off x="6307313" y="1792576"/>
            <a:ext cx="5023338" cy="3832720"/>
          </a:xfrm>
        </p:spPr>
        <p:txBody>
          <a:bodyPr>
            <a:normAutofit/>
          </a:bodyPr>
          <a:lstStyle>
            <a:lvl1pPr marL="0" indent="0">
              <a:buNone/>
              <a:defRPr sz="1400" b="0" i="0">
                <a:solidFill>
                  <a:schemeClr val="bg1"/>
                </a:solidFill>
                <a:latin typeface="Arial" panose="020B0604020202020204" pitchFamily="34" charset="0"/>
                <a:cs typeface="Arial" panose="020B0604020202020204" pitchFamily="34" charset="0"/>
              </a:defRPr>
            </a:lvl1pPr>
          </a:lstStyle>
          <a:p>
            <a:pPr lvl="0"/>
            <a:endParaRPr lang="en-US" dirty="0"/>
          </a:p>
        </p:txBody>
      </p:sp>
      <p:cxnSp>
        <p:nvCxnSpPr>
          <p:cNvPr id="5" name="Straight Connector 4">
            <a:extLst>
              <a:ext uri="{FF2B5EF4-FFF2-40B4-BE49-F238E27FC236}">
                <a16:creationId xmlns:a16="http://schemas.microsoft.com/office/drawing/2014/main" id="{84E5EFFB-541E-E5D3-5977-6FCE41A34469}"/>
              </a:ext>
            </a:extLst>
          </p:cNvPr>
          <p:cNvCxnSpPr>
            <a:cxnSpLocks/>
          </p:cNvCxnSpPr>
          <p:nvPr userDrawn="1"/>
        </p:nvCxnSpPr>
        <p:spPr>
          <a:xfrm>
            <a:off x="337582" y="6638901"/>
            <a:ext cx="11568771" cy="0"/>
          </a:xfrm>
          <a:prstGeom prst="line">
            <a:avLst/>
          </a:prstGeom>
          <a:ln>
            <a:solidFill>
              <a:srgbClr val="AAD7D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AA355F0-38C1-3EF2-5B15-5B1DD43C647C}"/>
              </a:ext>
            </a:extLst>
          </p:cNvPr>
          <p:cNvPicPr>
            <a:picLocks noChangeAspect="1"/>
          </p:cNvPicPr>
          <p:nvPr userDrawn="1"/>
        </p:nvPicPr>
        <p:blipFill rotWithShape="1">
          <a:blip r:embed="rId2"/>
          <a:srcRect l="7281" t="15327" r="6955" b="20708"/>
          <a:stretch/>
        </p:blipFill>
        <p:spPr>
          <a:xfrm>
            <a:off x="10962203" y="252497"/>
            <a:ext cx="966029" cy="720488"/>
          </a:xfrm>
          <a:prstGeom prst="rect">
            <a:avLst/>
          </a:prstGeom>
        </p:spPr>
      </p:pic>
    </p:spTree>
    <p:extLst>
      <p:ext uri="{BB962C8B-B14F-4D97-AF65-F5344CB8AC3E}">
        <p14:creationId xmlns:p14="http://schemas.microsoft.com/office/powerpoint/2010/main" val="20593692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AA697-6771-1578-5D30-9C8683BA5D5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5A63733A-F044-AAD6-F416-E2893B544D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C9997577-3CBA-14EC-9068-032991BF6B70}"/>
              </a:ext>
            </a:extLst>
          </p:cNvPr>
          <p:cNvSpPr>
            <a:spLocks noGrp="1"/>
          </p:cNvSpPr>
          <p:nvPr>
            <p:ph type="dt" sz="half" idx="10"/>
          </p:nvPr>
        </p:nvSpPr>
        <p:spPr/>
        <p:txBody>
          <a:bodyPr/>
          <a:lstStyle/>
          <a:p>
            <a:fld id="{A089D6BE-7B89-44D1-A3AC-EB9BB198F299}" type="datetimeFigureOut">
              <a:rPr lang="en-GB" smtClean="0"/>
              <a:t>10/01/2025</a:t>
            </a:fld>
            <a:endParaRPr lang="en-GB"/>
          </a:p>
        </p:txBody>
      </p:sp>
      <p:sp>
        <p:nvSpPr>
          <p:cNvPr id="5" name="Footer Placeholder 4">
            <a:extLst>
              <a:ext uri="{FF2B5EF4-FFF2-40B4-BE49-F238E27FC236}">
                <a16:creationId xmlns:a16="http://schemas.microsoft.com/office/drawing/2014/main" id="{003B438B-7555-EF03-FC07-84A2DBB2B6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302A72-DEC7-49B9-FFA7-F905B7423C46}"/>
              </a:ext>
            </a:extLst>
          </p:cNvPr>
          <p:cNvSpPr>
            <a:spLocks noGrp="1"/>
          </p:cNvSpPr>
          <p:nvPr>
            <p:ph type="sldNum" sz="quarter" idx="12"/>
          </p:nvPr>
        </p:nvSpPr>
        <p:spPr/>
        <p:txBody>
          <a:bodyPr/>
          <a:lstStyle/>
          <a:p>
            <a:fld id="{5F5FCBE3-288A-4604-97CD-667F483C679D}" type="slidenum">
              <a:rPr lang="en-GB" smtClean="0"/>
              <a:t>‹#›</a:t>
            </a:fld>
            <a:endParaRPr lang="en-GB"/>
          </a:p>
        </p:txBody>
      </p:sp>
    </p:spTree>
    <p:extLst>
      <p:ext uri="{BB962C8B-B14F-4D97-AF65-F5344CB8AC3E}">
        <p14:creationId xmlns:p14="http://schemas.microsoft.com/office/powerpoint/2010/main" val="37297101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685FD-AFF5-4136-041F-2EED7BEF8CA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37AB61B-0450-AC20-A5AA-38FB75F01DE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079F7CB-BCC1-3711-DF42-9FE2C6481E1B}"/>
              </a:ext>
            </a:extLst>
          </p:cNvPr>
          <p:cNvSpPr>
            <a:spLocks noGrp="1"/>
          </p:cNvSpPr>
          <p:nvPr>
            <p:ph type="dt" sz="half" idx="10"/>
          </p:nvPr>
        </p:nvSpPr>
        <p:spPr/>
        <p:txBody>
          <a:bodyPr/>
          <a:lstStyle/>
          <a:p>
            <a:fld id="{A089D6BE-7B89-44D1-A3AC-EB9BB198F299}" type="datetimeFigureOut">
              <a:rPr lang="en-GB" smtClean="0"/>
              <a:t>10/01/2025</a:t>
            </a:fld>
            <a:endParaRPr lang="en-GB"/>
          </a:p>
        </p:txBody>
      </p:sp>
      <p:sp>
        <p:nvSpPr>
          <p:cNvPr id="5" name="Footer Placeholder 4">
            <a:extLst>
              <a:ext uri="{FF2B5EF4-FFF2-40B4-BE49-F238E27FC236}">
                <a16:creationId xmlns:a16="http://schemas.microsoft.com/office/drawing/2014/main" id="{1585A168-C8A1-8B70-936D-D74A58F68A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3C5AB5-13D3-AD6F-36B3-96B08E9F5790}"/>
              </a:ext>
            </a:extLst>
          </p:cNvPr>
          <p:cNvSpPr>
            <a:spLocks noGrp="1"/>
          </p:cNvSpPr>
          <p:nvPr>
            <p:ph type="sldNum" sz="quarter" idx="12"/>
          </p:nvPr>
        </p:nvSpPr>
        <p:spPr/>
        <p:txBody>
          <a:bodyPr/>
          <a:lstStyle/>
          <a:p>
            <a:fld id="{5F5FCBE3-288A-4604-97CD-667F483C679D}" type="slidenum">
              <a:rPr lang="en-GB" smtClean="0"/>
              <a:t>‹#›</a:t>
            </a:fld>
            <a:endParaRPr lang="en-GB"/>
          </a:p>
        </p:txBody>
      </p:sp>
    </p:spTree>
    <p:extLst>
      <p:ext uri="{BB962C8B-B14F-4D97-AF65-F5344CB8AC3E}">
        <p14:creationId xmlns:p14="http://schemas.microsoft.com/office/powerpoint/2010/main" val="28495178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A6349-4BDB-6E1C-00C5-CDF010F98D7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ABFB817D-0752-CA3A-50DB-6771BBC22F4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6E9A796-B965-B85F-1384-6495B247E846}"/>
              </a:ext>
            </a:extLst>
          </p:cNvPr>
          <p:cNvSpPr>
            <a:spLocks noGrp="1"/>
          </p:cNvSpPr>
          <p:nvPr>
            <p:ph type="dt" sz="half" idx="10"/>
          </p:nvPr>
        </p:nvSpPr>
        <p:spPr/>
        <p:txBody>
          <a:bodyPr/>
          <a:lstStyle/>
          <a:p>
            <a:fld id="{A089D6BE-7B89-44D1-A3AC-EB9BB198F299}" type="datetimeFigureOut">
              <a:rPr lang="en-GB" smtClean="0"/>
              <a:t>10/01/2025</a:t>
            </a:fld>
            <a:endParaRPr lang="en-GB"/>
          </a:p>
        </p:txBody>
      </p:sp>
      <p:sp>
        <p:nvSpPr>
          <p:cNvPr id="5" name="Footer Placeholder 4">
            <a:extLst>
              <a:ext uri="{FF2B5EF4-FFF2-40B4-BE49-F238E27FC236}">
                <a16:creationId xmlns:a16="http://schemas.microsoft.com/office/drawing/2014/main" id="{1ECB3FAC-34FC-199F-8ACC-B524368DF6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A65ACE-0C01-DFC0-DD66-F1E6BD260420}"/>
              </a:ext>
            </a:extLst>
          </p:cNvPr>
          <p:cNvSpPr>
            <a:spLocks noGrp="1"/>
          </p:cNvSpPr>
          <p:nvPr>
            <p:ph type="sldNum" sz="quarter" idx="12"/>
          </p:nvPr>
        </p:nvSpPr>
        <p:spPr/>
        <p:txBody>
          <a:bodyPr/>
          <a:lstStyle/>
          <a:p>
            <a:fld id="{5F5FCBE3-288A-4604-97CD-667F483C679D}" type="slidenum">
              <a:rPr lang="en-GB" smtClean="0"/>
              <a:t>‹#›</a:t>
            </a:fld>
            <a:endParaRPr lang="en-GB"/>
          </a:p>
        </p:txBody>
      </p:sp>
    </p:spTree>
    <p:extLst>
      <p:ext uri="{BB962C8B-B14F-4D97-AF65-F5344CB8AC3E}">
        <p14:creationId xmlns:p14="http://schemas.microsoft.com/office/powerpoint/2010/main" val="283529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75212-57BB-A6FC-DEE9-2560A771DAA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50E8E21-F4AB-E25D-B7B0-31C7AEAA7718}"/>
              </a:ext>
            </a:extLst>
          </p:cNvPr>
          <p:cNvSpPr>
            <a:spLocks noGrp="1"/>
          </p:cNvSpPr>
          <p:nvPr>
            <p:ph type="dt" sz="half" idx="10"/>
          </p:nvPr>
        </p:nvSpPr>
        <p:spPr/>
        <p:txBody>
          <a:bodyPr/>
          <a:lstStyle/>
          <a:p>
            <a:fld id="{C910A10D-9E96-4A02-87DC-2EE77CB678ED}" type="datetimeFigureOut">
              <a:rPr lang="en-GB" smtClean="0"/>
              <a:t>10/01/2025</a:t>
            </a:fld>
            <a:endParaRPr lang="en-GB"/>
          </a:p>
        </p:txBody>
      </p:sp>
      <p:sp>
        <p:nvSpPr>
          <p:cNvPr id="4" name="Footer Placeholder 3">
            <a:extLst>
              <a:ext uri="{FF2B5EF4-FFF2-40B4-BE49-F238E27FC236}">
                <a16:creationId xmlns:a16="http://schemas.microsoft.com/office/drawing/2014/main" id="{374663A4-F9E3-98EA-D9AC-DA5C40CB853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A92E6E5-5C21-89C7-6E6A-7EE8C36DC031}"/>
              </a:ext>
            </a:extLst>
          </p:cNvPr>
          <p:cNvSpPr>
            <a:spLocks noGrp="1"/>
          </p:cNvSpPr>
          <p:nvPr>
            <p:ph type="sldNum" sz="quarter" idx="12"/>
          </p:nvPr>
        </p:nvSpPr>
        <p:spPr/>
        <p:txBody>
          <a:bodyPr/>
          <a:lstStyle/>
          <a:p>
            <a:fld id="{D492D54E-0C4C-4504-B82D-5CFC746DA332}" type="slidenum">
              <a:rPr lang="en-GB" smtClean="0"/>
              <a:t>‹#›</a:t>
            </a:fld>
            <a:endParaRPr lang="en-GB"/>
          </a:p>
        </p:txBody>
      </p:sp>
    </p:spTree>
    <p:extLst>
      <p:ext uri="{BB962C8B-B14F-4D97-AF65-F5344CB8AC3E}">
        <p14:creationId xmlns:p14="http://schemas.microsoft.com/office/powerpoint/2010/main" val="32622719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6F8E9-33D6-AFFF-D9A9-3C5E3424F95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08645E6-F847-7669-E6A4-4CF7DDB4619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50F1A13A-DC2D-D842-BA31-D73563AF39D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9F2065C-C653-38D8-AAE6-331AC21220E4}"/>
              </a:ext>
            </a:extLst>
          </p:cNvPr>
          <p:cNvSpPr>
            <a:spLocks noGrp="1"/>
          </p:cNvSpPr>
          <p:nvPr>
            <p:ph type="dt" sz="half" idx="10"/>
          </p:nvPr>
        </p:nvSpPr>
        <p:spPr/>
        <p:txBody>
          <a:bodyPr/>
          <a:lstStyle/>
          <a:p>
            <a:fld id="{A089D6BE-7B89-44D1-A3AC-EB9BB198F299}" type="datetimeFigureOut">
              <a:rPr lang="en-GB" smtClean="0"/>
              <a:t>10/01/2025</a:t>
            </a:fld>
            <a:endParaRPr lang="en-GB"/>
          </a:p>
        </p:txBody>
      </p:sp>
      <p:sp>
        <p:nvSpPr>
          <p:cNvPr id="6" name="Footer Placeholder 5">
            <a:extLst>
              <a:ext uri="{FF2B5EF4-FFF2-40B4-BE49-F238E27FC236}">
                <a16:creationId xmlns:a16="http://schemas.microsoft.com/office/drawing/2014/main" id="{397B052D-9F28-08DB-5141-CE79C335D6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EC9A0C-FBE9-F014-8555-3506407116A6}"/>
              </a:ext>
            </a:extLst>
          </p:cNvPr>
          <p:cNvSpPr>
            <a:spLocks noGrp="1"/>
          </p:cNvSpPr>
          <p:nvPr>
            <p:ph type="sldNum" sz="quarter" idx="12"/>
          </p:nvPr>
        </p:nvSpPr>
        <p:spPr/>
        <p:txBody>
          <a:bodyPr/>
          <a:lstStyle/>
          <a:p>
            <a:fld id="{5F5FCBE3-288A-4604-97CD-667F483C679D}" type="slidenum">
              <a:rPr lang="en-GB" smtClean="0"/>
              <a:t>‹#›</a:t>
            </a:fld>
            <a:endParaRPr lang="en-GB"/>
          </a:p>
        </p:txBody>
      </p:sp>
    </p:spTree>
    <p:extLst>
      <p:ext uri="{BB962C8B-B14F-4D97-AF65-F5344CB8AC3E}">
        <p14:creationId xmlns:p14="http://schemas.microsoft.com/office/powerpoint/2010/main" val="29870113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70251-F0F6-3F1C-FA53-D30E4881156D}"/>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6AA36083-4AE9-32F7-47C2-1A89DA5542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78F3AAD-008F-075C-E42E-B651E4BBB8F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E55961E7-7A1A-C70B-6656-B54C2A77A3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3642CA4-266E-0AFF-6C69-29AC8A0815C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7F84B2EE-6C81-8F3A-B4A7-5B4B7895982D}"/>
              </a:ext>
            </a:extLst>
          </p:cNvPr>
          <p:cNvSpPr>
            <a:spLocks noGrp="1"/>
          </p:cNvSpPr>
          <p:nvPr>
            <p:ph type="dt" sz="half" idx="10"/>
          </p:nvPr>
        </p:nvSpPr>
        <p:spPr/>
        <p:txBody>
          <a:bodyPr/>
          <a:lstStyle/>
          <a:p>
            <a:fld id="{A089D6BE-7B89-44D1-A3AC-EB9BB198F299}" type="datetimeFigureOut">
              <a:rPr lang="en-GB" smtClean="0"/>
              <a:t>10/01/2025</a:t>
            </a:fld>
            <a:endParaRPr lang="en-GB"/>
          </a:p>
        </p:txBody>
      </p:sp>
      <p:sp>
        <p:nvSpPr>
          <p:cNvPr id="8" name="Footer Placeholder 7">
            <a:extLst>
              <a:ext uri="{FF2B5EF4-FFF2-40B4-BE49-F238E27FC236}">
                <a16:creationId xmlns:a16="http://schemas.microsoft.com/office/drawing/2014/main" id="{0CB80E3B-3F99-6B06-B49C-EAAE2BCE1DF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257FAE5-06EF-F51C-31EA-79D78DDFFA92}"/>
              </a:ext>
            </a:extLst>
          </p:cNvPr>
          <p:cNvSpPr>
            <a:spLocks noGrp="1"/>
          </p:cNvSpPr>
          <p:nvPr>
            <p:ph type="sldNum" sz="quarter" idx="12"/>
          </p:nvPr>
        </p:nvSpPr>
        <p:spPr/>
        <p:txBody>
          <a:bodyPr/>
          <a:lstStyle/>
          <a:p>
            <a:fld id="{5F5FCBE3-288A-4604-97CD-667F483C679D}" type="slidenum">
              <a:rPr lang="en-GB" smtClean="0"/>
              <a:t>‹#›</a:t>
            </a:fld>
            <a:endParaRPr lang="en-GB"/>
          </a:p>
        </p:txBody>
      </p:sp>
    </p:spTree>
    <p:extLst>
      <p:ext uri="{BB962C8B-B14F-4D97-AF65-F5344CB8AC3E}">
        <p14:creationId xmlns:p14="http://schemas.microsoft.com/office/powerpoint/2010/main" val="1687820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21B62-4CAB-6139-2BD1-89EE383273E6}"/>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5BE8DB11-23E4-156C-0BEF-DF2B33FDCBCB}"/>
              </a:ext>
            </a:extLst>
          </p:cNvPr>
          <p:cNvSpPr>
            <a:spLocks noGrp="1"/>
          </p:cNvSpPr>
          <p:nvPr>
            <p:ph type="dt" sz="half" idx="10"/>
          </p:nvPr>
        </p:nvSpPr>
        <p:spPr/>
        <p:txBody>
          <a:bodyPr/>
          <a:lstStyle/>
          <a:p>
            <a:fld id="{A089D6BE-7B89-44D1-A3AC-EB9BB198F299}" type="datetimeFigureOut">
              <a:rPr lang="en-GB" smtClean="0"/>
              <a:t>10/01/2025</a:t>
            </a:fld>
            <a:endParaRPr lang="en-GB"/>
          </a:p>
        </p:txBody>
      </p:sp>
      <p:sp>
        <p:nvSpPr>
          <p:cNvPr id="4" name="Footer Placeholder 3">
            <a:extLst>
              <a:ext uri="{FF2B5EF4-FFF2-40B4-BE49-F238E27FC236}">
                <a16:creationId xmlns:a16="http://schemas.microsoft.com/office/drawing/2014/main" id="{ED0B7631-AFBB-8442-3F5C-3289A638A07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224B556-4418-3027-3C87-66AA148B7D03}"/>
              </a:ext>
            </a:extLst>
          </p:cNvPr>
          <p:cNvSpPr>
            <a:spLocks noGrp="1"/>
          </p:cNvSpPr>
          <p:nvPr>
            <p:ph type="sldNum" sz="quarter" idx="12"/>
          </p:nvPr>
        </p:nvSpPr>
        <p:spPr/>
        <p:txBody>
          <a:bodyPr/>
          <a:lstStyle/>
          <a:p>
            <a:fld id="{5F5FCBE3-288A-4604-97CD-667F483C679D}" type="slidenum">
              <a:rPr lang="en-GB" smtClean="0"/>
              <a:t>‹#›</a:t>
            </a:fld>
            <a:endParaRPr lang="en-GB"/>
          </a:p>
        </p:txBody>
      </p:sp>
    </p:spTree>
    <p:extLst>
      <p:ext uri="{BB962C8B-B14F-4D97-AF65-F5344CB8AC3E}">
        <p14:creationId xmlns:p14="http://schemas.microsoft.com/office/powerpoint/2010/main" val="1715265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935CE7-A582-82FE-EE43-886215AC9005}"/>
              </a:ext>
            </a:extLst>
          </p:cNvPr>
          <p:cNvSpPr>
            <a:spLocks noGrp="1"/>
          </p:cNvSpPr>
          <p:nvPr>
            <p:ph type="dt" sz="half" idx="10"/>
          </p:nvPr>
        </p:nvSpPr>
        <p:spPr/>
        <p:txBody>
          <a:bodyPr/>
          <a:lstStyle/>
          <a:p>
            <a:fld id="{A089D6BE-7B89-44D1-A3AC-EB9BB198F299}" type="datetimeFigureOut">
              <a:rPr lang="en-GB" smtClean="0"/>
              <a:t>10/01/2025</a:t>
            </a:fld>
            <a:endParaRPr lang="en-GB"/>
          </a:p>
        </p:txBody>
      </p:sp>
      <p:sp>
        <p:nvSpPr>
          <p:cNvPr id="3" name="Footer Placeholder 2">
            <a:extLst>
              <a:ext uri="{FF2B5EF4-FFF2-40B4-BE49-F238E27FC236}">
                <a16:creationId xmlns:a16="http://schemas.microsoft.com/office/drawing/2014/main" id="{75ABCC0C-43ED-42CA-CE95-D06EDDFD78D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9051862-06B9-4F95-6BB1-C0B2249A0DB8}"/>
              </a:ext>
            </a:extLst>
          </p:cNvPr>
          <p:cNvSpPr>
            <a:spLocks noGrp="1"/>
          </p:cNvSpPr>
          <p:nvPr>
            <p:ph type="sldNum" sz="quarter" idx="12"/>
          </p:nvPr>
        </p:nvSpPr>
        <p:spPr/>
        <p:txBody>
          <a:bodyPr/>
          <a:lstStyle/>
          <a:p>
            <a:fld id="{5F5FCBE3-288A-4604-97CD-667F483C679D}" type="slidenum">
              <a:rPr lang="en-GB" smtClean="0"/>
              <a:t>‹#›</a:t>
            </a:fld>
            <a:endParaRPr lang="en-GB"/>
          </a:p>
        </p:txBody>
      </p:sp>
    </p:spTree>
    <p:extLst>
      <p:ext uri="{BB962C8B-B14F-4D97-AF65-F5344CB8AC3E}">
        <p14:creationId xmlns:p14="http://schemas.microsoft.com/office/powerpoint/2010/main" val="29035077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EAEA2-0D8F-0C76-8ABE-0D3FD6C9DCD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8501B5D9-0204-5092-B09D-C08F57D326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3A3BA61C-0BA9-F4F0-1A81-E3185EA13A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7657921-CA05-56D3-6C3A-901301F566A9}"/>
              </a:ext>
            </a:extLst>
          </p:cNvPr>
          <p:cNvSpPr>
            <a:spLocks noGrp="1"/>
          </p:cNvSpPr>
          <p:nvPr>
            <p:ph type="dt" sz="half" idx="10"/>
          </p:nvPr>
        </p:nvSpPr>
        <p:spPr/>
        <p:txBody>
          <a:bodyPr/>
          <a:lstStyle/>
          <a:p>
            <a:fld id="{A089D6BE-7B89-44D1-A3AC-EB9BB198F299}" type="datetimeFigureOut">
              <a:rPr lang="en-GB" smtClean="0"/>
              <a:t>10/01/2025</a:t>
            </a:fld>
            <a:endParaRPr lang="en-GB"/>
          </a:p>
        </p:txBody>
      </p:sp>
      <p:sp>
        <p:nvSpPr>
          <p:cNvPr id="6" name="Footer Placeholder 5">
            <a:extLst>
              <a:ext uri="{FF2B5EF4-FFF2-40B4-BE49-F238E27FC236}">
                <a16:creationId xmlns:a16="http://schemas.microsoft.com/office/drawing/2014/main" id="{7C7164B7-216C-A045-4ED7-7401ADA5D5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87DAA8-FD5C-B848-4B76-EF20EA38F394}"/>
              </a:ext>
            </a:extLst>
          </p:cNvPr>
          <p:cNvSpPr>
            <a:spLocks noGrp="1"/>
          </p:cNvSpPr>
          <p:nvPr>
            <p:ph type="sldNum" sz="quarter" idx="12"/>
          </p:nvPr>
        </p:nvSpPr>
        <p:spPr/>
        <p:txBody>
          <a:bodyPr/>
          <a:lstStyle/>
          <a:p>
            <a:fld id="{5F5FCBE3-288A-4604-97CD-667F483C679D}" type="slidenum">
              <a:rPr lang="en-GB" smtClean="0"/>
              <a:t>‹#›</a:t>
            </a:fld>
            <a:endParaRPr lang="en-GB"/>
          </a:p>
        </p:txBody>
      </p:sp>
    </p:spTree>
    <p:extLst>
      <p:ext uri="{BB962C8B-B14F-4D97-AF65-F5344CB8AC3E}">
        <p14:creationId xmlns:p14="http://schemas.microsoft.com/office/powerpoint/2010/main" val="9414479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7ECE9-AA80-07F1-ED63-1E243CC0B27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30B8BC88-CA62-B214-F4D6-C427EE7FD0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0CFC56C-D2D2-920A-FFBB-99B6D251C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ECB4F46-07BE-01F5-48CF-5B2F071F679F}"/>
              </a:ext>
            </a:extLst>
          </p:cNvPr>
          <p:cNvSpPr>
            <a:spLocks noGrp="1"/>
          </p:cNvSpPr>
          <p:nvPr>
            <p:ph type="dt" sz="half" idx="10"/>
          </p:nvPr>
        </p:nvSpPr>
        <p:spPr/>
        <p:txBody>
          <a:bodyPr/>
          <a:lstStyle/>
          <a:p>
            <a:fld id="{A089D6BE-7B89-44D1-A3AC-EB9BB198F299}" type="datetimeFigureOut">
              <a:rPr lang="en-GB" smtClean="0"/>
              <a:t>10/01/2025</a:t>
            </a:fld>
            <a:endParaRPr lang="en-GB"/>
          </a:p>
        </p:txBody>
      </p:sp>
      <p:sp>
        <p:nvSpPr>
          <p:cNvPr id="6" name="Footer Placeholder 5">
            <a:extLst>
              <a:ext uri="{FF2B5EF4-FFF2-40B4-BE49-F238E27FC236}">
                <a16:creationId xmlns:a16="http://schemas.microsoft.com/office/drawing/2014/main" id="{3AE8C682-4A45-CF3E-FD57-FB873AB9318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4960F9D-79A9-C46F-C533-B1AB4A690690}"/>
              </a:ext>
            </a:extLst>
          </p:cNvPr>
          <p:cNvSpPr>
            <a:spLocks noGrp="1"/>
          </p:cNvSpPr>
          <p:nvPr>
            <p:ph type="sldNum" sz="quarter" idx="12"/>
          </p:nvPr>
        </p:nvSpPr>
        <p:spPr/>
        <p:txBody>
          <a:bodyPr/>
          <a:lstStyle/>
          <a:p>
            <a:fld id="{5F5FCBE3-288A-4604-97CD-667F483C679D}" type="slidenum">
              <a:rPr lang="en-GB" smtClean="0"/>
              <a:t>‹#›</a:t>
            </a:fld>
            <a:endParaRPr lang="en-GB"/>
          </a:p>
        </p:txBody>
      </p:sp>
    </p:spTree>
    <p:extLst>
      <p:ext uri="{BB962C8B-B14F-4D97-AF65-F5344CB8AC3E}">
        <p14:creationId xmlns:p14="http://schemas.microsoft.com/office/powerpoint/2010/main" val="18960894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C21E5-93BA-A2F0-D76C-D4FEAC150067}"/>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CA63051E-4518-00B0-7AAA-586DF513266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05585FD-C9BF-708D-0E89-99992ECB303E}"/>
              </a:ext>
            </a:extLst>
          </p:cNvPr>
          <p:cNvSpPr>
            <a:spLocks noGrp="1"/>
          </p:cNvSpPr>
          <p:nvPr>
            <p:ph type="dt" sz="half" idx="10"/>
          </p:nvPr>
        </p:nvSpPr>
        <p:spPr/>
        <p:txBody>
          <a:bodyPr/>
          <a:lstStyle/>
          <a:p>
            <a:fld id="{A089D6BE-7B89-44D1-A3AC-EB9BB198F299}" type="datetimeFigureOut">
              <a:rPr lang="en-GB" smtClean="0"/>
              <a:t>10/01/2025</a:t>
            </a:fld>
            <a:endParaRPr lang="en-GB"/>
          </a:p>
        </p:txBody>
      </p:sp>
      <p:sp>
        <p:nvSpPr>
          <p:cNvPr id="5" name="Footer Placeholder 4">
            <a:extLst>
              <a:ext uri="{FF2B5EF4-FFF2-40B4-BE49-F238E27FC236}">
                <a16:creationId xmlns:a16="http://schemas.microsoft.com/office/drawing/2014/main" id="{56A7CF7A-D84C-B9B5-B974-85D3DD163C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AAD9DF-092E-3235-63EA-7FCAA3034054}"/>
              </a:ext>
            </a:extLst>
          </p:cNvPr>
          <p:cNvSpPr>
            <a:spLocks noGrp="1"/>
          </p:cNvSpPr>
          <p:nvPr>
            <p:ph type="sldNum" sz="quarter" idx="12"/>
          </p:nvPr>
        </p:nvSpPr>
        <p:spPr/>
        <p:txBody>
          <a:bodyPr/>
          <a:lstStyle/>
          <a:p>
            <a:fld id="{5F5FCBE3-288A-4604-97CD-667F483C679D}" type="slidenum">
              <a:rPr lang="en-GB" smtClean="0"/>
              <a:t>‹#›</a:t>
            </a:fld>
            <a:endParaRPr lang="en-GB"/>
          </a:p>
        </p:txBody>
      </p:sp>
    </p:spTree>
    <p:extLst>
      <p:ext uri="{BB962C8B-B14F-4D97-AF65-F5344CB8AC3E}">
        <p14:creationId xmlns:p14="http://schemas.microsoft.com/office/powerpoint/2010/main" val="29298342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E721D7-0771-3B37-059D-CF94FF406429}"/>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A88B9E95-3AF5-BB69-EE69-6DE7D659328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37E19E7-EAB8-E42C-3F40-FB7A33BB4287}"/>
              </a:ext>
            </a:extLst>
          </p:cNvPr>
          <p:cNvSpPr>
            <a:spLocks noGrp="1"/>
          </p:cNvSpPr>
          <p:nvPr>
            <p:ph type="dt" sz="half" idx="10"/>
          </p:nvPr>
        </p:nvSpPr>
        <p:spPr/>
        <p:txBody>
          <a:bodyPr/>
          <a:lstStyle/>
          <a:p>
            <a:fld id="{A089D6BE-7B89-44D1-A3AC-EB9BB198F299}" type="datetimeFigureOut">
              <a:rPr lang="en-GB" smtClean="0"/>
              <a:t>10/01/2025</a:t>
            </a:fld>
            <a:endParaRPr lang="en-GB"/>
          </a:p>
        </p:txBody>
      </p:sp>
      <p:sp>
        <p:nvSpPr>
          <p:cNvPr id="5" name="Footer Placeholder 4">
            <a:extLst>
              <a:ext uri="{FF2B5EF4-FFF2-40B4-BE49-F238E27FC236}">
                <a16:creationId xmlns:a16="http://schemas.microsoft.com/office/drawing/2014/main" id="{275553B3-3E54-3668-5917-6154EB6718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7086AD-0322-4AFA-D72C-EBC8189001E8}"/>
              </a:ext>
            </a:extLst>
          </p:cNvPr>
          <p:cNvSpPr>
            <a:spLocks noGrp="1"/>
          </p:cNvSpPr>
          <p:nvPr>
            <p:ph type="sldNum" sz="quarter" idx="12"/>
          </p:nvPr>
        </p:nvSpPr>
        <p:spPr/>
        <p:txBody>
          <a:bodyPr/>
          <a:lstStyle/>
          <a:p>
            <a:fld id="{5F5FCBE3-288A-4604-97CD-667F483C679D}" type="slidenum">
              <a:rPr lang="en-GB" smtClean="0"/>
              <a:t>‹#›</a:t>
            </a:fld>
            <a:endParaRPr lang="en-GB"/>
          </a:p>
        </p:txBody>
      </p:sp>
    </p:spTree>
    <p:extLst>
      <p:ext uri="{BB962C8B-B14F-4D97-AF65-F5344CB8AC3E}">
        <p14:creationId xmlns:p14="http://schemas.microsoft.com/office/powerpoint/2010/main" val="21195620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3EA6B-1C2A-825F-7000-684F76C351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069355D-336E-8A1B-509D-BC2D2E731C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CC96A23-2A69-C3B7-BA84-105D3616E352}"/>
              </a:ext>
            </a:extLst>
          </p:cNvPr>
          <p:cNvSpPr>
            <a:spLocks noGrp="1"/>
          </p:cNvSpPr>
          <p:nvPr>
            <p:ph type="dt" sz="half" idx="10"/>
          </p:nvPr>
        </p:nvSpPr>
        <p:spPr/>
        <p:txBody>
          <a:bodyPr/>
          <a:lstStyle/>
          <a:p>
            <a:fld id="{FE582356-BB55-4D81-9FFD-E5BE46111576}" type="datetimeFigureOut">
              <a:rPr lang="en-GB" smtClean="0"/>
              <a:t>10/01/2025</a:t>
            </a:fld>
            <a:endParaRPr lang="en-GB"/>
          </a:p>
        </p:txBody>
      </p:sp>
      <p:sp>
        <p:nvSpPr>
          <p:cNvPr id="5" name="Footer Placeholder 4">
            <a:extLst>
              <a:ext uri="{FF2B5EF4-FFF2-40B4-BE49-F238E27FC236}">
                <a16:creationId xmlns:a16="http://schemas.microsoft.com/office/drawing/2014/main" id="{38087BC3-7738-778A-A71C-51D6F3051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81F125-0B97-DBEB-3757-8FA6FC6938F4}"/>
              </a:ext>
            </a:extLst>
          </p:cNvPr>
          <p:cNvSpPr>
            <a:spLocks noGrp="1"/>
          </p:cNvSpPr>
          <p:nvPr>
            <p:ph type="sldNum" sz="quarter" idx="12"/>
          </p:nvPr>
        </p:nvSpPr>
        <p:spPr/>
        <p:txBody>
          <a:bodyPr/>
          <a:lstStyle/>
          <a:p>
            <a:fld id="{A75264FF-8233-4C18-B9E2-86A974A8C1D2}" type="slidenum">
              <a:rPr lang="en-GB" smtClean="0"/>
              <a:t>‹#›</a:t>
            </a:fld>
            <a:endParaRPr lang="en-GB"/>
          </a:p>
        </p:txBody>
      </p:sp>
    </p:spTree>
    <p:extLst>
      <p:ext uri="{BB962C8B-B14F-4D97-AF65-F5344CB8AC3E}">
        <p14:creationId xmlns:p14="http://schemas.microsoft.com/office/powerpoint/2010/main" val="28551588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1B677-AED8-C48B-B10C-15369269E2D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5B61A37-91BA-3F8F-93E6-FE29AA0B77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BB5AA2-6F9F-2F53-E15E-58A6BEE87C70}"/>
              </a:ext>
            </a:extLst>
          </p:cNvPr>
          <p:cNvSpPr>
            <a:spLocks noGrp="1"/>
          </p:cNvSpPr>
          <p:nvPr>
            <p:ph type="dt" sz="half" idx="10"/>
          </p:nvPr>
        </p:nvSpPr>
        <p:spPr/>
        <p:txBody>
          <a:bodyPr/>
          <a:lstStyle/>
          <a:p>
            <a:fld id="{FE582356-BB55-4D81-9FFD-E5BE46111576}" type="datetimeFigureOut">
              <a:rPr lang="en-GB" smtClean="0"/>
              <a:t>10/01/2025</a:t>
            </a:fld>
            <a:endParaRPr lang="en-GB"/>
          </a:p>
        </p:txBody>
      </p:sp>
      <p:sp>
        <p:nvSpPr>
          <p:cNvPr id="5" name="Footer Placeholder 4">
            <a:extLst>
              <a:ext uri="{FF2B5EF4-FFF2-40B4-BE49-F238E27FC236}">
                <a16:creationId xmlns:a16="http://schemas.microsoft.com/office/drawing/2014/main" id="{E0ECEB0B-0254-91A4-343F-35AB20109A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C3D01E-FAD6-ACBD-AAC7-B740A11540A7}"/>
              </a:ext>
            </a:extLst>
          </p:cNvPr>
          <p:cNvSpPr>
            <a:spLocks noGrp="1"/>
          </p:cNvSpPr>
          <p:nvPr>
            <p:ph type="sldNum" sz="quarter" idx="12"/>
          </p:nvPr>
        </p:nvSpPr>
        <p:spPr/>
        <p:txBody>
          <a:bodyPr/>
          <a:lstStyle/>
          <a:p>
            <a:fld id="{A75264FF-8233-4C18-B9E2-86A974A8C1D2}" type="slidenum">
              <a:rPr lang="en-GB" smtClean="0"/>
              <a:t>‹#›</a:t>
            </a:fld>
            <a:endParaRPr lang="en-GB"/>
          </a:p>
        </p:txBody>
      </p:sp>
    </p:spTree>
    <p:extLst>
      <p:ext uri="{BB962C8B-B14F-4D97-AF65-F5344CB8AC3E}">
        <p14:creationId xmlns:p14="http://schemas.microsoft.com/office/powerpoint/2010/main" val="2345126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5306E1-45D7-1BC0-9EC0-06B233AA2F84}"/>
              </a:ext>
            </a:extLst>
          </p:cNvPr>
          <p:cNvSpPr>
            <a:spLocks noGrp="1"/>
          </p:cNvSpPr>
          <p:nvPr>
            <p:ph type="dt" sz="half" idx="10"/>
          </p:nvPr>
        </p:nvSpPr>
        <p:spPr/>
        <p:txBody>
          <a:bodyPr/>
          <a:lstStyle/>
          <a:p>
            <a:fld id="{C910A10D-9E96-4A02-87DC-2EE77CB678ED}" type="datetimeFigureOut">
              <a:rPr lang="en-GB" smtClean="0"/>
              <a:t>10/01/2025</a:t>
            </a:fld>
            <a:endParaRPr lang="en-GB"/>
          </a:p>
        </p:txBody>
      </p:sp>
      <p:sp>
        <p:nvSpPr>
          <p:cNvPr id="3" name="Footer Placeholder 2">
            <a:extLst>
              <a:ext uri="{FF2B5EF4-FFF2-40B4-BE49-F238E27FC236}">
                <a16:creationId xmlns:a16="http://schemas.microsoft.com/office/drawing/2014/main" id="{A2DD90DD-857F-F9AE-BE14-C4D258285B4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E7019BD-D9C0-5383-29D7-2379D2BF7017}"/>
              </a:ext>
            </a:extLst>
          </p:cNvPr>
          <p:cNvSpPr>
            <a:spLocks noGrp="1"/>
          </p:cNvSpPr>
          <p:nvPr>
            <p:ph type="sldNum" sz="quarter" idx="12"/>
          </p:nvPr>
        </p:nvSpPr>
        <p:spPr/>
        <p:txBody>
          <a:bodyPr/>
          <a:lstStyle/>
          <a:p>
            <a:fld id="{D492D54E-0C4C-4504-B82D-5CFC746DA332}" type="slidenum">
              <a:rPr lang="en-GB" smtClean="0"/>
              <a:t>‹#›</a:t>
            </a:fld>
            <a:endParaRPr lang="en-GB"/>
          </a:p>
        </p:txBody>
      </p:sp>
    </p:spTree>
    <p:extLst>
      <p:ext uri="{BB962C8B-B14F-4D97-AF65-F5344CB8AC3E}">
        <p14:creationId xmlns:p14="http://schemas.microsoft.com/office/powerpoint/2010/main" val="4004056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A2A0C-D88E-1F95-2BC7-F239A074F2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94FAD92-88CA-9D6F-BE31-BCC1C3BAD76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01B65D-E254-AF3E-3CA7-779A6CDD5665}"/>
              </a:ext>
            </a:extLst>
          </p:cNvPr>
          <p:cNvSpPr>
            <a:spLocks noGrp="1"/>
          </p:cNvSpPr>
          <p:nvPr>
            <p:ph type="dt" sz="half" idx="10"/>
          </p:nvPr>
        </p:nvSpPr>
        <p:spPr/>
        <p:txBody>
          <a:bodyPr/>
          <a:lstStyle/>
          <a:p>
            <a:fld id="{FE582356-BB55-4D81-9FFD-E5BE46111576}" type="datetimeFigureOut">
              <a:rPr lang="en-GB" smtClean="0"/>
              <a:t>10/01/2025</a:t>
            </a:fld>
            <a:endParaRPr lang="en-GB"/>
          </a:p>
        </p:txBody>
      </p:sp>
      <p:sp>
        <p:nvSpPr>
          <p:cNvPr id="5" name="Footer Placeholder 4">
            <a:extLst>
              <a:ext uri="{FF2B5EF4-FFF2-40B4-BE49-F238E27FC236}">
                <a16:creationId xmlns:a16="http://schemas.microsoft.com/office/drawing/2014/main" id="{26CA70E7-A102-7334-8F82-907C609551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9D4382-CBAF-820C-70CB-90328DC24A52}"/>
              </a:ext>
            </a:extLst>
          </p:cNvPr>
          <p:cNvSpPr>
            <a:spLocks noGrp="1"/>
          </p:cNvSpPr>
          <p:nvPr>
            <p:ph type="sldNum" sz="quarter" idx="12"/>
          </p:nvPr>
        </p:nvSpPr>
        <p:spPr/>
        <p:txBody>
          <a:bodyPr/>
          <a:lstStyle/>
          <a:p>
            <a:fld id="{A75264FF-8233-4C18-B9E2-86A974A8C1D2}" type="slidenum">
              <a:rPr lang="en-GB" smtClean="0"/>
              <a:t>‹#›</a:t>
            </a:fld>
            <a:endParaRPr lang="en-GB"/>
          </a:p>
        </p:txBody>
      </p:sp>
    </p:spTree>
    <p:extLst>
      <p:ext uri="{BB962C8B-B14F-4D97-AF65-F5344CB8AC3E}">
        <p14:creationId xmlns:p14="http://schemas.microsoft.com/office/powerpoint/2010/main" val="38462599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8FED4-B6F6-98F3-18EB-E9367C8215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9547872-EEC4-EA31-92A7-B07A598CA0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D8818B1-FAA4-362D-F728-4A311CE380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A50D6C7-D939-4882-EF67-E6AA6FCBD969}"/>
              </a:ext>
            </a:extLst>
          </p:cNvPr>
          <p:cNvSpPr>
            <a:spLocks noGrp="1"/>
          </p:cNvSpPr>
          <p:nvPr>
            <p:ph type="dt" sz="half" idx="10"/>
          </p:nvPr>
        </p:nvSpPr>
        <p:spPr/>
        <p:txBody>
          <a:bodyPr/>
          <a:lstStyle/>
          <a:p>
            <a:fld id="{FE582356-BB55-4D81-9FFD-E5BE46111576}" type="datetimeFigureOut">
              <a:rPr lang="en-GB" smtClean="0"/>
              <a:t>10/01/2025</a:t>
            </a:fld>
            <a:endParaRPr lang="en-GB"/>
          </a:p>
        </p:txBody>
      </p:sp>
      <p:sp>
        <p:nvSpPr>
          <p:cNvPr id="6" name="Footer Placeholder 5">
            <a:extLst>
              <a:ext uri="{FF2B5EF4-FFF2-40B4-BE49-F238E27FC236}">
                <a16:creationId xmlns:a16="http://schemas.microsoft.com/office/drawing/2014/main" id="{C3B4F214-7413-60EF-32BD-D9239EC4CA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7DAD478-A371-82D6-3222-55471294172F}"/>
              </a:ext>
            </a:extLst>
          </p:cNvPr>
          <p:cNvSpPr>
            <a:spLocks noGrp="1"/>
          </p:cNvSpPr>
          <p:nvPr>
            <p:ph type="sldNum" sz="quarter" idx="12"/>
          </p:nvPr>
        </p:nvSpPr>
        <p:spPr/>
        <p:txBody>
          <a:bodyPr/>
          <a:lstStyle/>
          <a:p>
            <a:fld id="{A75264FF-8233-4C18-B9E2-86A974A8C1D2}" type="slidenum">
              <a:rPr lang="en-GB" smtClean="0"/>
              <a:t>‹#›</a:t>
            </a:fld>
            <a:endParaRPr lang="en-GB"/>
          </a:p>
        </p:txBody>
      </p:sp>
    </p:spTree>
    <p:extLst>
      <p:ext uri="{BB962C8B-B14F-4D97-AF65-F5344CB8AC3E}">
        <p14:creationId xmlns:p14="http://schemas.microsoft.com/office/powerpoint/2010/main" val="34952685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B43F6-6ECD-A8AF-D0B6-A4A21D478A4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838B718-A39C-EDE8-83F7-B303F5F5BB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F2A9D2-B014-D649-3FF5-FBA99401E5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3E74F7E-9845-972A-FD5E-3CE8610181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664E08-F435-3A5B-7481-37A94AD318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B07FF56-10E3-19EF-25CB-BDAD03A59047}"/>
              </a:ext>
            </a:extLst>
          </p:cNvPr>
          <p:cNvSpPr>
            <a:spLocks noGrp="1"/>
          </p:cNvSpPr>
          <p:nvPr>
            <p:ph type="dt" sz="half" idx="10"/>
          </p:nvPr>
        </p:nvSpPr>
        <p:spPr/>
        <p:txBody>
          <a:bodyPr/>
          <a:lstStyle/>
          <a:p>
            <a:fld id="{FE582356-BB55-4D81-9FFD-E5BE46111576}" type="datetimeFigureOut">
              <a:rPr lang="en-GB" smtClean="0"/>
              <a:t>10/01/2025</a:t>
            </a:fld>
            <a:endParaRPr lang="en-GB"/>
          </a:p>
        </p:txBody>
      </p:sp>
      <p:sp>
        <p:nvSpPr>
          <p:cNvPr id="8" name="Footer Placeholder 7">
            <a:extLst>
              <a:ext uri="{FF2B5EF4-FFF2-40B4-BE49-F238E27FC236}">
                <a16:creationId xmlns:a16="http://schemas.microsoft.com/office/drawing/2014/main" id="{F14724CD-00B5-112C-5254-0FB78C2A33F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9C434A0-CA32-434B-2C15-0239E5821A79}"/>
              </a:ext>
            </a:extLst>
          </p:cNvPr>
          <p:cNvSpPr>
            <a:spLocks noGrp="1"/>
          </p:cNvSpPr>
          <p:nvPr>
            <p:ph type="sldNum" sz="quarter" idx="12"/>
          </p:nvPr>
        </p:nvSpPr>
        <p:spPr/>
        <p:txBody>
          <a:bodyPr/>
          <a:lstStyle/>
          <a:p>
            <a:fld id="{A75264FF-8233-4C18-B9E2-86A974A8C1D2}" type="slidenum">
              <a:rPr lang="en-GB" smtClean="0"/>
              <a:t>‹#›</a:t>
            </a:fld>
            <a:endParaRPr lang="en-GB"/>
          </a:p>
        </p:txBody>
      </p:sp>
    </p:spTree>
    <p:extLst>
      <p:ext uri="{BB962C8B-B14F-4D97-AF65-F5344CB8AC3E}">
        <p14:creationId xmlns:p14="http://schemas.microsoft.com/office/powerpoint/2010/main" val="21182349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D1E57-535A-B2A8-1154-DF30C2D3E38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A1236BC-7AB8-40AF-0B46-7ADCE84E8C88}"/>
              </a:ext>
            </a:extLst>
          </p:cNvPr>
          <p:cNvSpPr>
            <a:spLocks noGrp="1"/>
          </p:cNvSpPr>
          <p:nvPr>
            <p:ph type="dt" sz="half" idx="10"/>
          </p:nvPr>
        </p:nvSpPr>
        <p:spPr/>
        <p:txBody>
          <a:bodyPr/>
          <a:lstStyle/>
          <a:p>
            <a:fld id="{FE582356-BB55-4D81-9FFD-E5BE46111576}" type="datetimeFigureOut">
              <a:rPr lang="en-GB" smtClean="0"/>
              <a:t>10/01/2025</a:t>
            </a:fld>
            <a:endParaRPr lang="en-GB"/>
          </a:p>
        </p:txBody>
      </p:sp>
      <p:sp>
        <p:nvSpPr>
          <p:cNvPr id="4" name="Footer Placeholder 3">
            <a:extLst>
              <a:ext uri="{FF2B5EF4-FFF2-40B4-BE49-F238E27FC236}">
                <a16:creationId xmlns:a16="http://schemas.microsoft.com/office/drawing/2014/main" id="{C15BDB24-574C-7AE4-E951-86740AD0DDF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E65826A-C0CF-EA70-F2D5-2E2B20FD5F94}"/>
              </a:ext>
            </a:extLst>
          </p:cNvPr>
          <p:cNvSpPr>
            <a:spLocks noGrp="1"/>
          </p:cNvSpPr>
          <p:nvPr>
            <p:ph type="sldNum" sz="quarter" idx="12"/>
          </p:nvPr>
        </p:nvSpPr>
        <p:spPr/>
        <p:txBody>
          <a:bodyPr/>
          <a:lstStyle/>
          <a:p>
            <a:fld id="{A75264FF-8233-4C18-B9E2-86A974A8C1D2}" type="slidenum">
              <a:rPr lang="en-GB" smtClean="0"/>
              <a:t>‹#›</a:t>
            </a:fld>
            <a:endParaRPr lang="en-GB"/>
          </a:p>
        </p:txBody>
      </p:sp>
    </p:spTree>
    <p:extLst>
      <p:ext uri="{BB962C8B-B14F-4D97-AF65-F5344CB8AC3E}">
        <p14:creationId xmlns:p14="http://schemas.microsoft.com/office/powerpoint/2010/main" val="20543865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6D9C00-9B6F-65EB-3D6B-59CC1F61AF4C}"/>
              </a:ext>
            </a:extLst>
          </p:cNvPr>
          <p:cNvSpPr>
            <a:spLocks noGrp="1"/>
          </p:cNvSpPr>
          <p:nvPr>
            <p:ph type="dt" sz="half" idx="10"/>
          </p:nvPr>
        </p:nvSpPr>
        <p:spPr/>
        <p:txBody>
          <a:bodyPr/>
          <a:lstStyle/>
          <a:p>
            <a:fld id="{FE582356-BB55-4D81-9FFD-E5BE46111576}" type="datetimeFigureOut">
              <a:rPr lang="en-GB" smtClean="0"/>
              <a:t>10/01/2025</a:t>
            </a:fld>
            <a:endParaRPr lang="en-GB"/>
          </a:p>
        </p:txBody>
      </p:sp>
      <p:sp>
        <p:nvSpPr>
          <p:cNvPr id="3" name="Footer Placeholder 2">
            <a:extLst>
              <a:ext uri="{FF2B5EF4-FFF2-40B4-BE49-F238E27FC236}">
                <a16:creationId xmlns:a16="http://schemas.microsoft.com/office/drawing/2014/main" id="{0344B94F-0C89-5B3D-71E7-D747DC9247E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EB83CB4-1754-4996-9020-E92C4104DA61}"/>
              </a:ext>
            </a:extLst>
          </p:cNvPr>
          <p:cNvSpPr>
            <a:spLocks noGrp="1"/>
          </p:cNvSpPr>
          <p:nvPr>
            <p:ph type="sldNum" sz="quarter" idx="12"/>
          </p:nvPr>
        </p:nvSpPr>
        <p:spPr/>
        <p:txBody>
          <a:bodyPr/>
          <a:lstStyle/>
          <a:p>
            <a:fld id="{A75264FF-8233-4C18-B9E2-86A974A8C1D2}" type="slidenum">
              <a:rPr lang="en-GB" smtClean="0"/>
              <a:t>‹#›</a:t>
            </a:fld>
            <a:endParaRPr lang="en-GB"/>
          </a:p>
        </p:txBody>
      </p:sp>
    </p:spTree>
    <p:extLst>
      <p:ext uri="{BB962C8B-B14F-4D97-AF65-F5344CB8AC3E}">
        <p14:creationId xmlns:p14="http://schemas.microsoft.com/office/powerpoint/2010/main" val="8196754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CDEC8-4A29-DAC3-52EE-1910749435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2792F62-1563-CAE9-BA19-E1FF75AB16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C9AF716-51B4-D896-27A2-D9DA9AA12E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3CDB7F-4633-6EB2-AF4D-2D4BFFE5EC62}"/>
              </a:ext>
            </a:extLst>
          </p:cNvPr>
          <p:cNvSpPr>
            <a:spLocks noGrp="1"/>
          </p:cNvSpPr>
          <p:nvPr>
            <p:ph type="dt" sz="half" idx="10"/>
          </p:nvPr>
        </p:nvSpPr>
        <p:spPr/>
        <p:txBody>
          <a:bodyPr/>
          <a:lstStyle/>
          <a:p>
            <a:fld id="{FE582356-BB55-4D81-9FFD-E5BE46111576}" type="datetimeFigureOut">
              <a:rPr lang="en-GB" smtClean="0"/>
              <a:t>10/01/2025</a:t>
            </a:fld>
            <a:endParaRPr lang="en-GB"/>
          </a:p>
        </p:txBody>
      </p:sp>
      <p:sp>
        <p:nvSpPr>
          <p:cNvPr id="6" name="Footer Placeholder 5">
            <a:extLst>
              <a:ext uri="{FF2B5EF4-FFF2-40B4-BE49-F238E27FC236}">
                <a16:creationId xmlns:a16="http://schemas.microsoft.com/office/drawing/2014/main" id="{5549EEB1-3D1C-83A3-CCF8-3DBA4F2F67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AEEB39B-AAE2-8B44-D24F-62C4C077552F}"/>
              </a:ext>
            </a:extLst>
          </p:cNvPr>
          <p:cNvSpPr>
            <a:spLocks noGrp="1"/>
          </p:cNvSpPr>
          <p:nvPr>
            <p:ph type="sldNum" sz="quarter" idx="12"/>
          </p:nvPr>
        </p:nvSpPr>
        <p:spPr/>
        <p:txBody>
          <a:bodyPr/>
          <a:lstStyle/>
          <a:p>
            <a:fld id="{A75264FF-8233-4C18-B9E2-86A974A8C1D2}" type="slidenum">
              <a:rPr lang="en-GB" smtClean="0"/>
              <a:t>‹#›</a:t>
            </a:fld>
            <a:endParaRPr lang="en-GB"/>
          </a:p>
        </p:txBody>
      </p:sp>
    </p:spTree>
    <p:extLst>
      <p:ext uri="{BB962C8B-B14F-4D97-AF65-F5344CB8AC3E}">
        <p14:creationId xmlns:p14="http://schemas.microsoft.com/office/powerpoint/2010/main" val="19624335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C3DCF-D76A-332F-74D9-67F7168C8F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3064F8F-E808-EB24-C7BD-1C931AF695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4788482-C3F3-E522-03D5-784CFF15A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CE1337-F430-DE87-CAD6-0E72B86A0575}"/>
              </a:ext>
            </a:extLst>
          </p:cNvPr>
          <p:cNvSpPr>
            <a:spLocks noGrp="1"/>
          </p:cNvSpPr>
          <p:nvPr>
            <p:ph type="dt" sz="half" idx="10"/>
          </p:nvPr>
        </p:nvSpPr>
        <p:spPr/>
        <p:txBody>
          <a:bodyPr/>
          <a:lstStyle/>
          <a:p>
            <a:fld id="{FE582356-BB55-4D81-9FFD-E5BE46111576}" type="datetimeFigureOut">
              <a:rPr lang="en-GB" smtClean="0"/>
              <a:t>10/01/2025</a:t>
            </a:fld>
            <a:endParaRPr lang="en-GB"/>
          </a:p>
        </p:txBody>
      </p:sp>
      <p:sp>
        <p:nvSpPr>
          <p:cNvPr id="6" name="Footer Placeholder 5">
            <a:extLst>
              <a:ext uri="{FF2B5EF4-FFF2-40B4-BE49-F238E27FC236}">
                <a16:creationId xmlns:a16="http://schemas.microsoft.com/office/drawing/2014/main" id="{8F55E956-6DBA-181F-B38F-E6B424E6783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30051C-A271-42C9-3323-0115A01DCD43}"/>
              </a:ext>
            </a:extLst>
          </p:cNvPr>
          <p:cNvSpPr>
            <a:spLocks noGrp="1"/>
          </p:cNvSpPr>
          <p:nvPr>
            <p:ph type="sldNum" sz="quarter" idx="12"/>
          </p:nvPr>
        </p:nvSpPr>
        <p:spPr/>
        <p:txBody>
          <a:bodyPr/>
          <a:lstStyle/>
          <a:p>
            <a:fld id="{A75264FF-8233-4C18-B9E2-86A974A8C1D2}" type="slidenum">
              <a:rPr lang="en-GB" smtClean="0"/>
              <a:t>‹#›</a:t>
            </a:fld>
            <a:endParaRPr lang="en-GB"/>
          </a:p>
        </p:txBody>
      </p:sp>
    </p:spTree>
    <p:extLst>
      <p:ext uri="{BB962C8B-B14F-4D97-AF65-F5344CB8AC3E}">
        <p14:creationId xmlns:p14="http://schemas.microsoft.com/office/powerpoint/2010/main" val="3244084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D8C76-C113-53C3-1B4F-AF601D78BF0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B2ED4D5-07ED-D460-30C4-ABE0CE3CF7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A6B0F2-D5CB-9A43-06EE-17F5D6A0B9AD}"/>
              </a:ext>
            </a:extLst>
          </p:cNvPr>
          <p:cNvSpPr>
            <a:spLocks noGrp="1"/>
          </p:cNvSpPr>
          <p:nvPr>
            <p:ph type="dt" sz="half" idx="10"/>
          </p:nvPr>
        </p:nvSpPr>
        <p:spPr/>
        <p:txBody>
          <a:bodyPr/>
          <a:lstStyle/>
          <a:p>
            <a:fld id="{FE582356-BB55-4D81-9FFD-E5BE46111576}" type="datetimeFigureOut">
              <a:rPr lang="en-GB" smtClean="0"/>
              <a:t>10/01/2025</a:t>
            </a:fld>
            <a:endParaRPr lang="en-GB"/>
          </a:p>
        </p:txBody>
      </p:sp>
      <p:sp>
        <p:nvSpPr>
          <p:cNvPr id="5" name="Footer Placeholder 4">
            <a:extLst>
              <a:ext uri="{FF2B5EF4-FFF2-40B4-BE49-F238E27FC236}">
                <a16:creationId xmlns:a16="http://schemas.microsoft.com/office/drawing/2014/main" id="{E998C01F-BCA6-A3FD-6C75-88DE5DBA54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75CD91-FB60-3374-0D38-4683301FF1D1}"/>
              </a:ext>
            </a:extLst>
          </p:cNvPr>
          <p:cNvSpPr>
            <a:spLocks noGrp="1"/>
          </p:cNvSpPr>
          <p:nvPr>
            <p:ph type="sldNum" sz="quarter" idx="12"/>
          </p:nvPr>
        </p:nvSpPr>
        <p:spPr/>
        <p:txBody>
          <a:bodyPr/>
          <a:lstStyle/>
          <a:p>
            <a:fld id="{A75264FF-8233-4C18-B9E2-86A974A8C1D2}" type="slidenum">
              <a:rPr lang="en-GB" smtClean="0"/>
              <a:t>‹#›</a:t>
            </a:fld>
            <a:endParaRPr lang="en-GB"/>
          </a:p>
        </p:txBody>
      </p:sp>
    </p:spTree>
    <p:extLst>
      <p:ext uri="{BB962C8B-B14F-4D97-AF65-F5344CB8AC3E}">
        <p14:creationId xmlns:p14="http://schemas.microsoft.com/office/powerpoint/2010/main" val="14334313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A25568-6EF7-190E-AFAB-BD6DA20F81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1E694C3-B1AC-C5E0-DE44-F1DE191B1D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71574D-5955-DCF6-304B-B9BE45092A03}"/>
              </a:ext>
            </a:extLst>
          </p:cNvPr>
          <p:cNvSpPr>
            <a:spLocks noGrp="1"/>
          </p:cNvSpPr>
          <p:nvPr>
            <p:ph type="dt" sz="half" idx="10"/>
          </p:nvPr>
        </p:nvSpPr>
        <p:spPr/>
        <p:txBody>
          <a:bodyPr/>
          <a:lstStyle/>
          <a:p>
            <a:fld id="{FE582356-BB55-4D81-9FFD-E5BE46111576}" type="datetimeFigureOut">
              <a:rPr lang="en-GB" smtClean="0"/>
              <a:t>10/01/2025</a:t>
            </a:fld>
            <a:endParaRPr lang="en-GB"/>
          </a:p>
        </p:txBody>
      </p:sp>
      <p:sp>
        <p:nvSpPr>
          <p:cNvPr id="5" name="Footer Placeholder 4">
            <a:extLst>
              <a:ext uri="{FF2B5EF4-FFF2-40B4-BE49-F238E27FC236}">
                <a16:creationId xmlns:a16="http://schemas.microsoft.com/office/drawing/2014/main" id="{A76631CE-541E-E3C0-1461-04F87BE6A5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5178A6-DFB3-E453-5295-E1B1D255BD45}"/>
              </a:ext>
            </a:extLst>
          </p:cNvPr>
          <p:cNvSpPr>
            <a:spLocks noGrp="1"/>
          </p:cNvSpPr>
          <p:nvPr>
            <p:ph type="sldNum" sz="quarter" idx="12"/>
          </p:nvPr>
        </p:nvSpPr>
        <p:spPr/>
        <p:txBody>
          <a:bodyPr/>
          <a:lstStyle/>
          <a:p>
            <a:fld id="{A75264FF-8233-4C18-B9E2-86A974A8C1D2}" type="slidenum">
              <a:rPr lang="en-GB" smtClean="0"/>
              <a:t>‹#›</a:t>
            </a:fld>
            <a:endParaRPr lang="en-GB"/>
          </a:p>
        </p:txBody>
      </p:sp>
    </p:spTree>
    <p:extLst>
      <p:ext uri="{BB962C8B-B14F-4D97-AF65-F5344CB8AC3E}">
        <p14:creationId xmlns:p14="http://schemas.microsoft.com/office/powerpoint/2010/main" val="42201617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ntroductory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354560" y="2060849"/>
            <a:ext cx="7591573" cy="1226567"/>
          </a:xfrm>
          <a:prstGeom prst="rect">
            <a:avLst/>
          </a:prstGeom>
        </p:spPr>
        <p:txBody>
          <a:bodyPr anchor="ctr" anchorCtr="0"/>
          <a:lstStyle>
            <a:lvl1pPr algn="l">
              <a:defRPr sz="3200" b="1" spc="-150" baseline="0">
                <a:solidFill>
                  <a:schemeClr val="bg1"/>
                </a:solidFill>
              </a:defRPr>
            </a:lvl1pPr>
          </a:lstStyle>
          <a:p>
            <a:r>
              <a:rPr lang="en-US"/>
              <a:t>Presentation title</a:t>
            </a:r>
            <a:endParaRPr lang="en-GB"/>
          </a:p>
        </p:txBody>
      </p:sp>
      <p:sp>
        <p:nvSpPr>
          <p:cNvPr id="3" name="Subtitle 2"/>
          <p:cNvSpPr>
            <a:spLocks noGrp="1"/>
          </p:cNvSpPr>
          <p:nvPr>
            <p:ph type="subTitle" idx="1"/>
          </p:nvPr>
        </p:nvSpPr>
        <p:spPr>
          <a:xfrm>
            <a:off x="2351584" y="3287415"/>
            <a:ext cx="7584843" cy="864096"/>
          </a:xfrm>
          <a:prstGeom prst="rect">
            <a:avLst/>
          </a:prstGeom>
        </p:spPr>
        <p:txBody>
          <a:bodyPr anchor="ctr" anchorCtr="0"/>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6" name="Text Placeholder 3"/>
          <p:cNvSpPr>
            <a:spLocks noGrp="1"/>
          </p:cNvSpPr>
          <p:nvPr>
            <p:ph type="body" sz="quarter" idx="10" hasCustomPrompt="1"/>
          </p:nvPr>
        </p:nvSpPr>
        <p:spPr>
          <a:xfrm>
            <a:off x="2351584" y="4149081"/>
            <a:ext cx="3071283" cy="359395"/>
          </a:xfrm>
          <a:prstGeom prst="rect">
            <a:avLst/>
          </a:prstGeom>
        </p:spPr>
        <p:txBody>
          <a:bodyPr/>
          <a:lstStyle>
            <a:lvl1pPr marL="0" indent="0">
              <a:buNone/>
              <a:defRPr sz="1400">
                <a:solidFill>
                  <a:schemeClr val="bg1"/>
                </a:solidFill>
              </a:defRPr>
            </a:lvl1pPr>
          </a:lstStyle>
          <a:p>
            <a:pPr lvl="0"/>
            <a:r>
              <a:rPr lang="en-GB"/>
              <a:t>22 June 2021</a:t>
            </a:r>
          </a:p>
        </p:txBody>
      </p:sp>
      <p:pic>
        <p:nvPicPr>
          <p:cNvPr id="7" name="University Logo (White)" descr="Graphical user interface&#10;&#10;Description automatically generated with medium confidence">
            <a:extLst>
              <a:ext uri="{FF2B5EF4-FFF2-40B4-BE49-F238E27FC236}">
                <a16:creationId xmlns:a16="http://schemas.microsoft.com/office/drawing/2014/main" id="{13715225-994B-F847-BBCD-98E6DC60B0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11546" y="-279124"/>
            <a:ext cx="2880320" cy="1619892"/>
          </a:xfrm>
          <a:prstGeom prst="rect">
            <a:avLst/>
          </a:prstGeom>
        </p:spPr>
      </p:pic>
      <p:pic>
        <p:nvPicPr>
          <p:cNvPr id="8" name="Picture 7">
            <a:extLst>
              <a:ext uri="{FF2B5EF4-FFF2-40B4-BE49-F238E27FC236}">
                <a16:creationId xmlns:a16="http://schemas.microsoft.com/office/drawing/2014/main" id="{AECC110F-D688-4733-BE59-0373611EF0A8}"/>
              </a:ext>
            </a:extLst>
          </p:cNvPr>
          <p:cNvPicPr>
            <a:picLocks noChangeAspect="1"/>
          </p:cNvPicPr>
          <p:nvPr userDrawn="1"/>
        </p:nvPicPr>
        <p:blipFill rotWithShape="1">
          <a:blip r:embed="rId3"/>
          <a:srcRect l="5127" t="14654" r="4009" b="13913"/>
          <a:stretch/>
        </p:blipFill>
        <p:spPr>
          <a:xfrm>
            <a:off x="127591" y="188640"/>
            <a:ext cx="5176322" cy="864096"/>
          </a:xfrm>
          <a:prstGeom prst="rect">
            <a:avLst/>
          </a:prstGeom>
        </p:spPr>
      </p:pic>
    </p:spTree>
    <p:extLst>
      <p:ext uri="{BB962C8B-B14F-4D97-AF65-F5344CB8AC3E}">
        <p14:creationId xmlns:p14="http://schemas.microsoft.com/office/powerpoint/2010/main" val="2938796617"/>
      </p:ext>
    </p:extLst>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A40A5-C269-6B17-3B5E-2D4869963E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564A7DC-4FE4-1CD2-590E-59ACC24D7E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A73FBEE-3B2E-18F1-06D6-8A73B7CF7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D73511-9CE3-3496-48B9-E21C0417E1B8}"/>
              </a:ext>
            </a:extLst>
          </p:cNvPr>
          <p:cNvSpPr>
            <a:spLocks noGrp="1"/>
          </p:cNvSpPr>
          <p:nvPr>
            <p:ph type="dt" sz="half" idx="10"/>
          </p:nvPr>
        </p:nvSpPr>
        <p:spPr/>
        <p:txBody>
          <a:bodyPr/>
          <a:lstStyle/>
          <a:p>
            <a:fld id="{C910A10D-9E96-4A02-87DC-2EE77CB678ED}" type="datetimeFigureOut">
              <a:rPr lang="en-GB" smtClean="0"/>
              <a:t>10/01/2025</a:t>
            </a:fld>
            <a:endParaRPr lang="en-GB"/>
          </a:p>
        </p:txBody>
      </p:sp>
      <p:sp>
        <p:nvSpPr>
          <p:cNvPr id="6" name="Footer Placeholder 5">
            <a:extLst>
              <a:ext uri="{FF2B5EF4-FFF2-40B4-BE49-F238E27FC236}">
                <a16:creationId xmlns:a16="http://schemas.microsoft.com/office/drawing/2014/main" id="{7C13BE1A-C751-BB84-A7B6-B481EC39437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E658B14-D779-5E85-F3F7-23D97F2E37EF}"/>
              </a:ext>
            </a:extLst>
          </p:cNvPr>
          <p:cNvSpPr>
            <a:spLocks noGrp="1"/>
          </p:cNvSpPr>
          <p:nvPr>
            <p:ph type="sldNum" sz="quarter" idx="12"/>
          </p:nvPr>
        </p:nvSpPr>
        <p:spPr/>
        <p:txBody>
          <a:bodyPr/>
          <a:lstStyle/>
          <a:p>
            <a:fld id="{D492D54E-0C4C-4504-B82D-5CFC746DA332}" type="slidenum">
              <a:rPr lang="en-GB" smtClean="0"/>
              <a:t>‹#›</a:t>
            </a:fld>
            <a:endParaRPr lang="en-GB"/>
          </a:p>
        </p:txBody>
      </p:sp>
    </p:spTree>
    <p:extLst>
      <p:ext uri="{BB962C8B-B14F-4D97-AF65-F5344CB8AC3E}">
        <p14:creationId xmlns:p14="http://schemas.microsoft.com/office/powerpoint/2010/main" val="20851415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estions End Slide">
    <p:spTree>
      <p:nvGrpSpPr>
        <p:cNvPr id="1" name=""/>
        <p:cNvGrpSpPr/>
        <p:nvPr/>
      </p:nvGrpSpPr>
      <p:grpSpPr>
        <a:xfrm>
          <a:off x="0" y="0"/>
          <a:ext cx="0" cy="0"/>
          <a:chOff x="0" y="0"/>
          <a:chExt cx="0" cy="0"/>
        </a:xfrm>
      </p:grpSpPr>
      <p:sp>
        <p:nvSpPr>
          <p:cNvPr id="8" name="Title 1"/>
          <p:cNvSpPr txBox="1"/>
          <p:nvPr userDrawn="1"/>
        </p:nvSpPr>
        <p:spPr>
          <a:xfrm>
            <a:off x="2351584" y="2700210"/>
            <a:ext cx="7584843" cy="584775"/>
          </a:xfrm>
          <a:prstGeom prst="rect">
            <a:avLst/>
          </a:prstGeom>
          <a:noFill/>
        </p:spPr>
        <p:txBody>
          <a:bodyPr wrap="square" rtlCol="0">
            <a:spAutoFit/>
          </a:bodyPr>
          <a:lstStyle/>
          <a:p>
            <a:r>
              <a:rPr lang="en-GB" sz="3200" b="1" spc="-150" dirty="0">
                <a:solidFill>
                  <a:schemeClr val="bg1"/>
                </a:solidFill>
              </a:rPr>
              <a:t>YOUR</a:t>
            </a:r>
            <a:r>
              <a:rPr lang="en-GB" sz="3200" b="1" spc="-150" baseline="0" dirty="0">
                <a:solidFill>
                  <a:schemeClr val="bg1"/>
                </a:solidFill>
              </a:rPr>
              <a:t> QUESTIONS</a:t>
            </a:r>
            <a:endParaRPr lang="en-GB" sz="3200" b="1" spc="-150" dirty="0">
              <a:solidFill>
                <a:schemeClr val="bg1"/>
              </a:solidFill>
            </a:endParaRPr>
          </a:p>
        </p:txBody>
      </p:sp>
      <p:sp>
        <p:nvSpPr>
          <p:cNvPr id="6" name="Content Placeholder 2"/>
          <p:cNvSpPr>
            <a:spLocks noGrp="1"/>
          </p:cNvSpPr>
          <p:nvPr>
            <p:ph sz="quarter" idx="11" hasCustomPrompt="1"/>
          </p:nvPr>
        </p:nvSpPr>
        <p:spPr>
          <a:xfrm>
            <a:off x="2351584" y="3356522"/>
            <a:ext cx="7584843" cy="1800671"/>
          </a:xfrm>
          <a:prstGeom prst="rect">
            <a:avLst/>
          </a:prstGeom>
        </p:spPr>
        <p:txBody>
          <a:bodyPr/>
          <a:lstStyle>
            <a:lvl1pPr marL="0" indent="0">
              <a:buNone/>
              <a:defRPr sz="1600" b="0" spc="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Copy here</a:t>
            </a:r>
            <a:endParaRPr lang="en-GB"/>
          </a:p>
        </p:txBody>
      </p:sp>
      <p:pic>
        <p:nvPicPr>
          <p:cNvPr id="7" name="University Logo (White)" descr="Graphical user interface&#10;&#10;Description automatically generated with medium confidence">
            <a:extLst>
              <a:ext uri="{FF2B5EF4-FFF2-40B4-BE49-F238E27FC236}">
                <a16:creationId xmlns:a16="http://schemas.microsoft.com/office/drawing/2014/main" id="{132411DA-15FA-804A-A497-A21BA241FF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11546" y="-279124"/>
            <a:ext cx="2880320" cy="1619892"/>
          </a:xfrm>
          <a:prstGeom prst="rect">
            <a:avLst/>
          </a:prstGeom>
        </p:spPr>
      </p:pic>
      <p:pic>
        <p:nvPicPr>
          <p:cNvPr id="5" name="Picture 4">
            <a:extLst>
              <a:ext uri="{FF2B5EF4-FFF2-40B4-BE49-F238E27FC236}">
                <a16:creationId xmlns:a16="http://schemas.microsoft.com/office/drawing/2014/main" id="{D8998886-2926-4C7B-BEA5-EAA49EA6024B}"/>
              </a:ext>
            </a:extLst>
          </p:cNvPr>
          <p:cNvPicPr>
            <a:picLocks noChangeAspect="1"/>
          </p:cNvPicPr>
          <p:nvPr userDrawn="1"/>
        </p:nvPicPr>
        <p:blipFill rotWithShape="1">
          <a:blip r:embed="rId3"/>
          <a:srcRect l="5127" t="14654" r="4009" b="13913"/>
          <a:stretch/>
        </p:blipFill>
        <p:spPr>
          <a:xfrm>
            <a:off x="127591" y="188640"/>
            <a:ext cx="5176322" cy="864096"/>
          </a:xfrm>
          <a:prstGeom prst="rect">
            <a:avLst/>
          </a:prstGeom>
        </p:spPr>
      </p:pic>
    </p:spTree>
    <p:extLst>
      <p:ext uri="{BB962C8B-B14F-4D97-AF65-F5344CB8AC3E}">
        <p14:creationId xmlns:p14="http://schemas.microsoft.com/office/powerpoint/2010/main" val="20552447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2E444E"/>
                </a:solidFill>
              </a:defRPr>
            </a:lvl1pPr>
          </a:lstStyle>
          <a:p>
            <a:r>
              <a:rPr lang="en-US"/>
              <a:t>TITLE</a:t>
            </a:r>
            <a:endParaRPr lang="en-GB"/>
          </a:p>
        </p:txBody>
      </p:sp>
      <p:sp>
        <p:nvSpPr>
          <p:cNvPr id="5" name="Text Placeholder 2"/>
          <p:cNvSpPr>
            <a:spLocks noGrp="1"/>
          </p:cNvSpPr>
          <p:nvPr>
            <p:ph type="body" sz="quarter" idx="10"/>
          </p:nvPr>
        </p:nvSpPr>
        <p:spPr>
          <a:xfrm>
            <a:off x="623393" y="1844825"/>
            <a:ext cx="10847916" cy="4393059"/>
          </a:xfrm>
        </p:spPr>
        <p:txBody>
          <a:bodyPr/>
          <a:lstStyle>
            <a:lvl1pPr>
              <a:spcBef>
                <a:spcPts val="0"/>
              </a:spcBef>
              <a:spcAft>
                <a:spcPts val="1200"/>
              </a:spcAft>
              <a:defRPr sz="2000">
                <a:solidFill>
                  <a:srgbClr val="2E444E"/>
                </a:solidFill>
              </a:defRPr>
            </a:lvl1pPr>
            <a:lvl2pPr>
              <a:spcBef>
                <a:spcPts val="0"/>
              </a:spcBef>
              <a:spcAft>
                <a:spcPts val="1200"/>
              </a:spcAft>
              <a:defRPr sz="1800">
                <a:solidFill>
                  <a:srgbClr val="2E444E"/>
                </a:solidFill>
              </a:defRPr>
            </a:lvl2pPr>
            <a:lvl3pPr>
              <a:spcBef>
                <a:spcPts val="0"/>
              </a:spcBef>
              <a:spcAft>
                <a:spcPts val="1200"/>
              </a:spcAft>
              <a:defRPr>
                <a:solidFill>
                  <a:srgbClr val="2E444E"/>
                </a:solidFill>
              </a:defRPr>
            </a:lvl3pPr>
            <a:lvl4pPr>
              <a:spcBef>
                <a:spcPts val="0"/>
              </a:spcBef>
              <a:spcAft>
                <a:spcPts val="1200"/>
              </a:spcAft>
              <a:defRPr>
                <a:solidFill>
                  <a:srgbClr val="2E444E"/>
                </a:solidFill>
              </a:defRPr>
            </a:lvl4pPr>
            <a:lvl5pPr>
              <a:spcBef>
                <a:spcPts val="0"/>
              </a:spcBef>
              <a:spcAft>
                <a:spcPts val="1200"/>
              </a:spcAft>
              <a:defRPr>
                <a:solidFill>
                  <a:srgbClr val="2E444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294240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20B331FE-C159-4A29-9FE6-BA21B308F5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286000"/>
          </a:xfrm>
          <a:prstGeom prst="rect">
            <a:avLst/>
          </a:prstGeom>
        </p:spPr>
      </p:pic>
      <p:sp>
        <p:nvSpPr>
          <p:cNvPr id="29699" name="Rectangle 3">
            <a:extLst>
              <a:ext uri="{FF2B5EF4-FFF2-40B4-BE49-F238E27FC236}">
                <a16:creationId xmlns:a16="http://schemas.microsoft.com/office/drawing/2014/main" id="{06666803-FE88-457E-8F09-7D4C5EF2960A}"/>
              </a:ext>
            </a:extLst>
          </p:cNvPr>
          <p:cNvSpPr>
            <a:spLocks noGrp="1" noChangeArrowheads="1"/>
          </p:cNvSpPr>
          <p:nvPr>
            <p:ph type="ctrTitle" sz="quarter"/>
          </p:nvPr>
        </p:nvSpPr>
        <p:spPr>
          <a:xfrm>
            <a:off x="767408" y="2852936"/>
            <a:ext cx="10465163" cy="1944216"/>
          </a:xfrm>
        </p:spPr>
        <p:txBody>
          <a:bodyPr/>
          <a:lstStyle>
            <a:lvl1pPr>
              <a:defRPr>
                <a:solidFill>
                  <a:srgbClr val="016676"/>
                </a:solidFill>
              </a:defRPr>
            </a:lvl1pPr>
          </a:lstStyle>
          <a:p>
            <a:pPr lvl="0"/>
            <a:r>
              <a:rPr lang="en-US" altLang="en-US" noProof="0"/>
              <a:t>Click to edit Master title style</a:t>
            </a:r>
            <a:endParaRPr lang="en-GB" altLang="en-US" noProof="0"/>
          </a:p>
        </p:txBody>
      </p:sp>
      <p:sp>
        <p:nvSpPr>
          <p:cNvPr id="29700" name="Rectangle 4">
            <a:extLst>
              <a:ext uri="{FF2B5EF4-FFF2-40B4-BE49-F238E27FC236}">
                <a16:creationId xmlns:a16="http://schemas.microsoft.com/office/drawing/2014/main" id="{5ABCF78E-4BB2-441D-B046-22187490E906}"/>
              </a:ext>
            </a:extLst>
          </p:cNvPr>
          <p:cNvSpPr>
            <a:spLocks noGrp="1" noChangeArrowheads="1"/>
          </p:cNvSpPr>
          <p:nvPr>
            <p:ph type="subTitle" sz="quarter" idx="1"/>
          </p:nvPr>
        </p:nvSpPr>
        <p:spPr>
          <a:xfrm>
            <a:off x="767408" y="4891050"/>
            <a:ext cx="10465163" cy="1346262"/>
          </a:xfrm>
        </p:spPr>
        <p:txBody>
          <a:bodyPr/>
          <a:lstStyle>
            <a:lvl1pPr marL="0" indent="0">
              <a:buFontTx/>
              <a:buNone/>
              <a:defRPr sz="1600" b="1">
                <a:solidFill>
                  <a:srgbClr val="AEB0B2"/>
                </a:solidFill>
              </a:defRPr>
            </a:lvl1pPr>
          </a:lstStyle>
          <a:p>
            <a:pPr lvl="0"/>
            <a:r>
              <a:rPr lang="en-US" altLang="en-US" noProof="0"/>
              <a:t>Click to edit Master subtitle style</a:t>
            </a:r>
            <a:endParaRPr lang="en-GB" altLang="en-US" noProof="0"/>
          </a:p>
        </p:txBody>
      </p:sp>
    </p:spTree>
    <p:extLst>
      <p:ext uri="{BB962C8B-B14F-4D97-AF65-F5344CB8AC3E}">
        <p14:creationId xmlns:p14="http://schemas.microsoft.com/office/powerpoint/2010/main" val="25843202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B76ED-6BCB-4442-AB23-CC10532E9EE9}"/>
              </a:ext>
            </a:extLst>
          </p:cNvPr>
          <p:cNvSpPr>
            <a:spLocks noGrp="1"/>
          </p:cNvSpPr>
          <p:nvPr>
            <p:ph type="title"/>
          </p:nvPr>
        </p:nvSpPr>
        <p:spPr>
          <a:xfrm>
            <a:off x="334433" y="808038"/>
            <a:ext cx="11234175" cy="1143000"/>
          </a:xfrm>
        </p:spPr>
        <p:txBody>
          <a:bodyPr/>
          <a:lstStyle>
            <a:lvl1pPr>
              <a:defRPr>
                <a:solidFill>
                  <a:srgbClr val="016676"/>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8A25D3E-3245-4A1D-B0AF-C3F39C50ABC3}"/>
              </a:ext>
            </a:extLst>
          </p:cNvPr>
          <p:cNvSpPr>
            <a:spLocks noGrp="1"/>
          </p:cNvSpPr>
          <p:nvPr>
            <p:ph idx="1"/>
          </p:nvPr>
        </p:nvSpPr>
        <p:spPr>
          <a:xfrm>
            <a:off x="334433" y="2133601"/>
            <a:ext cx="1123417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410077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3519A-3920-4AF3-B5F8-362477175EF1}"/>
              </a:ext>
            </a:extLst>
          </p:cNvPr>
          <p:cNvSpPr>
            <a:spLocks noGrp="1"/>
          </p:cNvSpPr>
          <p:nvPr>
            <p:ph type="title"/>
          </p:nvPr>
        </p:nvSpPr>
        <p:spPr>
          <a:xfrm>
            <a:off x="263352" y="1124744"/>
            <a:ext cx="10820069" cy="2592288"/>
          </a:xfrm>
        </p:spPr>
        <p:txBody>
          <a:bodyPr anchor="t"/>
          <a:lstStyle>
            <a:lvl1pPr>
              <a:defRPr sz="6000">
                <a:solidFill>
                  <a:srgbClr val="016676"/>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60EE55B-AED3-4110-A7D6-D67AE05EA8DC}"/>
              </a:ext>
            </a:extLst>
          </p:cNvPr>
          <p:cNvSpPr>
            <a:spLocks noGrp="1"/>
          </p:cNvSpPr>
          <p:nvPr>
            <p:ph type="body" idx="1"/>
          </p:nvPr>
        </p:nvSpPr>
        <p:spPr>
          <a:xfrm>
            <a:off x="263352" y="4437113"/>
            <a:ext cx="10820069" cy="1652538"/>
          </a:xfrm>
        </p:spPr>
        <p:txBody>
          <a:bodyPr/>
          <a:lstStyle>
            <a:lvl1pPr marL="0" indent="0">
              <a:buNone/>
              <a:defRPr sz="2400">
                <a:solidFill>
                  <a:srgbClr val="AEB0B2"/>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0592028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CAD6F-D8D4-4A75-AD2C-AB63D6C5190B}"/>
              </a:ext>
            </a:extLst>
          </p:cNvPr>
          <p:cNvSpPr>
            <a:spLocks noGrp="1"/>
          </p:cNvSpPr>
          <p:nvPr>
            <p:ph type="title"/>
          </p:nvPr>
        </p:nvSpPr>
        <p:spPr>
          <a:xfrm>
            <a:off x="286429" y="808038"/>
            <a:ext cx="11426196" cy="1143000"/>
          </a:xfrm>
        </p:spPr>
        <p:txBody>
          <a:bodyPr/>
          <a:lstStyle>
            <a:lvl1pPr>
              <a:defRPr>
                <a:solidFill>
                  <a:srgbClr val="016676"/>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C9F9288-17A5-4DA5-9F51-A6FB37E2BACD}"/>
              </a:ext>
            </a:extLst>
          </p:cNvPr>
          <p:cNvSpPr>
            <a:spLocks noGrp="1"/>
          </p:cNvSpPr>
          <p:nvPr>
            <p:ph sz="half" idx="1"/>
          </p:nvPr>
        </p:nvSpPr>
        <p:spPr>
          <a:xfrm>
            <a:off x="286429" y="2105366"/>
            <a:ext cx="547353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458598B-21A1-4C20-9DE5-E35B3F5C0478}"/>
              </a:ext>
            </a:extLst>
          </p:cNvPr>
          <p:cNvSpPr>
            <a:spLocks noGrp="1"/>
          </p:cNvSpPr>
          <p:nvPr>
            <p:ph sz="half" idx="2"/>
          </p:nvPr>
        </p:nvSpPr>
        <p:spPr>
          <a:xfrm>
            <a:off x="6311099" y="2105366"/>
            <a:ext cx="5473533"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32127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C1428-80C3-4951-A0CE-9F197AC4CF9B}"/>
              </a:ext>
            </a:extLst>
          </p:cNvPr>
          <p:cNvSpPr>
            <a:spLocks noGrp="1"/>
          </p:cNvSpPr>
          <p:nvPr>
            <p:ph type="title"/>
          </p:nvPr>
        </p:nvSpPr>
        <p:spPr>
          <a:xfrm>
            <a:off x="287355" y="784995"/>
            <a:ext cx="11380210" cy="1325563"/>
          </a:xfrm>
        </p:spPr>
        <p:txBody>
          <a:bodyPr/>
          <a:lstStyle>
            <a:lvl1pPr>
              <a:defRPr>
                <a:solidFill>
                  <a:srgbClr val="016676"/>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676CA5E-DBD2-4F03-AAC7-4865C5C5A9DF}"/>
              </a:ext>
            </a:extLst>
          </p:cNvPr>
          <p:cNvSpPr>
            <a:spLocks noGrp="1"/>
          </p:cNvSpPr>
          <p:nvPr>
            <p:ph type="body" idx="1"/>
          </p:nvPr>
        </p:nvSpPr>
        <p:spPr>
          <a:xfrm>
            <a:off x="287355" y="2173040"/>
            <a:ext cx="547260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00EE26-1201-4682-BF3A-58E3F4F18C89}"/>
              </a:ext>
            </a:extLst>
          </p:cNvPr>
          <p:cNvSpPr>
            <a:spLocks noGrp="1"/>
          </p:cNvSpPr>
          <p:nvPr>
            <p:ph sz="half" idx="2"/>
          </p:nvPr>
        </p:nvSpPr>
        <p:spPr>
          <a:xfrm>
            <a:off x="287355" y="3011420"/>
            <a:ext cx="5472608" cy="36299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5520837-711B-4F86-BBD1-A9D61B892E95}"/>
              </a:ext>
            </a:extLst>
          </p:cNvPr>
          <p:cNvSpPr>
            <a:spLocks noGrp="1"/>
          </p:cNvSpPr>
          <p:nvPr>
            <p:ph type="body" sz="quarter" idx="3"/>
          </p:nvPr>
        </p:nvSpPr>
        <p:spPr>
          <a:xfrm>
            <a:off x="6168008" y="2173040"/>
            <a:ext cx="549955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D231B9-F09A-405F-942F-3BFE05C54A20}"/>
              </a:ext>
            </a:extLst>
          </p:cNvPr>
          <p:cNvSpPr>
            <a:spLocks noGrp="1"/>
          </p:cNvSpPr>
          <p:nvPr>
            <p:ph sz="quarter" idx="4"/>
          </p:nvPr>
        </p:nvSpPr>
        <p:spPr>
          <a:xfrm>
            <a:off x="6168008" y="2996951"/>
            <a:ext cx="5499557" cy="36299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066268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D3355-D3CB-4893-A9F9-254BDC452E3A}"/>
              </a:ext>
            </a:extLst>
          </p:cNvPr>
          <p:cNvSpPr>
            <a:spLocks noGrp="1"/>
          </p:cNvSpPr>
          <p:nvPr>
            <p:ph type="title"/>
          </p:nvPr>
        </p:nvSpPr>
        <p:spPr>
          <a:xfrm>
            <a:off x="358436" y="808038"/>
            <a:ext cx="11426196" cy="1143000"/>
          </a:xfrm>
        </p:spPr>
        <p:txBody>
          <a:bodyPr/>
          <a:lstStyle/>
          <a:p>
            <a:r>
              <a:rPr lang="en-US"/>
              <a:t>Click to edit Master title style</a:t>
            </a:r>
            <a:endParaRPr lang="en-GB"/>
          </a:p>
        </p:txBody>
      </p:sp>
    </p:spTree>
    <p:extLst>
      <p:ext uri="{BB962C8B-B14F-4D97-AF65-F5344CB8AC3E}">
        <p14:creationId xmlns:p14="http://schemas.microsoft.com/office/powerpoint/2010/main" val="13511394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5198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60595-0A74-49EC-9226-17CC7C5B5F27}"/>
              </a:ext>
            </a:extLst>
          </p:cNvPr>
          <p:cNvSpPr>
            <a:spLocks noGrp="1"/>
          </p:cNvSpPr>
          <p:nvPr>
            <p:ph type="title"/>
          </p:nvPr>
        </p:nvSpPr>
        <p:spPr>
          <a:xfrm>
            <a:off x="284923" y="954559"/>
            <a:ext cx="4919464" cy="1538337"/>
          </a:xfrm>
        </p:spPr>
        <p:txBody>
          <a:bodyPr anchor="t"/>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B1AB1B4-FFB2-42B8-A5D4-E8D3019EA9A7}"/>
              </a:ext>
            </a:extLst>
          </p:cNvPr>
          <p:cNvSpPr>
            <a:spLocks noGrp="1"/>
          </p:cNvSpPr>
          <p:nvPr>
            <p:ph idx="1"/>
          </p:nvPr>
        </p:nvSpPr>
        <p:spPr>
          <a:xfrm>
            <a:off x="5468416" y="954560"/>
            <a:ext cx="6172200" cy="54117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40E0932-2704-44B6-9373-7A9BBA36BFE0}"/>
              </a:ext>
            </a:extLst>
          </p:cNvPr>
          <p:cNvSpPr>
            <a:spLocks noGrp="1"/>
          </p:cNvSpPr>
          <p:nvPr>
            <p:ph type="body" sz="half" idx="2"/>
          </p:nvPr>
        </p:nvSpPr>
        <p:spPr>
          <a:xfrm>
            <a:off x="284923" y="2554760"/>
            <a:ext cx="4919464" cy="36642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60822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8CE70-9A84-D9BD-0799-00EEF272E7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A29FCBF-7F48-FE43-E0FD-2B1C7616FE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60D9A99-A78E-9AA3-FC3B-C3E24A8042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0F48D9-323B-E6C2-4869-E1D158A45A83}"/>
              </a:ext>
            </a:extLst>
          </p:cNvPr>
          <p:cNvSpPr>
            <a:spLocks noGrp="1"/>
          </p:cNvSpPr>
          <p:nvPr>
            <p:ph type="dt" sz="half" idx="10"/>
          </p:nvPr>
        </p:nvSpPr>
        <p:spPr/>
        <p:txBody>
          <a:bodyPr/>
          <a:lstStyle/>
          <a:p>
            <a:fld id="{C910A10D-9E96-4A02-87DC-2EE77CB678ED}" type="datetimeFigureOut">
              <a:rPr lang="en-GB" smtClean="0"/>
              <a:t>10/01/2025</a:t>
            </a:fld>
            <a:endParaRPr lang="en-GB"/>
          </a:p>
        </p:txBody>
      </p:sp>
      <p:sp>
        <p:nvSpPr>
          <p:cNvPr id="6" name="Footer Placeholder 5">
            <a:extLst>
              <a:ext uri="{FF2B5EF4-FFF2-40B4-BE49-F238E27FC236}">
                <a16:creationId xmlns:a16="http://schemas.microsoft.com/office/drawing/2014/main" id="{6A8175D6-614D-01B0-DA6E-AB13165975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2A418C6-3BCB-B1C6-CDEF-218472861016}"/>
              </a:ext>
            </a:extLst>
          </p:cNvPr>
          <p:cNvSpPr>
            <a:spLocks noGrp="1"/>
          </p:cNvSpPr>
          <p:nvPr>
            <p:ph type="sldNum" sz="quarter" idx="12"/>
          </p:nvPr>
        </p:nvSpPr>
        <p:spPr/>
        <p:txBody>
          <a:bodyPr/>
          <a:lstStyle/>
          <a:p>
            <a:fld id="{D492D54E-0C4C-4504-B82D-5CFC746DA332}" type="slidenum">
              <a:rPr lang="en-GB" smtClean="0"/>
              <a:t>‹#›</a:t>
            </a:fld>
            <a:endParaRPr lang="en-GB"/>
          </a:p>
        </p:txBody>
      </p:sp>
    </p:spTree>
    <p:extLst>
      <p:ext uri="{BB962C8B-B14F-4D97-AF65-F5344CB8AC3E}">
        <p14:creationId xmlns:p14="http://schemas.microsoft.com/office/powerpoint/2010/main" val="23967019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06CD6-B5FE-4C1C-B32F-7D158367C8AE}"/>
              </a:ext>
            </a:extLst>
          </p:cNvPr>
          <p:cNvSpPr>
            <a:spLocks noGrp="1"/>
          </p:cNvSpPr>
          <p:nvPr>
            <p:ph type="title"/>
          </p:nvPr>
        </p:nvSpPr>
        <p:spPr>
          <a:xfrm>
            <a:off x="335360" y="947655"/>
            <a:ext cx="4680520" cy="1639970"/>
          </a:xfrm>
        </p:spPr>
        <p:txBody>
          <a:bodyPr anchor="t"/>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A864DAE-25B8-4B4A-9543-49C42ECCD0C5}"/>
              </a:ext>
            </a:extLst>
          </p:cNvPr>
          <p:cNvSpPr>
            <a:spLocks noGrp="1"/>
          </p:cNvSpPr>
          <p:nvPr>
            <p:ph type="pic" idx="1"/>
          </p:nvPr>
        </p:nvSpPr>
        <p:spPr>
          <a:xfrm>
            <a:off x="5183717" y="987425"/>
            <a:ext cx="6172200" cy="54117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BE7B714A-269C-4D0D-8189-35707AA3911A}"/>
              </a:ext>
            </a:extLst>
          </p:cNvPr>
          <p:cNvSpPr>
            <a:spLocks noGrp="1"/>
          </p:cNvSpPr>
          <p:nvPr>
            <p:ph type="body" sz="half" idx="2"/>
          </p:nvPr>
        </p:nvSpPr>
        <p:spPr>
          <a:xfrm>
            <a:off x="335360" y="2492897"/>
            <a:ext cx="4680520" cy="390631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75546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theme" Target="../theme/theme4.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theme" Target="../theme/theme8.xml"/><Relationship Id="rId1"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image" Target="../media/image33.jpeg"/><Relationship Id="rId5" Type="http://schemas.openxmlformats.org/officeDocument/2006/relationships/slideLayout" Target="../slideLayouts/slideLayout86.xml"/><Relationship Id="rId10" Type="http://schemas.openxmlformats.org/officeDocument/2006/relationships/theme" Target="../theme/theme9.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9B3E25-BA8D-47C2-150E-F46588D933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5EDFAD-C656-E8CD-032D-3AF19AC80B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079864-0CA0-6190-E28B-EEA1AA2A39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910A10D-9E96-4A02-87DC-2EE77CB678ED}" type="datetimeFigureOut">
              <a:rPr lang="en-GB" smtClean="0"/>
              <a:t>10/01/2025</a:t>
            </a:fld>
            <a:endParaRPr lang="en-GB"/>
          </a:p>
        </p:txBody>
      </p:sp>
      <p:sp>
        <p:nvSpPr>
          <p:cNvPr id="5" name="Footer Placeholder 4">
            <a:extLst>
              <a:ext uri="{FF2B5EF4-FFF2-40B4-BE49-F238E27FC236}">
                <a16:creationId xmlns:a16="http://schemas.microsoft.com/office/drawing/2014/main" id="{CDA1A3E8-B39A-23D4-089E-3BBDCE07C9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28633C8-4A4C-CE46-52AF-86EAD94DA9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492D54E-0C4C-4504-B82D-5CFC746DA332}" type="slidenum">
              <a:rPr lang="en-GB" smtClean="0"/>
              <a:t>‹#›</a:t>
            </a:fld>
            <a:endParaRPr lang="en-GB"/>
          </a:p>
        </p:txBody>
      </p:sp>
    </p:spTree>
    <p:extLst>
      <p:ext uri="{BB962C8B-B14F-4D97-AF65-F5344CB8AC3E}">
        <p14:creationId xmlns:p14="http://schemas.microsoft.com/office/powerpoint/2010/main" val="112993901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21233545"/>
      </p:ext>
    </p:extLst>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04AFF6-5773-4B46-9CD4-38239B888B5F}" type="datetimeFigureOut">
              <a:rPr lang="en-GB" smtClean="0">
                <a:solidFill>
                  <a:prstClr val="black">
                    <a:tint val="75000"/>
                  </a:prstClr>
                </a:solidFill>
              </a:rPr>
              <a:pPr/>
              <a:t>10/01/2025</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30009-5432-4D29-AC66-F267BC339E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3894088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D622CC-FE42-F229-1914-3FBD47F50A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71A06B6-0E4D-5A72-D968-7AB29CD7C0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0371DA-1BDF-F085-DDBA-6F8457DDEE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16B079-B3E7-9841-BC7A-3643F0302588}" type="datetimeFigureOut">
              <a:rPr lang="en-US" smtClean="0"/>
              <a:t>1/10/25</a:t>
            </a:fld>
            <a:endParaRPr lang="en-US"/>
          </a:p>
        </p:txBody>
      </p:sp>
      <p:sp>
        <p:nvSpPr>
          <p:cNvPr id="5" name="Footer Placeholder 4">
            <a:extLst>
              <a:ext uri="{FF2B5EF4-FFF2-40B4-BE49-F238E27FC236}">
                <a16:creationId xmlns:a16="http://schemas.microsoft.com/office/drawing/2014/main" id="{8E43EDE1-9A9A-CC61-54DA-6BE5178864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083749-7080-7B29-52EE-E16E56C14B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F2C841-B84A-C34C-9FC3-26227DF89BC3}" type="slidenum">
              <a:rPr lang="en-US" smtClean="0"/>
              <a:t>‹#›</a:t>
            </a:fld>
            <a:endParaRPr lang="en-US"/>
          </a:p>
        </p:txBody>
      </p:sp>
    </p:spTree>
    <p:extLst>
      <p:ext uri="{BB962C8B-B14F-4D97-AF65-F5344CB8AC3E}">
        <p14:creationId xmlns:p14="http://schemas.microsoft.com/office/powerpoint/2010/main" val="327825143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812" r:id="rId14"/>
    <p:sldLayoutId id="2147483813" r:id="rId15"/>
    <p:sldLayoutId id="2147483814" r:id="rId16"/>
    <p:sldLayoutId id="2147483815" r:id="rId17"/>
    <p:sldLayoutId id="2147483816" r:id="rId18"/>
    <p:sldLayoutId id="2147483817" r:id="rId19"/>
    <p:sldLayoutId id="214748381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6B7B85-4523-6322-0B56-A2979AA24C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F00BB14-3ED4-997C-AC45-BB98909DA4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191EBEC-FBE9-C23F-4890-3F0A86DE01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089D6BE-7B89-44D1-A3AC-EB9BB198F299}" type="datetimeFigureOut">
              <a:rPr lang="en-GB" smtClean="0"/>
              <a:t>10/01/2025</a:t>
            </a:fld>
            <a:endParaRPr lang="en-GB"/>
          </a:p>
        </p:txBody>
      </p:sp>
      <p:sp>
        <p:nvSpPr>
          <p:cNvPr id="5" name="Footer Placeholder 4">
            <a:extLst>
              <a:ext uri="{FF2B5EF4-FFF2-40B4-BE49-F238E27FC236}">
                <a16:creationId xmlns:a16="http://schemas.microsoft.com/office/drawing/2014/main" id="{99E9173E-54D4-161F-83D1-867A111F46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5B09424-A8D5-0B85-EAB8-EE35306EFD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F5FCBE3-288A-4604-97CD-667F483C679D}" type="slidenum">
              <a:rPr lang="en-GB" smtClean="0"/>
              <a:t>‹#›</a:t>
            </a:fld>
            <a:endParaRPr lang="en-GB"/>
          </a:p>
        </p:txBody>
      </p:sp>
    </p:spTree>
    <p:extLst>
      <p:ext uri="{BB962C8B-B14F-4D97-AF65-F5344CB8AC3E}">
        <p14:creationId xmlns:p14="http://schemas.microsoft.com/office/powerpoint/2010/main" val="245880310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B4C211-53D1-246E-A936-AD6F54796F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24FDD6C-898C-888B-A9D8-2B05616986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82E402-4CAA-ED73-3D01-BB48B4A69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582356-BB55-4D81-9FFD-E5BE46111576}" type="datetimeFigureOut">
              <a:rPr lang="en-GB" smtClean="0"/>
              <a:t>10/01/2025</a:t>
            </a:fld>
            <a:endParaRPr lang="en-GB"/>
          </a:p>
        </p:txBody>
      </p:sp>
      <p:sp>
        <p:nvSpPr>
          <p:cNvPr id="5" name="Footer Placeholder 4">
            <a:extLst>
              <a:ext uri="{FF2B5EF4-FFF2-40B4-BE49-F238E27FC236}">
                <a16:creationId xmlns:a16="http://schemas.microsoft.com/office/drawing/2014/main" id="{98E5991F-C43E-124C-A898-495CE71CCD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6C2FCCD2-42A0-65AE-B6E7-30ABF3F97D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75264FF-8233-4C18-B9E2-86A974A8C1D2}" type="slidenum">
              <a:rPr lang="en-GB" smtClean="0"/>
              <a:t>‹#›</a:t>
            </a:fld>
            <a:endParaRPr lang="en-GB"/>
          </a:p>
        </p:txBody>
      </p:sp>
    </p:spTree>
    <p:extLst>
      <p:ext uri="{BB962C8B-B14F-4D97-AF65-F5344CB8AC3E}">
        <p14:creationId xmlns:p14="http://schemas.microsoft.com/office/powerpoint/2010/main" val="1856958270"/>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5C8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145498"/>
      </p:ext>
    </p:extLst>
  </p:cSld>
  <p:clrMap bg1="lt1" tx1="dk1" bg2="lt2" tx2="dk2" accent1="accent1" accent2="accent2" accent3="accent3" accent4="accent4" accent5="accent5" accent6="accent6" hlink="hlink" folHlink="folHlink"/>
  <p:sldLayoutIdLst>
    <p:sldLayoutId id="2147483797" r:id="rId1"/>
    <p:sldLayoutId id="2147483798"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9FB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3392" y="692696"/>
            <a:ext cx="10849205" cy="936104"/>
          </a:xfrm>
          <a:prstGeom prst="rect">
            <a:avLst/>
          </a:prstGeom>
        </p:spPr>
        <p:txBody>
          <a:bodyPr vert="horz" lIns="91440" tIns="45720" rIns="91440" bIns="45720" rtlCol="0" anchor="b" anchorCtr="0">
            <a:noAutofit/>
          </a:bodyPr>
          <a:lstStyle/>
          <a:p>
            <a:r>
              <a:rPr lang="en-US"/>
              <a:t>TITLE</a:t>
            </a:r>
            <a:endParaRPr lang="en-GB"/>
          </a:p>
        </p:txBody>
      </p:sp>
      <p:sp>
        <p:nvSpPr>
          <p:cNvPr id="7" name="Text Placeholder 2"/>
          <p:cNvSpPr>
            <a:spLocks noGrp="1"/>
          </p:cNvSpPr>
          <p:nvPr>
            <p:ph type="body" idx="1"/>
          </p:nvPr>
        </p:nvSpPr>
        <p:spPr>
          <a:xfrm>
            <a:off x="623392" y="1844825"/>
            <a:ext cx="10862997" cy="438194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3"/>
          <p:cNvSpPr txBox="1"/>
          <p:nvPr/>
        </p:nvSpPr>
        <p:spPr>
          <a:xfrm>
            <a:off x="10992544" y="6400135"/>
            <a:ext cx="960107" cy="246221"/>
          </a:xfrm>
          <a:prstGeom prst="rect">
            <a:avLst/>
          </a:prstGeom>
          <a:noFill/>
        </p:spPr>
        <p:txBody>
          <a:bodyPr wrap="square" rtlCol="0">
            <a:spAutoFit/>
          </a:bodyPr>
          <a:lstStyle/>
          <a:p>
            <a:pPr algn="r"/>
            <a:fld id="{14274112-3819-4E3C-A2C8-15D563C4EB1E}" type="slidenum">
              <a:rPr lang="en-GB" sz="1000" smtClean="0"/>
              <a:t>‹#›</a:t>
            </a:fld>
            <a:endParaRPr lang="en-GB" sz="1000" dirty="0"/>
          </a:p>
        </p:txBody>
      </p:sp>
      <p:pic>
        <p:nvPicPr>
          <p:cNvPr id="8" name="University Logo" descr="Logo&#10;&#10;Description automatically generated with medium confidence">
            <a:extLst>
              <a:ext uri="{FF2B5EF4-FFF2-40B4-BE49-F238E27FC236}">
                <a16:creationId xmlns:a16="http://schemas.microsoft.com/office/drawing/2014/main" id="{87826CD3-130D-D440-8ABD-6248D8758A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11678" y="-279125"/>
            <a:ext cx="2880322" cy="1619893"/>
          </a:xfrm>
          <a:prstGeom prst="rect">
            <a:avLst/>
          </a:prstGeom>
        </p:spPr>
      </p:pic>
    </p:spTree>
    <p:extLst>
      <p:ext uri="{BB962C8B-B14F-4D97-AF65-F5344CB8AC3E}">
        <p14:creationId xmlns:p14="http://schemas.microsoft.com/office/powerpoint/2010/main" val="2705977584"/>
      </p:ext>
    </p:extLst>
  </p:cSld>
  <p:clrMap bg1="lt1" tx1="dk1" bg2="lt2" tx2="dk2" accent1="accent1" accent2="accent2" accent3="accent3" accent4="accent4" accent5="accent5" accent6="accent6" hlink="hlink" folHlink="folHlink"/>
  <p:sldLayoutIdLst>
    <p:sldLayoutId id="2147483800" r:id="rId1"/>
  </p:sldLayoutIdLst>
  <p:hf hdr="0" ftr="0" dt="0"/>
  <p:txStyles>
    <p:titleStyle>
      <a:lvl1pPr algn="l" defTabSz="914400" rtl="0" eaLnBrk="1" latinLnBrk="0" hangingPunct="1">
        <a:spcBef>
          <a:spcPct val="0"/>
        </a:spcBef>
        <a:buNone/>
        <a:defRPr sz="3200" kern="1200" spc="-150">
          <a:solidFill>
            <a:srgbClr val="495961"/>
          </a:solidFill>
          <a:latin typeface="+mj-lt"/>
          <a:ea typeface="+mj-ea"/>
          <a:cs typeface="+mj-cs"/>
        </a:defRPr>
      </a:lvl1pPr>
    </p:titleStyle>
    <p:body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495961"/>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495961"/>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49596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EC3E14-58B4-4223-8ED3-7A03792C219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27384"/>
            <a:ext cx="12192000" cy="738811"/>
          </a:xfrm>
          <a:prstGeom prst="rect">
            <a:avLst/>
          </a:prstGeom>
        </p:spPr>
      </p:pic>
      <p:sp>
        <p:nvSpPr>
          <p:cNvPr id="1032" name="Rectangle 8">
            <a:extLst>
              <a:ext uri="{FF2B5EF4-FFF2-40B4-BE49-F238E27FC236}">
                <a16:creationId xmlns:a16="http://schemas.microsoft.com/office/drawing/2014/main" id="{4483C2A8-B1FF-4371-98FE-51D12A810672}"/>
              </a:ext>
            </a:extLst>
          </p:cNvPr>
          <p:cNvSpPr>
            <a:spLocks noGrp="1" noChangeArrowheads="1"/>
          </p:cNvSpPr>
          <p:nvPr>
            <p:ph type="title"/>
          </p:nvPr>
        </p:nvSpPr>
        <p:spPr bwMode="auto">
          <a:xfrm>
            <a:off x="263352" y="808038"/>
            <a:ext cx="1133018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33" name="Rectangle 9">
            <a:extLst>
              <a:ext uri="{FF2B5EF4-FFF2-40B4-BE49-F238E27FC236}">
                <a16:creationId xmlns:a16="http://schemas.microsoft.com/office/drawing/2014/main" id="{ED2783C0-5DF8-4906-A445-DE2CEC517595}"/>
              </a:ext>
            </a:extLst>
          </p:cNvPr>
          <p:cNvSpPr>
            <a:spLocks noGrp="1" noChangeArrowheads="1"/>
          </p:cNvSpPr>
          <p:nvPr>
            <p:ph type="body" idx="1"/>
          </p:nvPr>
        </p:nvSpPr>
        <p:spPr bwMode="auto">
          <a:xfrm>
            <a:off x="263352" y="2133601"/>
            <a:ext cx="1133018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Tree>
    <p:extLst>
      <p:ext uri="{BB962C8B-B14F-4D97-AF65-F5344CB8AC3E}">
        <p14:creationId xmlns:p14="http://schemas.microsoft.com/office/powerpoint/2010/main" val="4080404385"/>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Lst>
  <p:txStyles>
    <p:titleStyle>
      <a:lvl1pPr algn="l" rtl="0" eaLnBrk="1" fontAlgn="base" hangingPunct="1">
        <a:spcBef>
          <a:spcPct val="0"/>
        </a:spcBef>
        <a:spcAft>
          <a:spcPct val="0"/>
        </a:spcAft>
        <a:defRPr sz="2800" b="1" kern="1200">
          <a:solidFill>
            <a:srgbClr val="016676"/>
          </a:solidFill>
          <a:latin typeface="+mj-lt"/>
          <a:ea typeface="+mj-ea"/>
          <a:cs typeface="+mj-cs"/>
        </a:defRPr>
      </a:lvl1pPr>
      <a:lvl2pPr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2pPr>
      <a:lvl3pPr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3pPr>
      <a:lvl4pPr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4pPr>
      <a:lvl5pPr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5pPr>
      <a:lvl6pPr marL="457200"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6pPr>
      <a:lvl7pPr marL="914400"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7pPr>
      <a:lvl8pPr marL="1371600"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8pPr>
      <a:lvl9pPr marL="1828800"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9pPr>
    </p:titleStyle>
    <p:bodyStyle>
      <a:lvl1pPr marL="342900" indent="-342900" algn="l" rtl="0" eaLnBrk="1" fontAlgn="base" hangingPunct="1">
        <a:spcBef>
          <a:spcPct val="20000"/>
        </a:spcBef>
        <a:spcAft>
          <a:spcPct val="0"/>
        </a:spcAft>
        <a:buChar char="•"/>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38.xml"/><Relationship Id="rId5" Type="http://schemas.openxmlformats.org/officeDocument/2006/relationships/image" Target="../media/image41.png"/><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70.png"/><Relationship Id="rId7" Type="http://schemas.openxmlformats.org/officeDocument/2006/relationships/customXml" Target="../ink/ink1.xml"/><Relationship Id="rId2" Type="http://schemas.openxmlformats.org/officeDocument/2006/relationships/notesSlide" Target="../notesSlides/notesSlide10.xml"/><Relationship Id="rId1" Type="http://schemas.openxmlformats.org/officeDocument/2006/relationships/slideLayout" Target="../slideLayouts/slideLayout38.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4.png"/></Relationships>
</file>

<file path=ppt/slides/_rels/slide12.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0.png"/><Relationship Id="rId1" Type="http://schemas.openxmlformats.org/officeDocument/2006/relationships/slideLayout" Target="../slideLayouts/slideLayout20.xml"/><Relationship Id="rId6" Type="http://schemas.openxmlformats.org/officeDocument/2006/relationships/image" Target="../media/image41.png"/><Relationship Id="rId5" Type="http://schemas.openxmlformats.org/officeDocument/2006/relationships/image" Target="../media/image82.png"/><Relationship Id="rId4" Type="http://schemas.openxmlformats.org/officeDocument/2006/relationships/image" Target="../media/image81.png"/></Relationships>
</file>

<file path=ppt/slides/_rels/slide1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1.xml"/><Relationship Id="rId5" Type="http://schemas.openxmlformats.org/officeDocument/2006/relationships/image" Target="../media/image41.png"/><Relationship Id="rId4" Type="http://schemas.openxmlformats.org/officeDocument/2006/relationships/image" Target="../media/image85.png"/></Relationships>
</file>

<file path=ppt/slides/_rels/slide1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slideLayout" Target="../slideLayouts/slideLayout18.xml"/><Relationship Id="rId7" Type="http://schemas.openxmlformats.org/officeDocument/2006/relationships/image" Target="../media/image87.png"/><Relationship Id="rId2" Type="http://schemas.openxmlformats.org/officeDocument/2006/relationships/video" Target="../media/media1.avi"/><Relationship Id="rId1" Type="http://schemas.microsoft.com/office/2007/relationships/media" Target="../media/media1.avi"/><Relationship Id="rId6" Type="http://schemas.microsoft.com/office/2007/relationships/hdphoto" Target="../media/hdphoto2.wdp"/><Relationship Id="rId5" Type="http://schemas.openxmlformats.org/officeDocument/2006/relationships/image" Target="../media/image86.png"/><Relationship Id="rId10" Type="http://schemas.openxmlformats.org/officeDocument/2006/relationships/image" Target="../media/image41.png"/><Relationship Id="rId4" Type="http://schemas.openxmlformats.org/officeDocument/2006/relationships/notesSlide" Target="../notesSlides/notesSlide12.xml"/><Relationship Id="rId9" Type="http://schemas.openxmlformats.org/officeDocument/2006/relationships/image" Target="../media/image89.png"/></Relationships>
</file>

<file path=ppt/slides/_rels/slide16.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41.png"/><Relationship Id="rId2" Type="http://schemas.openxmlformats.org/officeDocument/2006/relationships/image" Target="../media/image90.png"/><Relationship Id="rId1" Type="http://schemas.openxmlformats.org/officeDocument/2006/relationships/slideLayout" Target="../slideLayouts/slideLayout19.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92.jpeg"/></Relationships>
</file>

<file path=ppt/slides/_rels/slide17.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41.png"/><Relationship Id="rId1" Type="http://schemas.openxmlformats.org/officeDocument/2006/relationships/slideLayout" Target="../slideLayouts/slideLayout6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jpeg"/><Relationship Id="rId10" Type="http://schemas.openxmlformats.org/officeDocument/2006/relationships/image" Target="../media/image107.svg"/><Relationship Id="rId4" Type="http://schemas.openxmlformats.org/officeDocument/2006/relationships/image" Target="../media/image101.png"/><Relationship Id="rId9" Type="http://schemas.openxmlformats.org/officeDocument/2006/relationships/image" Target="../media/image106.png"/></Relationships>
</file>

<file path=ppt/slides/_rels/slide19.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41.png"/><Relationship Id="rId2" Type="http://schemas.openxmlformats.org/officeDocument/2006/relationships/image" Target="../media/image109.png"/><Relationship Id="rId1" Type="http://schemas.openxmlformats.org/officeDocument/2006/relationships/slideLayout" Target="../slideLayouts/slideLayout62.xml"/><Relationship Id="rId6" Type="http://schemas.openxmlformats.org/officeDocument/2006/relationships/image" Target="../media/image78.png"/><Relationship Id="rId5" Type="http://schemas.openxmlformats.org/officeDocument/2006/relationships/image" Target="../media/image112.png"/><Relationship Id="rId4" Type="http://schemas.openxmlformats.org/officeDocument/2006/relationships/image" Target="../media/image111.png"/></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g"/></Relationships>
</file>

<file path=ppt/slides/_rels/slide2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19.jpg"/><Relationship Id="rId3" Type="http://schemas.openxmlformats.org/officeDocument/2006/relationships/image" Target="../media/image115.svg"/><Relationship Id="rId7" Type="http://schemas.openxmlformats.org/officeDocument/2006/relationships/image" Target="../media/image118.png"/><Relationship Id="rId2" Type="http://schemas.openxmlformats.org/officeDocument/2006/relationships/image" Target="../media/image114.png"/><Relationship Id="rId1" Type="http://schemas.openxmlformats.org/officeDocument/2006/relationships/slideLayout" Target="../slideLayouts/slideLayout68.xml"/><Relationship Id="rId6" Type="http://schemas.microsoft.com/office/2007/relationships/hdphoto" Target="../media/hdphoto3.wdp"/><Relationship Id="rId5" Type="http://schemas.openxmlformats.org/officeDocument/2006/relationships/image" Target="../media/image117.png"/><Relationship Id="rId10" Type="http://schemas.openxmlformats.org/officeDocument/2006/relationships/image" Target="../media/image121.png"/><Relationship Id="rId4" Type="http://schemas.openxmlformats.org/officeDocument/2006/relationships/image" Target="../media/image116.png"/><Relationship Id="rId9" Type="http://schemas.openxmlformats.org/officeDocument/2006/relationships/image" Target="../media/image120.png"/></Relationships>
</file>

<file path=ppt/slides/_rels/slide2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4.xml"/><Relationship Id="rId1" Type="http://schemas.openxmlformats.org/officeDocument/2006/relationships/slideLayout" Target="../slideLayouts/slideLayout68.xml"/><Relationship Id="rId5" Type="http://schemas.openxmlformats.org/officeDocument/2006/relationships/image" Target="../media/image124.svg"/><Relationship Id="rId4" Type="http://schemas.openxmlformats.org/officeDocument/2006/relationships/image" Target="../media/image123.png"/></Relationships>
</file>

<file path=ppt/slides/_rels/slide23.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png"/><Relationship Id="rId1" Type="http://schemas.openxmlformats.org/officeDocument/2006/relationships/slideLayout" Target="../slideLayouts/slideLayout68.xml"/><Relationship Id="rId6" Type="http://schemas.openxmlformats.org/officeDocument/2006/relationships/image" Target="../media/image129.jpg"/><Relationship Id="rId11" Type="http://schemas.openxmlformats.org/officeDocument/2006/relationships/image" Target="../media/image134.jpg"/><Relationship Id="rId5" Type="http://schemas.openxmlformats.org/officeDocument/2006/relationships/image" Target="../media/image128.svg"/><Relationship Id="rId10" Type="http://schemas.openxmlformats.org/officeDocument/2006/relationships/image" Target="../media/image133.svg"/><Relationship Id="rId4" Type="http://schemas.openxmlformats.org/officeDocument/2006/relationships/image" Target="../media/image127.png"/><Relationship Id="rId9" Type="http://schemas.openxmlformats.org/officeDocument/2006/relationships/image" Target="../media/image132.png"/></Relationships>
</file>

<file path=ppt/slides/_rels/slide24.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5.png"/><Relationship Id="rId1" Type="http://schemas.openxmlformats.org/officeDocument/2006/relationships/slideLayout" Target="../slideLayouts/slideLayout68.xml"/><Relationship Id="rId4" Type="http://schemas.openxmlformats.org/officeDocument/2006/relationships/image" Target="../media/image134.jpg"/></Relationships>
</file>

<file path=ppt/slides/_rels/slide2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5.xml"/><Relationship Id="rId1" Type="http://schemas.openxmlformats.org/officeDocument/2006/relationships/slideLayout" Target="../slideLayouts/slideLayout79.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8" Type="http://schemas.openxmlformats.org/officeDocument/2006/relationships/image" Target="../media/image144.sv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slideLayout" Target="../slideLayouts/slideLayout81.xml"/><Relationship Id="rId1" Type="http://schemas.openxmlformats.org/officeDocument/2006/relationships/tags" Target="../tags/tag1.xml"/><Relationship Id="rId6" Type="http://schemas.openxmlformats.org/officeDocument/2006/relationships/image" Target="../media/image142.svg"/><Relationship Id="rId5" Type="http://schemas.openxmlformats.org/officeDocument/2006/relationships/image" Target="../media/image141.png"/><Relationship Id="rId10" Type="http://schemas.openxmlformats.org/officeDocument/2006/relationships/image" Target="../media/image146.svg"/><Relationship Id="rId4" Type="http://schemas.openxmlformats.org/officeDocument/2006/relationships/image" Target="../media/image140.png"/><Relationship Id="rId9" Type="http://schemas.openxmlformats.org/officeDocument/2006/relationships/image" Target="../media/image145.png"/></Relationships>
</file>

<file path=ppt/slides/_rels/slide29.xml.rels><?xml version="1.0" encoding="UTF-8" standalone="yes"?>
<Relationships xmlns="http://schemas.openxmlformats.org/package/2006/relationships"><Relationship Id="rId3" Type="http://schemas.openxmlformats.org/officeDocument/2006/relationships/image" Target="../media/image146.svg"/><Relationship Id="rId2" Type="http://schemas.openxmlformats.org/officeDocument/2006/relationships/image" Target="../media/image145.png"/><Relationship Id="rId1" Type="http://schemas.openxmlformats.org/officeDocument/2006/relationships/slideLayout" Target="../slideLayouts/slideLayout81.xml"/><Relationship Id="rId4" Type="http://schemas.openxmlformats.org/officeDocument/2006/relationships/image" Target="../media/image138.png"/></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41.png"/></Relationships>
</file>

<file path=ppt/slides/_rels/slide30.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jpeg"/><Relationship Id="rId2" Type="http://schemas.openxmlformats.org/officeDocument/2006/relationships/slideLayout" Target="../slideLayouts/slideLayout81.xml"/><Relationship Id="rId1" Type="http://schemas.openxmlformats.org/officeDocument/2006/relationships/tags" Target="../tags/tag2.xml"/><Relationship Id="rId6" Type="http://schemas.openxmlformats.org/officeDocument/2006/relationships/image" Target="../media/image148.png"/><Relationship Id="rId5" Type="http://schemas.openxmlformats.org/officeDocument/2006/relationships/image" Target="../media/image147.png"/><Relationship Id="rId10" Type="http://schemas.openxmlformats.org/officeDocument/2006/relationships/image" Target="../media/image152.png"/><Relationship Id="rId4" Type="http://schemas.openxmlformats.org/officeDocument/2006/relationships/image" Target="../media/image146.svg"/><Relationship Id="rId9" Type="http://schemas.openxmlformats.org/officeDocument/2006/relationships/image" Target="../media/image151.png"/></Relationships>
</file>

<file path=ppt/slides/_rels/slide31.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3.png"/><Relationship Id="rId7" Type="http://schemas.openxmlformats.org/officeDocument/2006/relationships/image" Target="../media/image153.png"/><Relationship Id="rId2" Type="http://schemas.openxmlformats.org/officeDocument/2006/relationships/slideLayout" Target="../slideLayouts/slideLayout81.xml"/><Relationship Id="rId1" Type="http://schemas.openxmlformats.org/officeDocument/2006/relationships/tags" Target="../tags/tag3.xml"/><Relationship Id="rId6" Type="http://schemas.openxmlformats.org/officeDocument/2006/relationships/image" Target="../media/image146.svg"/><Relationship Id="rId5" Type="http://schemas.openxmlformats.org/officeDocument/2006/relationships/image" Target="../media/image145.png"/><Relationship Id="rId10" Type="http://schemas.openxmlformats.org/officeDocument/2006/relationships/image" Target="../media/image156.png"/><Relationship Id="rId4" Type="http://schemas.openxmlformats.org/officeDocument/2006/relationships/image" Target="../media/image144.svg"/><Relationship Id="rId9" Type="http://schemas.openxmlformats.org/officeDocument/2006/relationships/image" Target="../media/image155.png"/></Relationships>
</file>

<file path=ppt/slides/_rels/slide3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slideLayout" Target="../slideLayouts/slideLayout81.xml"/><Relationship Id="rId1" Type="http://schemas.openxmlformats.org/officeDocument/2006/relationships/tags" Target="../tags/tag4.xml"/></Relationships>
</file>

<file path=ppt/slides/_rels/slide33.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43.png"/><Relationship Id="rId7" Type="http://schemas.openxmlformats.org/officeDocument/2006/relationships/image" Target="../media/image160.png"/><Relationship Id="rId2" Type="http://schemas.openxmlformats.org/officeDocument/2006/relationships/slideLayout" Target="../slideLayouts/slideLayout81.xml"/><Relationship Id="rId1" Type="http://schemas.openxmlformats.org/officeDocument/2006/relationships/tags" Target="../tags/tag5.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44.svg"/><Relationship Id="rId9" Type="http://schemas.openxmlformats.org/officeDocument/2006/relationships/image" Target="../media/image162.png"/></Relationships>
</file>

<file path=ppt/slides/_rels/slide3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6.xml"/><Relationship Id="rId1" Type="http://schemas.openxmlformats.org/officeDocument/2006/relationships/slideLayout" Target="../slideLayouts/slideLayout82.xml"/></Relationships>
</file>

<file path=ppt/slides/_rels/slide36.xml.rels><?xml version="1.0" encoding="UTF-8" standalone="yes"?>
<Relationships xmlns="http://schemas.openxmlformats.org/package/2006/relationships"><Relationship Id="rId3" Type="http://schemas.openxmlformats.org/officeDocument/2006/relationships/hyperlink" Target="https://doi.org/10.3389/fmars.2022.830927" TargetMode="External"/><Relationship Id="rId2" Type="http://schemas.openxmlformats.org/officeDocument/2006/relationships/image" Target="../media/image164.jpeg"/><Relationship Id="rId1" Type="http://schemas.openxmlformats.org/officeDocument/2006/relationships/slideLayout" Target="../slideLayouts/slideLayout83.xml"/><Relationship Id="rId4" Type="http://schemas.openxmlformats.org/officeDocument/2006/relationships/image" Target="../media/image163.png"/></Relationships>
</file>

<file path=ppt/slides/_rels/slide3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5.gif"/><Relationship Id="rId1" Type="http://schemas.openxmlformats.org/officeDocument/2006/relationships/slideLayout" Target="../slideLayouts/slideLayout83.xml"/></Relationships>
</file>

<file path=ppt/slides/_rels/slide3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6.gif"/><Relationship Id="rId1" Type="http://schemas.openxmlformats.org/officeDocument/2006/relationships/slideLayout" Target="../slideLayouts/slideLayout83.xml"/></Relationships>
</file>

<file path=ppt/slides/_rels/slide3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3.png"/><Relationship Id="rId1" Type="http://schemas.openxmlformats.org/officeDocument/2006/relationships/slideLayout" Target="../slideLayouts/slideLayout83.xml"/><Relationship Id="rId5" Type="http://schemas.openxmlformats.org/officeDocument/2006/relationships/image" Target="../media/image169.png"/><Relationship Id="rId4" Type="http://schemas.openxmlformats.org/officeDocument/2006/relationships/image" Target="../media/image168.png"/></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44.jpeg"/><Relationship Id="rId4" Type="http://schemas.openxmlformats.org/officeDocument/2006/relationships/image" Target="../media/image43.png"/></Relationships>
</file>

<file path=ppt/slides/_rels/slide4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3.png"/><Relationship Id="rId1" Type="http://schemas.openxmlformats.org/officeDocument/2006/relationships/slideLayout" Target="../slideLayouts/slideLayout83.xml"/><Relationship Id="rId4" Type="http://schemas.openxmlformats.org/officeDocument/2006/relationships/image" Target="../media/image171.png"/></Relationships>
</file>

<file path=ppt/slides/_rels/slide4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63.png"/><Relationship Id="rId1" Type="http://schemas.openxmlformats.org/officeDocument/2006/relationships/slideLayout" Target="../slideLayouts/slideLayout83.xml"/><Relationship Id="rId4" Type="http://schemas.openxmlformats.org/officeDocument/2006/relationships/hyperlink" Target="https://onlinelibrary.wiley.com/doi/10.1002/we.2943"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63.png"/><Relationship Id="rId1" Type="http://schemas.openxmlformats.org/officeDocument/2006/relationships/slideLayout" Target="../slideLayouts/slideLayout83.xml"/><Relationship Id="rId4" Type="http://schemas.openxmlformats.org/officeDocument/2006/relationships/image" Target="../media/image174.png"/></Relationships>
</file>

<file path=ppt/slides/_rels/slide4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63.png"/><Relationship Id="rId1" Type="http://schemas.openxmlformats.org/officeDocument/2006/relationships/slideLayout" Target="../slideLayouts/slideLayout83.xml"/><Relationship Id="rId4" Type="http://schemas.openxmlformats.org/officeDocument/2006/relationships/image" Target="../media/image176.png"/></Relationships>
</file>

<file path=ppt/slides/_rels/slide4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63.png"/><Relationship Id="rId1" Type="http://schemas.openxmlformats.org/officeDocument/2006/relationships/slideLayout" Target="../slideLayouts/slideLayout83.xml"/></Relationships>
</file>

<file path=ppt/slides/_rels/slide45.xml.rels><?xml version="1.0" encoding="UTF-8" standalone="yes"?>
<Relationships xmlns="http://schemas.openxmlformats.org/package/2006/relationships"><Relationship Id="rId3" Type="http://schemas.openxmlformats.org/officeDocument/2006/relationships/hyperlink" Target="https://doi.org/10.3389/fmars.2022.830927" TargetMode="External"/><Relationship Id="rId2" Type="http://schemas.openxmlformats.org/officeDocument/2006/relationships/image" Target="../media/image164.jpeg"/><Relationship Id="rId1" Type="http://schemas.openxmlformats.org/officeDocument/2006/relationships/slideLayout" Target="../slideLayouts/slideLayout83.xml"/><Relationship Id="rId4" Type="http://schemas.openxmlformats.org/officeDocument/2006/relationships/image" Target="../media/image163.png"/></Relationships>
</file>

<file path=ppt/slides/_rels/slide4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18/10/relationships/comments" Target="../comments/modernComment_3CF_21BF0756.xml"/><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41.png"/><Relationship Id="rId5" Type="http://schemas.openxmlformats.org/officeDocument/2006/relationships/image" Target="../media/image46.png"/><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41.png"/><Relationship Id="rId3" Type="http://schemas.openxmlformats.org/officeDocument/2006/relationships/image" Target="../media/image47.jpe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49.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s>
</file>

<file path=ppt/slides/_rels/slide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4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59.jpe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microsoft.com/office/2018/10/relationships/comments" Target="../comments/modernComment_3E4_96E7ADC8.xml"/><Relationship Id="rId2" Type="http://schemas.openxmlformats.org/officeDocument/2006/relationships/notesSlide" Target="../notesSlides/notesSlide8.xml"/><Relationship Id="rId1" Type="http://schemas.openxmlformats.org/officeDocument/2006/relationships/slideLayout" Target="../slideLayouts/slideLayout43.xml"/><Relationship Id="rId6" Type="http://schemas.openxmlformats.org/officeDocument/2006/relationships/image" Target="../media/image41.png"/><Relationship Id="rId5" Type="http://schemas.openxmlformats.org/officeDocument/2006/relationships/image" Target="../media/image67.png"/><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9">
            <a:extLst>
              <a:ext uri="{FF2B5EF4-FFF2-40B4-BE49-F238E27FC236}">
                <a16:creationId xmlns:a16="http://schemas.microsoft.com/office/drawing/2014/main" id="{6AA8900C-2755-26F9-5D75-D8693C5358F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57997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E3C84D-35A2-BEDF-ECD3-C0859F6BDFCA}"/>
              </a:ext>
            </a:extLst>
          </p:cNvPr>
          <p:cNvSpPr>
            <a:spLocks noGrp="1"/>
          </p:cNvSpPr>
          <p:nvPr>
            <p:ph idx="1"/>
          </p:nvPr>
        </p:nvSpPr>
        <p:spPr>
          <a:xfrm>
            <a:off x="261151" y="770192"/>
            <a:ext cx="5980161" cy="2111231"/>
          </a:xfrm>
        </p:spPr>
        <p:txBody>
          <a:bodyPr vert="horz" lIns="91440" tIns="45720" rIns="91440" bIns="45720" rtlCol="0" anchor="t">
            <a:normAutofit/>
          </a:bodyPr>
          <a:lstStyle/>
          <a:p>
            <a:r>
              <a:rPr lang="en-US" sz="1600">
                <a:cs typeface="Calibri"/>
              </a:rPr>
              <a:t>Gliders completed 36 transects between waypoints over 3 months</a:t>
            </a:r>
            <a:endParaRPr lang="en-US"/>
          </a:p>
          <a:p>
            <a:r>
              <a:rPr lang="en-US" sz="1600">
                <a:cs typeface="Calibri"/>
              </a:rPr>
              <a:t>Sampled over 7 spring and neap periods.</a:t>
            </a:r>
          </a:p>
          <a:p>
            <a:r>
              <a:rPr lang="en-US" sz="1600">
                <a:cs typeface="Calibri"/>
              </a:rPr>
              <a:t>Deepening of mixed layer from surface with enhanced winds</a:t>
            </a:r>
            <a:endParaRPr lang="en-US">
              <a:cs typeface="Calibri"/>
            </a:endParaRPr>
          </a:p>
          <a:p>
            <a:r>
              <a:rPr lang="en-US" sz="1600">
                <a:cs typeface="Calibri"/>
              </a:rPr>
              <a:t>Comparing to models to separate high natural variability from the effect of the wind farms</a:t>
            </a:r>
          </a:p>
          <a:p>
            <a:r>
              <a:rPr lang="en-US" sz="1600">
                <a:cs typeface="Calibri"/>
              </a:rPr>
              <a:t>Data to validate models and study local to regional effect of </a:t>
            </a:r>
            <a:r>
              <a:rPr lang="en-US" sz="1600" err="1">
                <a:cs typeface="Calibri"/>
              </a:rPr>
              <a:t>OWF</a:t>
            </a:r>
            <a:endParaRPr lang="en-US" sz="1600">
              <a:cs typeface="Calibri"/>
            </a:endParaRPr>
          </a:p>
        </p:txBody>
      </p:sp>
      <p:sp>
        <p:nvSpPr>
          <p:cNvPr id="16" name="TextBox 15">
            <a:extLst>
              <a:ext uri="{FF2B5EF4-FFF2-40B4-BE49-F238E27FC236}">
                <a16:creationId xmlns:a16="http://schemas.microsoft.com/office/drawing/2014/main" id="{0DF8FA18-B9E1-8DCA-0A9E-246DE5E09A9E}"/>
              </a:ext>
            </a:extLst>
          </p:cNvPr>
          <p:cNvSpPr txBox="1"/>
          <p:nvPr/>
        </p:nvSpPr>
        <p:spPr>
          <a:xfrm>
            <a:off x="256259" y="87135"/>
            <a:ext cx="11719034" cy="584775"/>
          </a:xfrm>
          <a:prstGeom prst="rect">
            <a:avLst/>
          </a:prstGeom>
          <a:noFill/>
          <a:ln>
            <a:noFill/>
          </a:ln>
        </p:spPr>
        <p:txBody>
          <a:bodyPr spcFirstLastPara="1" vert="horz" wrap="square" lIns="91425" tIns="45700" rIns="91425" bIns="45700" rtlCol="0" anchor="ctr" anchorCtr="0">
            <a:normAutofit/>
          </a:bodyPr>
          <a:lstStyle>
            <a:defPPr>
              <a:defRPr lang="en-US"/>
            </a:defPPr>
            <a:lvl1pPr defTabSz="914400">
              <a:lnSpc>
                <a:spcPct val="90000"/>
              </a:lnSpc>
              <a:spcBef>
                <a:spcPts val="0"/>
              </a:spcBef>
              <a:buClr>
                <a:srgbClr val="009F9E"/>
              </a:buClr>
              <a:buSzPts val="3200"/>
              <a:buFont typeface="Arial"/>
              <a:buNone/>
              <a:defRPr sz="3600" b="1">
                <a:solidFill>
                  <a:srgbClr val="009F9E"/>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
                <a:srgbClr val="009F9E"/>
              </a:buClr>
              <a:buSzPts val="3200"/>
              <a:buFont typeface="Arial"/>
              <a:buNone/>
              <a:tabLst/>
              <a:defRPr/>
            </a:pPr>
            <a:r>
              <a:rPr kumimoji="0" lang="en-GB" sz="3200" b="1" i="0" u="none" strike="noStrike" kern="1200" cap="none" spc="0" normalizeH="0" baseline="0" noProof="0">
                <a:ln>
                  <a:noFill/>
                </a:ln>
                <a:solidFill>
                  <a:srgbClr val="009F9E"/>
                </a:solidFill>
                <a:effectLst/>
                <a:uLnTx/>
                <a:uFillTx/>
                <a:latin typeface="Arial" panose="020B0604020202020204" pitchFamily="34" charset="0"/>
                <a:ea typeface="+mn-ea"/>
                <a:cs typeface="Arial" panose="020B0604020202020204" pitchFamily="34" charset="0"/>
              </a:rPr>
              <a:t>WP1 regional/shelf scales: Glider observations 2023</a:t>
            </a:r>
          </a:p>
        </p:txBody>
      </p:sp>
      <p:sp>
        <p:nvSpPr>
          <p:cNvPr id="15" name="TextBox 14">
            <a:extLst>
              <a:ext uri="{FF2B5EF4-FFF2-40B4-BE49-F238E27FC236}">
                <a16:creationId xmlns:a16="http://schemas.microsoft.com/office/drawing/2014/main" id="{9AFAC556-34D3-3AF8-E069-A92EF9810C4C}"/>
              </a:ext>
            </a:extLst>
          </p:cNvPr>
          <p:cNvSpPr txBox="1"/>
          <p:nvPr/>
        </p:nvSpPr>
        <p:spPr>
          <a:xfrm>
            <a:off x="7759084" y="6488668"/>
            <a:ext cx="19173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Time (May to Aug)</a:t>
            </a:r>
          </a:p>
        </p:txBody>
      </p:sp>
      <p:pic>
        <p:nvPicPr>
          <p:cNvPr id="2" name="Picture 1" descr="A map of wind turbines&#10;&#10;Description automatically generated">
            <a:extLst>
              <a:ext uri="{FF2B5EF4-FFF2-40B4-BE49-F238E27FC236}">
                <a16:creationId xmlns:a16="http://schemas.microsoft.com/office/drawing/2014/main" id="{7628BE33-B10F-18E5-F662-DE78EF297F1C}"/>
              </a:ext>
            </a:extLst>
          </p:cNvPr>
          <p:cNvPicPr>
            <a:picLocks noChangeAspect="1"/>
          </p:cNvPicPr>
          <p:nvPr/>
        </p:nvPicPr>
        <p:blipFill>
          <a:blip r:embed="rId3"/>
          <a:srcRect l="-1573" r="-239" b="9514"/>
          <a:stretch/>
        </p:blipFill>
        <p:spPr>
          <a:xfrm>
            <a:off x="256259" y="2765334"/>
            <a:ext cx="5328971" cy="3723334"/>
          </a:xfrm>
          <a:prstGeom prst="rect">
            <a:avLst/>
          </a:prstGeom>
        </p:spPr>
      </p:pic>
      <p:pic>
        <p:nvPicPr>
          <p:cNvPr id="12" name="Picture 11" descr="A close-up of several different colored graphs&#10;&#10;Description automatically generated">
            <a:extLst>
              <a:ext uri="{FF2B5EF4-FFF2-40B4-BE49-F238E27FC236}">
                <a16:creationId xmlns:a16="http://schemas.microsoft.com/office/drawing/2014/main" id="{D87410A1-05C0-832C-6486-FCF38B513BC8}"/>
              </a:ext>
            </a:extLst>
          </p:cNvPr>
          <p:cNvPicPr>
            <a:picLocks noChangeAspect="1"/>
          </p:cNvPicPr>
          <p:nvPr/>
        </p:nvPicPr>
        <p:blipFill>
          <a:blip r:embed="rId4"/>
          <a:stretch>
            <a:fillRect/>
          </a:stretch>
        </p:blipFill>
        <p:spPr>
          <a:xfrm>
            <a:off x="6092444" y="674914"/>
            <a:ext cx="5732996" cy="6150429"/>
          </a:xfrm>
          <a:prstGeom prst="rect">
            <a:avLst/>
          </a:prstGeom>
        </p:spPr>
      </p:pic>
      <p:pic>
        <p:nvPicPr>
          <p:cNvPr id="5" name="Picture 4" descr="A blue and white logo&#10;&#10;Description automatically generated">
            <a:extLst>
              <a:ext uri="{FF2B5EF4-FFF2-40B4-BE49-F238E27FC236}">
                <a16:creationId xmlns:a16="http://schemas.microsoft.com/office/drawing/2014/main" id="{F67B8FC0-EA86-997D-BE08-43A668339BF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402999" y="237"/>
            <a:ext cx="1751591" cy="731062"/>
          </a:xfrm>
          <a:prstGeom prst="rect">
            <a:avLst/>
          </a:prstGeom>
        </p:spPr>
      </p:pic>
      <p:sp>
        <p:nvSpPr>
          <p:cNvPr id="18" name="TextBox 17">
            <a:extLst>
              <a:ext uri="{FF2B5EF4-FFF2-40B4-BE49-F238E27FC236}">
                <a16:creationId xmlns:a16="http://schemas.microsoft.com/office/drawing/2014/main" id="{15DD4984-C266-5F3C-6E3E-B65AED3A0669}"/>
              </a:ext>
            </a:extLst>
          </p:cNvPr>
          <p:cNvSpPr txBox="1"/>
          <p:nvPr/>
        </p:nvSpPr>
        <p:spPr>
          <a:xfrm>
            <a:off x="87560" y="6488668"/>
            <a:ext cx="2427972"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Charlotte Williams, </a:t>
            </a: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mn-cs"/>
              </a:rPr>
              <a:t>NOC</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134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 name="Figura a mano libera: forma 23">
            <a:extLst>
              <a:ext uri="{FF2B5EF4-FFF2-40B4-BE49-F238E27FC236}">
                <a16:creationId xmlns:a16="http://schemas.microsoft.com/office/drawing/2014/main" id="{587D2A1D-F6EF-980A-6AB3-A35ACA4E3976}"/>
              </a:ext>
            </a:extLst>
          </p:cNvPr>
          <p:cNvSpPr/>
          <p:nvPr/>
        </p:nvSpPr>
        <p:spPr>
          <a:xfrm flipV="1">
            <a:off x="4104501" y="4412510"/>
            <a:ext cx="710213" cy="2330030"/>
          </a:xfrm>
          <a:custGeom>
            <a:avLst/>
            <a:gdLst>
              <a:gd name="connsiteX0" fmla="*/ 1008 w 1217839"/>
              <a:gd name="connsiteY0" fmla="*/ 0 h 4038818"/>
              <a:gd name="connsiteX1" fmla="*/ 36178 w 1217839"/>
              <a:gd name="connsiteY1" fmla="*/ 536331 h 4038818"/>
              <a:gd name="connsiteX2" fmla="*/ 238401 w 1217839"/>
              <a:gd name="connsiteY2" fmla="*/ 791308 h 4038818"/>
              <a:gd name="connsiteX3" fmla="*/ 704393 w 1217839"/>
              <a:gd name="connsiteY3" fmla="*/ 1028700 h 4038818"/>
              <a:gd name="connsiteX4" fmla="*/ 1100047 w 1217839"/>
              <a:gd name="connsiteY4" fmla="*/ 1292469 h 4038818"/>
              <a:gd name="connsiteX5" fmla="*/ 1205555 w 1217839"/>
              <a:gd name="connsiteY5" fmla="*/ 1503485 h 4038818"/>
              <a:gd name="connsiteX6" fmla="*/ 862655 w 1217839"/>
              <a:gd name="connsiteY6" fmla="*/ 1740877 h 4038818"/>
              <a:gd name="connsiteX7" fmla="*/ 185647 w 1217839"/>
              <a:gd name="connsiteY7" fmla="*/ 2039815 h 4038818"/>
              <a:gd name="connsiteX8" fmla="*/ 36178 w 1217839"/>
              <a:gd name="connsiteY8" fmla="*/ 2400300 h 4038818"/>
              <a:gd name="connsiteX9" fmla="*/ 18593 w 1217839"/>
              <a:gd name="connsiteY9" fmla="*/ 3894992 h 4038818"/>
              <a:gd name="connsiteX10" fmla="*/ 27385 w 1217839"/>
              <a:gd name="connsiteY10" fmla="*/ 3894992 h 4038818"/>
              <a:gd name="connsiteX0" fmla="*/ 1008 w 1233141"/>
              <a:gd name="connsiteY0" fmla="*/ 0 h 4038818"/>
              <a:gd name="connsiteX1" fmla="*/ 36178 w 1233141"/>
              <a:gd name="connsiteY1" fmla="*/ 536331 h 4038818"/>
              <a:gd name="connsiteX2" fmla="*/ 238401 w 1233141"/>
              <a:gd name="connsiteY2" fmla="*/ 791308 h 4038818"/>
              <a:gd name="connsiteX3" fmla="*/ 704393 w 1233141"/>
              <a:gd name="connsiteY3" fmla="*/ 1028700 h 4038818"/>
              <a:gd name="connsiteX4" fmla="*/ 1100047 w 1233141"/>
              <a:gd name="connsiteY4" fmla="*/ 1292469 h 4038818"/>
              <a:gd name="connsiteX5" fmla="*/ 1205555 w 1233141"/>
              <a:gd name="connsiteY5" fmla="*/ 1503485 h 4038818"/>
              <a:gd name="connsiteX6" fmla="*/ 1129399 w 1233141"/>
              <a:gd name="connsiteY6" fmla="*/ 1902242 h 4038818"/>
              <a:gd name="connsiteX7" fmla="*/ 185647 w 1233141"/>
              <a:gd name="connsiteY7" fmla="*/ 2039815 h 4038818"/>
              <a:gd name="connsiteX8" fmla="*/ 36178 w 1233141"/>
              <a:gd name="connsiteY8" fmla="*/ 2400300 h 4038818"/>
              <a:gd name="connsiteX9" fmla="*/ 18593 w 1233141"/>
              <a:gd name="connsiteY9" fmla="*/ 3894992 h 4038818"/>
              <a:gd name="connsiteX10" fmla="*/ 27385 w 1233141"/>
              <a:gd name="connsiteY10" fmla="*/ 3894992 h 4038818"/>
              <a:gd name="connsiteX0" fmla="*/ 49034 w 1253852"/>
              <a:gd name="connsiteY0" fmla="*/ 0 h 4038818"/>
              <a:gd name="connsiteX1" fmla="*/ 84204 w 1253852"/>
              <a:gd name="connsiteY1" fmla="*/ 536331 h 4038818"/>
              <a:gd name="connsiteX2" fmla="*/ 286427 w 1253852"/>
              <a:gd name="connsiteY2" fmla="*/ 791308 h 4038818"/>
              <a:gd name="connsiteX3" fmla="*/ 752419 w 1253852"/>
              <a:gd name="connsiteY3" fmla="*/ 1028700 h 4038818"/>
              <a:gd name="connsiteX4" fmla="*/ 1148073 w 1253852"/>
              <a:gd name="connsiteY4" fmla="*/ 1292469 h 4038818"/>
              <a:gd name="connsiteX5" fmla="*/ 1253581 w 1253852"/>
              <a:gd name="connsiteY5" fmla="*/ 1503485 h 4038818"/>
              <a:gd name="connsiteX6" fmla="*/ 1177425 w 1253852"/>
              <a:gd name="connsiteY6" fmla="*/ 1902242 h 4038818"/>
              <a:gd name="connsiteX7" fmla="*/ 1143025 w 1253852"/>
              <a:gd name="connsiteY7" fmla="*/ 2658380 h 4038818"/>
              <a:gd name="connsiteX8" fmla="*/ 84204 w 1253852"/>
              <a:gd name="connsiteY8" fmla="*/ 2400300 h 4038818"/>
              <a:gd name="connsiteX9" fmla="*/ 66619 w 1253852"/>
              <a:gd name="connsiteY9" fmla="*/ 3894992 h 4038818"/>
              <a:gd name="connsiteX10" fmla="*/ 75411 w 1253852"/>
              <a:gd name="connsiteY10" fmla="*/ 3894992 h 4038818"/>
              <a:gd name="connsiteX0" fmla="*/ 1009 w 1205827"/>
              <a:gd name="connsiteY0" fmla="*/ 0 h 4038818"/>
              <a:gd name="connsiteX1" fmla="*/ 36179 w 1205827"/>
              <a:gd name="connsiteY1" fmla="*/ 536331 h 4038818"/>
              <a:gd name="connsiteX2" fmla="*/ 238402 w 1205827"/>
              <a:gd name="connsiteY2" fmla="*/ 791308 h 4038818"/>
              <a:gd name="connsiteX3" fmla="*/ 704394 w 1205827"/>
              <a:gd name="connsiteY3" fmla="*/ 1028700 h 4038818"/>
              <a:gd name="connsiteX4" fmla="*/ 1100048 w 1205827"/>
              <a:gd name="connsiteY4" fmla="*/ 1292469 h 4038818"/>
              <a:gd name="connsiteX5" fmla="*/ 1205556 w 1205827"/>
              <a:gd name="connsiteY5" fmla="*/ 1503485 h 4038818"/>
              <a:gd name="connsiteX6" fmla="*/ 1129400 w 1205827"/>
              <a:gd name="connsiteY6" fmla="*/ 1902242 h 4038818"/>
              <a:gd name="connsiteX7" fmla="*/ 1095000 w 1205827"/>
              <a:gd name="connsiteY7" fmla="*/ 2658380 h 4038818"/>
              <a:gd name="connsiteX8" fmla="*/ 1030405 w 1205827"/>
              <a:gd name="connsiteY8" fmla="*/ 3328147 h 4038818"/>
              <a:gd name="connsiteX9" fmla="*/ 18594 w 1205827"/>
              <a:gd name="connsiteY9" fmla="*/ 3894992 h 4038818"/>
              <a:gd name="connsiteX10" fmla="*/ 27386 w 1205827"/>
              <a:gd name="connsiteY10" fmla="*/ 3894992 h 4038818"/>
              <a:gd name="connsiteX0" fmla="*/ 1009 w 1205827"/>
              <a:gd name="connsiteY0" fmla="*/ 0 h 4068761"/>
              <a:gd name="connsiteX1" fmla="*/ 36179 w 1205827"/>
              <a:gd name="connsiteY1" fmla="*/ 536331 h 4068761"/>
              <a:gd name="connsiteX2" fmla="*/ 238402 w 1205827"/>
              <a:gd name="connsiteY2" fmla="*/ 791308 h 4068761"/>
              <a:gd name="connsiteX3" fmla="*/ 704394 w 1205827"/>
              <a:gd name="connsiteY3" fmla="*/ 1028700 h 4068761"/>
              <a:gd name="connsiteX4" fmla="*/ 1100048 w 1205827"/>
              <a:gd name="connsiteY4" fmla="*/ 1292469 h 4068761"/>
              <a:gd name="connsiteX5" fmla="*/ 1205556 w 1205827"/>
              <a:gd name="connsiteY5" fmla="*/ 1503485 h 4068761"/>
              <a:gd name="connsiteX6" fmla="*/ 1129400 w 1205827"/>
              <a:gd name="connsiteY6" fmla="*/ 1902242 h 4068761"/>
              <a:gd name="connsiteX7" fmla="*/ 1095000 w 1205827"/>
              <a:gd name="connsiteY7" fmla="*/ 2658380 h 4068761"/>
              <a:gd name="connsiteX8" fmla="*/ 1030405 w 1205827"/>
              <a:gd name="connsiteY8" fmla="*/ 3328147 h 4068761"/>
              <a:gd name="connsiteX9" fmla="*/ 18594 w 1205827"/>
              <a:gd name="connsiteY9" fmla="*/ 3894992 h 4068761"/>
              <a:gd name="connsiteX10" fmla="*/ 1070111 w 1205827"/>
              <a:gd name="connsiteY10" fmla="*/ 3962228 h 4068761"/>
              <a:gd name="connsiteX0" fmla="*/ 1009 w 1205827"/>
              <a:gd name="connsiteY0" fmla="*/ 0 h 4014957"/>
              <a:gd name="connsiteX1" fmla="*/ 36179 w 1205827"/>
              <a:gd name="connsiteY1" fmla="*/ 536331 h 4014957"/>
              <a:gd name="connsiteX2" fmla="*/ 238402 w 1205827"/>
              <a:gd name="connsiteY2" fmla="*/ 791308 h 4014957"/>
              <a:gd name="connsiteX3" fmla="*/ 704394 w 1205827"/>
              <a:gd name="connsiteY3" fmla="*/ 1028700 h 4014957"/>
              <a:gd name="connsiteX4" fmla="*/ 1100048 w 1205827"/>
              <a:gd name="connsiteY4" fmla="*/ 1292469 h 4014957"/>
              <a:gd name="connsiteX5" fmla="*/ 1205556 w 1205827"/>
              <a:gd name="connsiteY5" fmla="*/ 1503485 h 4014957"/>
              <a:gd name="connsiteX6" fmla="*/ 1129400 w 1205827"/>
              <a:gd name="connsiteY6" fmla="*/ 1902242 h 4014957"/>
              <a:gd name="connsiteX7" fmla="*/ 1095000 w 1205827"/>
              <a:gd name="connsiteY7" fmla="*/ 2658380 h 4014957"/>
              <a:gd name="connsiteX8" fmla="*/ 1030405 w 1205827"/>
              <a:gd name="connsiteY8" fmla="*/ 3328147 h 4014957"/>
              <a:gd name="connsiteX9" fmla="*/ 1037069 w 1205827"/>
              <a:gd name="connsiteY9" fmla="*/ 3733628 h 4014957"/>
              <a:gd name="connsiteX10" fmla="*/ 1070111 w 1205827"/>
              <a:gd name="connsiteY10" fmla="*/ 3962228 h 4014957"/>
              <a:gd name="connsiteX0" fmla="*/ 1009 w 1209436"/>
              <a:gd name="connsiteY0" fmla="*/ 0 h 4014957"/>
              <a:gd name="connsiteX1" fmla="*/ 36179 w 1209436"/>
              <a:gd name="connsiteY1" fmla="*/ 536331 h 4014957"/>
              <a:gd name="connsiteX2" fmla="*/ 238402 w 1209436"/>
              <a:gd name="connsiteY2" fmla="*/ 791308 h 4014957"/>
              <a:gd name="connsiteX3" fmla="*/ 704394 w 1209436"/>
              <a:gd name="connsiteY3" fmla="*/ 1028700 h 4014957"/>
              <a:gd name="connsiteX4" fmla="*/ 1100048 w 1209436"/>
              <a:gd name="connsiteY4" fmla="*/ 1292469 h 4014957"/>
              <a:gd name="connsiteX5" fmla="*/ 1205556 w 1209436"/>
              <a:gd name="connsiteY5" fmla="*/ 1503485 h 4014957"/>
              <a:gd name="connsiteX6" fmla="*/ 1177899 w 1209436"/>
              <a:gd name="connsiteY6" fmla="*/ 1929137 h 4014957"/>
              <a:gd name="connsiteX7" fmla="*/ 1095000 w 1209436"/>
              <a:gd name="connsiteY7" fmla="*/ 2658380 h 4014957"/>
              <a:gd name="connsiteX8" fmla="*/ 1030405 w 1209436"/>
              <a:gd name="connsiteY8" fmla="*/ 3328147 h 4014957"/>
              <a:gd name="connsiteX9" fmla="*/ 1037069 w 1209436"/>
              <a:gd name="connsiteY9" fmla="*/ 3733628 h 4014957"/>
              <a:gd name="connsiteX10" fmla="*/ 1070111 w 1209436"/>
              <a:gd name="connsiteY10" fmla="*/ 3962228 h 4014957"/>
              <a:gd name="connsiteX0" fmla="*/ 1009 w 1208591"/>
              <a:gd name="connsiteY0" fmla="*/ 0 h 4014957"/>
              <a:gd name="connsiteX1" fmla="*/ 36179 w 1208591"/>
              <a:gd name="connsiteY1" fmla="*/ 536331 h 4014957"/>
              <a:gd name="connsiteX2" fmla="*/ 238402 w 1208591"/>
              <a:gd name="connsiteY2" fmla="*/ 791308 h 4014957"/>
              <a:gd name="connsiteX3" fmla="*/ 704394 w 1208591"/>
              <a:gd name="connsiteY3" fmla="*/ 1028700 h 4014957"/>
              <a:gd name="connsiteX4" fmla="*/ 1100048 w 1208591"/>
              <a:gd name="connsiteY4" fmla="*/ 1292469 h 4014957"/>
              <a:gd name="connsiteX5" fmla="*/ 1205556 w 1208591"/>
              <a:gd name="connsiteY5" fmla="*/ 1503485 h 4014957"/>
              <a:gd name="connsiteX6" fmla="*/ 1177899 w 1208591"/>
              <a:gd name="connsiteY6" fmla="*/ 1929137 h 4014957"/>
              <a:gd name="connsiteX7" fmla="*/ 1155623 w 1208591"/>
              <a:gd name="connsiteY7" fmla="*/ 2685274 h 4014957"/>
              <a:gd name="connsiteX8" fmla="*/ 1030405 w 1208591"/>
              <a:gd name="connsiteY8" fmla="*/ 3328147 h 4014957"/>
              <a:gd name="connsiteX9" fmla="*/ 1037069 w 1208591"/>
              <a:gd name="connsiteY9" fmla="*/ 3733628 h 4014957"/>
              <a:gd name="connsiteX10" fmla="*/ 1070111 w 1208591"/>
              <a:gd name="connsiteY10" fmla="*/ 3962228 h 4014957"/>
              <a:gd name="connsiteX0" fmla="*/ 1009 w 1208591"/>
              <a:gd name="connsiteY0" fmla="*/ 0 h 4014957"/>
              <a:gd name="connsiteX1" fmla="*/ 36179 w 1208591"/>
              <a:gd name="connsiteY1" fmla="*/ 536331 h 4014957"/>
              <a:gd name="connsiteX2" fmla="*/ 238402 w 1208591"/>
              <a:gd name="connsiteY2" fmla="*/ 791308 h 4014957"/>
              <a:gd name="connsiteX3" fmla="*/ 704394 w 1208591"/>
              <a:gd name="connsiteY3" fmla="*/ 1028700 h 4014957"/>
              <a:gd name="connsiteX4" fmla="*/ 1100048 w 1208591"/>
              <a:gd name="connsiteY4" fmla="*/ 1292469 h 4014957"/>
              <a:gd name="connsiteX5" fmla="*/ 1205556 w 1208591"/>
              <a:gd name="connsiteY5" fmla="*/ 1503485 h 4014957"/>
              <a:gd name="connsiteX6" fmla="*/ 1177899 w 1208591"/>
              <a:gd name="connsiteY6" fmla="*/ 1929137 h 4014957"/>
              <a:gd name="connsiteX7" fmla="*/ 1155623 w 1208591"/>
              <a:gd name="connsiteY7" fmla="*/ 2685274 h 4014957"/>
              <a:gd name="connsiteX8" fmla="*/ 1127402 w 1208591"/>
              <a:gd name="connsiteY8" fmla="*/ 3368488 h 4014957"/>
              <a:gd name="connsiteX9" fmla="*/ 1037069 w 1208591"/>
              <a:gd name="connsiteY9" fmla="*/ 3733628 h 4014957"/>
              <a:gd name="connsiteX10" fmla="*/ 1070111 w 1208591"/>
              <a:gd name="connsiteY10" fmla="*/ 3962228 h 4014957"/>
              <a:gd name="connsiteX0" fmla="*/ 1009 w 1208591"/>
              <a:gd name="connsiteY0" fmla="*/ 0 h 4027741"/>
              <a:gd name="connsiteX1" fmla="*/ 36179 w 1208591"/>
              <a:gd name="connsiteY1" fmla="*/ 536331 h 4027741"/>
              <a:gd name="connsiteX2" fmla="*/ 238402 w 1208591"/>
              <a:gd name="connsiteY2" fmla="*/ 791308 h 4027741"/>
              <a:gd name="connsiteX3" fmla="*/ 704394 w 1208591"/>
              <a:gd name="connsiteY3" fmla="*/ 1028700 h 4027741"/>
              <a:gd name="connsiteX4" fmla="*/ 1100048 w 1208591"/>
              <a:gd name="connsiteY4" fmla="*/ 1292469 h 4027741"/>
              <a:gd name="connsiteX5" fmla="*/ 1205556 w 1208591"/>
              <a:gd name="connsiteY5" fmla="*/ 1503485 h 4027741"/>
              <a:gd name="connsiteX6" fmla="*/ 1177899 w 1208591"/>
              <a:gd name="connsiteY6" fmla="*/ 1929137 h 4027741"/>
              <a:gd name="connsiteX7" fmla="*/ 1155623 w 1208591"/>
              <a:gd name="connsiteY7" fmla="*/ 2685274 h 4027741"/>
              <a:gd name="connsiteX8" fmla="*/ 1127402 w 1208591"/>
              <a:gd name="connsiteY8" fmla="*/ 3368488 h 4027741"/>
              <a:gd name="connsiteX9" fmla="*/ 1146191 w 1208591"/>
              <a:gd name="connsiteY9" fmla="*/ 3787416 h 4027741"/>
              <a:gd name="connsiteX10" fmla="*/ 1070111 w 1208591"/>
              <a:gd name="connsiteY10" fmla="*/ 3962228 h 4027741"/>
              <a:gd name="connsiteX0" fmla="*/ 1009 w 1208591"/>
              <a:gd name="connsiteY0" fmla="*/ 0 h 4037586"/>
              <a:gd name="connsiteX1" fmla="*/ 36179 w 1208591"/>
              <a:gd name="connsiteY1" fmla="*/ 536331 h 4037586"/>
              <a:gd name="connsiteX2" fmla="*/ 238402 w 1208591"/>
              <a:gd name="connsiteY2" fmla="*/ 791308 h 4037586"/>
              <a:gd name="connsiteX3" fmla="*/ 704394 w 1208591"/>
              <a:gd name="connsiteY3" fmla="*/ 1028700 h 4037586"/>
              <a:gd name="connsiteX4" fmla="*/ 1100048 w 1208591"/>
              <a:gd name="connsiteY4" fmla="*/ 1292469 h 4037586"/>
              <a:gd name="connsiteX5" fmla="*/ 1205556 w 1208591"/>
              <a:gd name="connsiteY5" fmla="*/ 1503485 h 4037586"/>
              <a:gd name="connsiteX6" fmla="*/ 1177899 w 1208591"/>
              <a:gd name="connsiteY6" fmla="*/ 1929137 h 4037586"/>
              <a:gd name="connsiteX7" fmla="*/ 1155623 w 1208591"/>
              <a:gd name="connsiteY7" fmla="*/ 2685274 h 4037586"/>
              <a:gd name="connsiteX8" fmla="*/ 1127402 w 1208591"/>
              <a:gd name="connsiteY8" fmla="*/ 3368488 h 4037586"/>
              <a:gd name="connsiteX9" fmla="*/ 1146191 w 1208591"/>
              <a:gd name="connsiteY9" fmla="*/ 3787416 h 4037586"/>
              <a:gd name="connsiteX10" fmla="*/ 1167108 w 1208591"/>
              <a:gd name="connsiteY10" fmla="*/ 3975675 h 4037586"/>
              <a:gd name="connsiteX0" fmla="*/ 1009 w 1206774"/>
              <a:gd name="connsiteY0" fmla="*/ 0 h 4037586"/>
              <a:gd name="connsiteX1" fmla="*/ 36179 w 1206774"/>
              <a:gd name="connsiteY1" fmla="*/ 536331 h 4037586"/>
              <a:gd name="connsiteX2" fmla="*/ 238402 w 1206774"/>
              <a:gd name="connsiteY2" fmla="*/ 791308 h 4037586"/>
              <a:gd name="connsiteX3" fmla="*/ 704394 w 1206774"/>
              <a:gd name="connsiteY3" fmla="*/ 1028700 h 4037586"/>
              <a:gd name="connsiteX4" fmla="*/ 1100048 w 1206774"/>
              <a:gd name="connsiteY4" fmla="*/ 1292469 h 4037586"/>
              <a:gd name="connsiteX5" fmla="*/ 1205556 w 1206774"/>
              <a:gd name="connsiteY5" fmla="*/ 1503485 h 4037586"/>
              <a:gd name="connsiteX6" fmla="*/ 1155623 w 1206774"/>
              <a:gd name="connsiteY6" fmla="*/ 2685274 h 4037586"/>
              <a:gd name="connsiteX7" fmla="*/ 1127402 w 1206774"/>
              <a:gd name="connsiteY7" fmla="*/ 3368488 h 4037586"/>
              <a:gd name="connsiteX8" fmla="*/ 1146191 w 1206774"/>
              <a:gd name="connsiteY8" fmla="*/ 3787416 h 4037586"/>
              <a:gd name="connsiteX9" fmla="*/ 1167108 w 1206774"/>
              <a:gd name="connsiteY9" fmla="*/ 3975675 h 4037586"/>
              <a:gd name="connsiteX0" fmla="*/ 1009 w 1167108"/>
              <a:gd name="connsiteY0" fmla="*/ 0 h 4037586"/>
              <a:gd name="connsiteX1" fmla="*/ 36179 w 1167108"/>
              <a:gd name="connsiteY1" fmla="*/ 536331 h 4037586"/>
              <a:gd name="connsiteX2" fmla="*/ 238402 w 1167108"/>
              <a:gd name="connsiteY2" fmla="*/ 791308 h 4037586"/>
              <a:gd name="connsiteX3" fmla="*/ 704394 w 1167108"/>
              <a:gd name="connsiteY3" fmla="*/ 1028700 h 4037586"/>
              <a:gd name="connsiteX4" fmla="*/ 1100048 w 1167108"/>
              <a:gd name="connsiteY4" fmla="*/ 1292469 h 4037586"/>
              <a:gd name="connsiteX5" fmla="*/ 1117908 w 1167108"/>
              <a:gd name="connsiteY5" fmla="*/ 2241539 h 4037586"/>
              <a:gd name="connsiteX6" fmla="*/ 1155623 w 1167108"/>
              <a:gd name="connsiteY6" fmla="*/ 2685274 h 4037586"/>
              <a:gd name="connsiteX7" fmla="*/ 1127402 w 1167108"/>
              <a:gd name="connsiteY7" fmla="*/ 3368488 h 4037586"/>
              <a:gd name="connsiteX8" fmla="*/ 1146191 w 1167108"/>
              <a:gd name="connsiteY8" fmla="*/ 3787416 h 4037586"/>
              <a:gd name="connsiteX9" fmla="*/ 1167108 w 1167108"/>
              <a:gd name="connsiteY9" fmla="*/ 3975675 h 4037586"/>
              <a:gd name="connsiteX0" fmla="*/ 1009 w 1167108"/>
              <a:gd name="connsiteY0" fmla="*/ 0 h 4037586"/>
              <a:gd name="connsiteX1" fmla="*/ 36179 w 1167108"/>
              <a:gd name="connsiteY1" fmla="*/ 536331 h 4037586"/>
              <a:gd name="connsiteX2" fmla="*/ 238402 w 1167108"/>
              <a:gd name="connsiteY2" fmla="*/ 791308 h 4037586"/>
              <a:gd name="connsiteX3" fmla="*/ 704394 w 1167108"/>
              <a:gd name="connsiteY3" fmla="*/ 1028700 h 4037586"/>
              <a:gd name="connsiteX4" fmla="*/ 1056223 w 1167108"/>
              <a:gd name="connsiteY4" fmla="*/ 1987107 h 4037586"/>
              <a:gd name="connsiteX5" fmla="*/ 1117908 w 1167108"/>
              <a:gd name="connsiteY5" fmla="*/ 2241539 h 4037586"/>
              <a:gd name="connsiteX6" fmla="*/ 1155623 w 1167108"/>
              <a:gd name="connsiteY6" fmla="*/ 2685274 h 4037586"/>
              <a:gd name="connsiteX7" fmla="*/ 1127402 w 1167108"/>
              <a:gd name="connsiteY7" fmla="*/ 3368488 h 4037586"/>
              <a:gd name="connsiteX8" fmla="*/ 1146191 w 1167108"/>
              <a:gd name="connsiteY8" fmla="*/ 3787416 h 4037586"/>
              <a:gd name="connsiteX9" fmla="*/ 1167108 w 1167108"/>
              <a:gd name="connsiteY9" fmla="*/ 3975675 h 4037586"/>
              <a:gd name="connsiteX0" fmla="*/ 1009 w 1167108"/>
              <a:gd name="connsiteY0" fmla="*/ 0 h 4037586"/>
              <a:gd name="connsiteX1" fmla="*/ 36179 w 1167108"/>
              <a:gd name="connsiteY1" fmla="*/ 536331 h 4037586"/>
              <a:gd name="connsiteX2" fmla="*/ 238402 w 1167108"/>
              <a:gd name="connsiteY2" fmla="*/ 791308 h 4037586"/>
              <a:gd name="connsiteX3" fmla="*/ 719002 w 1167108"/>
              <a:gd name="connsiteY3" fmla="*/ 1636508 h 4037586"/>
              <a:gd name="connsiteX4" fmla="*/ 1056223 w 1167108"/>
              <a:gd name="connsiteY4" fmla="*/ 1987107 h 4037586"/>
              <a:gd name="connsiteX5" fmla="*/ 1117908 w 1167108"/>
              <a:gd name="connsiteY5" fmla="*/ 2241539 h 4037586"/>
              <a:gd name="connsiteX6" fmla="*/ 1155623 w 1167108"/>
              <a:gd name="connsiteY6" fmla="*/ 2685274 h 4037586"/>
              <a:gd name="connsiteX7" fmla="*/ 1127402 w 1167108"/>
              <a:gd name="connsiteY7" fmla="*/ 3368488 h 4037586"/>
              <a:gd name="connsiteX8" fmla="*/ 1146191 w 1167108"/>
              <a:gd name="connsiteY8" fmla="*/ 3787416 h 4037586"/>
              <a:gd name="connsiteX9" fmla="*/ 1167108 w 1167108"/>
              <a:gd name="connsiteY9" fmla="*/ 3975675 h 4037586"/>
              <a:gd name="connsiteX0" fmla="*/ 152 w 1166251"/>
              <a:gd name="connsiteY0" fmla="*/ 0 h 4037586"/>
              <a:gd name="connsiteX1" fmla="*/ 35322 w 1166251"/>
              <a:gd name="connsiteY1" fmla="*/ 536331 h 4037586"/>
              <a:gd name="connsiteX2" fmla="*/ 91464 w 1166251"/>
              <a:gd name="connsiteY2" fmla="*/ 1247165 h 4037586"/>
              <a:gd name="connsiteX3" fmla="*/ 718145 w 1166251"/>
              <a:gd name="connsiteY3" fmla="*/ 1636508 h 4037586"/>
              <a:gd name="connsiteX4" fmla="*/ 1055366 w 1166251"/>
              <a:gd name="connsiteY4" fmla="*/ 1987107 h 4037586"/>
              <a:gd name="connsiteX5" fmla="*/ 1117051 w 1166251"/>
              <a:gd name="connsiteY5" fmla="*/ 2241539 h 4037586"/>
              <a:gd name="connsiteX6" fmla="*/ 1154766 w 1166251"/>
              <a:gd name="connsiteY6" fmla="*/ 2685274 h 4037586"/>
              <a:gd name="connsiteX7" fmla="*/ 1126545 w 1166251"/>
              <a:gd name="connsiteY7" fmla="*/ 3368488 h 4037586"/>
              <a:gd name="connsiteX8" fmla="*/ 1145334 w 1166251"/>
              <a:gd name="connsiteY8" fmla="*/ 3787416 h 4037586"/>
              <a:gd name="connsiteX9" fmla="*/ 1166251 w 1166251"/>
              <a:gd name="connsiteY9" fmla="*/ 3975675 h 4037586"/>
              <a:gd name="connsiteX0" fmla="*/ 3560 w 1169659"/>
              <a:gd name="connsiteY0" fmla="*/ 0 h 4037586"/>
              <a:gd name="connsiteX1" fmla="*/ 9514 w 1169659"/>
              <a:gd name="connsiteY1" fmla="*/ 818529 h 4037586"/>
              <a:gd name="connsiteX2" fmla="*/ 94872 w 1169659"/>
              <a:gd name="connsiteY2" fmla="*/ 1247165 h 4037586"/>
              <a:gd name="connsiteX3" fmla="*/ 721553 w 1169659"/>
              <a:gd name="connsiteY3" fmla="*/ 1636508 h 4037586"/>
              <a:gd name="connsiteX4" fmla="*/ 1058774 w 1169659"/>
              <a:gd name="connsiteY4" fmla="*/ 1987107 h 4037586"/>
              <a:gd name="connsiteX5" fmla="*/ 1120459 w 1169659"/>
              <a:gd name="connsiteY5" fmla="*/ 2241539 h 4037586"/>
              <a:gd name="connsiteX6" fmla="*/ 1158174 w 1169659"/>
              <a:gd name="connsiteY6" fmla="*/ 2685274 h 4037586"/>
              <a:gd name="connsiteX7" fmla="*/ 1129953 w 1169659"/>
              <a:gd name="connsiteY7" fmla="*/ 3368488 h 4037586"/>
              <a:gd name="connsiteX8" fmla="*/ 1148742 w 1169659"/>
              <a:gd name="connsiteY8" fmla="*/ 3787416 h 4037586"/>
              <a:gd name="connsiteX9" fmla="*/ 1169659 w 1169659"/>
              <a:gd name="connsiteY9" fmla="*/ 3975675 h 4037586"/>
              <a:gd name="connsiteX0" fmla="*/ 3560 w 1169659"/>
              <a:gd name="connsiteY0" fmla="*/ 0 h 4037586"/>
              <a:gd name="connsiteX1" fmla="*/ 9514 w 1169659"/>
              <a:gd name="connsiteY1" fmla="*/ 818529 h 4037586"/>
              <a:gd name="connsiteX2" fmla="*/ 94872 w 1169659"/>
              <a:gd name="connsiteY2" fmla="*/ 1247165 h 4037586"/>
              <a:gd name="connsiteX3" fmla="*/ 721553 w 1169659"/>
              <a:gd name="connsiteY3" fmla="*/ 1636508 h 4037586"/>
              <a:gd name="connsiteX4" fmla="*/ 1058774 w 1169659"/>
              <a:gd name="connsiteY4" fmla="*/ 1987107 h 4037586"/>
              <a:gd name="connsiteX5" fmla="*/ 1120459 w 1169659"/>
              <a:gd name="connsiteY5" fmla="*/ 2241539 h 4037586"/>
              <a:gd name="connsiteX6" fmla="*/ 1114350 w 1169659"/>
              <a:gd name="connsiteY6" fmla="*/ 2663567 h 4037586"/>
              <a:gd name="connsiteX7" fmla="*/ 1129953 w 1169659"/>
              <a:gd name="connsiteY7" fmla="*/ 3368488 h 4037586"/>
              <a:gd name="connsiteX8" fmla="*/ 1148742 w 1169659"/>
              <a:gd name="connsiteY8" fmla="*/ 3787416 h 4037586"/>
              <a:gd name="connsiteX9" fmla="*/ 1169659 w 1169659"/>
              <a:gd name="connsiteY9" fmla="*/ 3975675 h 403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9659" h="4037586">
                <a:moveTo>
                  <a:pt x="3560" y="0"/>
                </a:moveTo>
                <a:cubicBezTo>
                  <a:pt x="1362" y="202223"/>
                  <a:pt x="-5705" y="610668"/>
                  <a:pt x="9514" y="818529"/>
                </a:cubicBezTo>
                <a:cubicBezTo>
                  <a:pt x="24733" y="1026390"/>
                  <a:pt x="-23801" y="1110835"/>
                  <a:pt x="94872" y="1247165"/>
                </a:cubicBezTo>
                <a:cubicBezTo>
                  <a:pt x="213545" y="1383495"/>
                  <a:pt x="560903" y="1513184"/>
                  <a:pt x="721553" y="1636508"/>
                </a:cubicBezTo>
                <a:cubicBezTo>
                  <a:pt x="882203" y="1759832"/>
                  <a:pt x="992290" y="1886268"/>
                  <a:pt x="1058774" y="1987107"/>
                </a:cubicBezTo>
                <a:cubicBezTo>
                  <a:pt x="1125258" y="2087946"/>
                  <a:pt x="1111196" y="2128796"/>
                  <a:pt x="1120459" y="2241539"/>
                </a:cubicBezTo>
                <a:cubicBezTo>
                  <a:pt x="1129722" y="2354282"/>
                  <a:pt x="1112768" y="2475742"/>
                  <a:pt x="1114350" y="2663567"/>
                </a:cubicBezTo>
                <a:cubicBezTo>
                  <a:pt x="1115932" y="2851392"/>
                  <a:pt x="1124221" y="3181180"/>
                  <a:pt x="1129953" y="3368488"/>
                </a:cubicBezTo>
                <a:cubicBezTo>
                  <a:pt x="1135685" y="3555796"/>
                  <a:pt x="1150208" y="3538301"/>
                  <a:pt x="1148742" y="3787416"/>
                </a:cubicBezTo>
                <a:cubicBezTo>
                  <a:pt x="1147276" y="4036531"/>
                  <a:pt x="1164530" y="4100232"/>
                  <a:pt x="1169659" y="3975675"/>
                </a:cubicBezTo>
              </a:path>
            </a:pathLst>
          </a:cu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sp>
        <p:nvSpPr>
          <p:cNvPr id="35" name="TextBox 34">
            <a:extLst>
              <a:ext uri="{FF2B5EF4-FFF2-40B4-BE49-F238E27FC236}">
                <a16:creationId xmlns:a16="http://schemas.microsoft.com/office/drawing/2014/main" id="{D940737E-A14B-4BEF-B48E-A707051C2CBD}"/>
              </a:ext>
            </a:extLst>
          </p:cNvPr>
          <p:cNvSpPr txBox="1"/>
          <p:nvPr/>
        </p:nvSpPr>
        <p:spPr>
          <a:xfrm>
            <a:off x="6407536" y="703462"/>
            <a:ext cx="27287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Interannual variability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ED82BD63-A1D0-DD86-0607-B1A5AFABA787}"/>
              </a:ext>
            </a:extLst>
          </p:cNvPr>
          <p:cNvGrpSpPr/>
          <p:nvPr/>
        </p:nvGrpSpPr>
        <p:grpSpPr>
          <a:xfrm>
            <a:off x="-120358" y="1241566"/>
            <a:ext cx="3769615" cy="2651929"/>
            <a:chOff x="8709992" y="720095"/>
            <a:chExt cx="2906807" cy="2176967"/>
          </a:xfrm>
        </p:grpSpPr>
        <p:pic>
          <p:nvPicPr>
            <p:cNvPr id="13" name="Picture 12">
              <a:extLst>
                <a:ext uri="{FF2B5EF4-FFF2-40B4-BE49-F238E27FC236}">
                  <a16:creationId xmlns:a16="http://schemas.microsoft.com/office/drawing/2014/main" id="{B9AB28DE-2BE6-E206-7E62-FBAADC541DA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73599" y="720095"/>
              <a:ext cx="2743200" cy="2055831"/>
            </a:xfrm>
            <a:prstGeom prst="rect">
              <a:avLst/>
            </a:prstGeom>
          </p:spPr>
        </p:pic>
        <p:sp>
          <p:nvSpPr>
            <p:cNvPr id="14" name="TextBox 3">
              <a:extLst>
                <a:ext uri="{FF2B5EF4-FFF2-40B4-BE49-F238E27FC236}">
                  <a16:creationId xmlns:a16="http://schemas.microsoft.com/office/drawing/2014/main" id="{413578CA-71BC-7FF7-35AF-44813EB4F451}"/>
                </a:ext>
              </a:extLst>
            </p:cNvPr>
            <p:cNvSpPr txBox="1"/>
            <p:nvPr/>
          </p:nvSpPr>
          <p:spPr>
            <a:xfrm>
              <a:off x="9819895" y="2527730"/>
              <a:ext cx="137337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Calibri"/>
                </a:rPr>
                <a:t>Longitude</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 </a:t>
              </a:r>
            </a:p>
          </p:txBody>
        </p:sp>
        <p:sp>
          <p:nvSpPr>
            <p:cNvPr id="15" name="TextBox 4">
              <a:extLst>
                <a:ext uri="{FF2B5EF4-FFF2-40B4-BE49-F238E27FC236}">
                  <a16:creationId xmlns:a16="http://schemas.microsoft.com/office/drawing/2014/main" id="{29EF83BA-5A56-DB72-B319-AAE38F68560E}"/>
                </a:ext>
              </a:extLst>
            </p:cNvPr>
            <p:cNvSpPr txBox="1"/>
            <p:nvPr/>
          </p:nvSpPr>
          <p:spPr>
            <a:xfrm rot="-5400000">
              <a:off x="8207972" y="1384729"/>
              <a:ext cx="137337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Calibri"/>
                </a:rPr>
                <a:t>Pressure (</a:t>
              </a: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Calibri"/>
                </a:rPr>
                <a:t>dbar</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Calibri"/>
                </a:rPr>
                <a:t>)</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 </a:t>
              </a:r>
            </a:p>
          </p:txBody>
        </p:sp>
      </p:grpSp>
      <p:sp>
        <p:nvSpPr>
          <p:cNvPr id="17" name="TextBox 16">
            <a:extLst>
              <a:ext uri="{FF2B5EF4-FFF2-40B4-BE49-F238E27FC236}">
                <a16:creationId xmlns:a16="http://schemas.microsoft.com/office/drawing/2014/main" id="{CCA8CD22-E012-B504-AA32-137208449DC1}"/>
              </a:ext>
            </a:extLst>
          </p:cNvPr>
          <p:cNvSpPr txBox="1"/>
          <p:nvPr/>
        </p:nvSpPr>
        <p:spPr>
          <a:xfrm>
            <a:off x="-5687" y="3828088"/>
            <a:ext cx="366999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Calibri"/>
              </a:rPr>
              <a:t>Example transect of temperature from W to E </a:t>
            </a:r>
          </a:p>
        </p:txBody>
      </p:sp>
      <p:sp>
        <p:nvSpPr>
          <p:cNvPr id="16" name="TextBox 15">
            <a:extLst>
              <a:ext uri="{FF2B5EF4-FFF2-40B4-BE49-F238E27FC236}">
                <a16:creationId xmlns:a16="http://schemas.microsoft.com/office/drawing/2014/main" id="{0DF8FA18-B9E1-8DCA-0A9E-246DE5E09A9E}"/>
              </a:ext>
            </a:extLst>
          </p:cNvPr>
          <p:cNvSpPr txBox="1"/>
          <p:nvPr/>
        </p:nvSpPr>
        <p:spPr>
          <a:xfrm>
            <a:off x="256259" y="87135"/>
            <a:ext cx="11719034" cy="584775"/>
          </a:xfrm>
          <a:prstGeom prst="rect">
            <a:avLst/>
          </a:prstGeom>
          <a:noFill/>
          <a:ln>
            <a:noFill/>
          </a:ln>
        </p:spPr>
        <p:txBody>
          <a:bodyPr spcFirstLastPara="1" vert="horz" wrap="square" lIns="91425" tIns="45700" rIns="91425" bIns="45700" rtlCol="0" anchor="ctr" anchorCtr="0">
            <a:normAutofit/>
          </a:bodyPr>
          <a:lstStyle>
            <a:defPPr>
              <a:defRPr lang="en-US"/>
            </a:defPPr>
            <a:lvl1pPr defTabSz="914400">
              <a:lnSpc>
                <a:spcPct val="90000"/>
              </a:lnSpc>
              <a:spcBef>
                <a:spcPts val="0"/>
              </a:spcBef>
              <a:buClr>
                <a:srgbClr val="009F9E"/>
              </a:buClr>
              <a:buSzPts val="3200"/>
              <a:buFont typeface="Arial"/>
              <a:buNone/>
              <a:defRPr sz="3600" b="1">
                <a:solidFill>
                  <a:srgbClr val="009F9E"/>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
                <a:srgbClr val="009F9E"/>
              </a:buClr>
              <a:buSzPts val="3200"/>
              <a:buFont typeface="Arial"/>
              <a:buNone/>
              <a:tabLst/>
              <a:defRPr/>
            </a:pPr>
            <a:r>
              <a:rPr kumimoji="0" lang="en-GB" sz="2800" b="1" i="0" u="none" strike="noStrike" kern="1200" cap="none" spc="0" normalizeH="0" baseline="0" noProof="0" err="1">
                <a:ln>
                  <a:noFill/>
                </a:ln>
                <a:solidFill>
                  <a:srgbClr val="009F9E"/>
                </a:solidFill>
                <a:effectLst/>
                <a:uLnTx/>
                <a:uFillTx/>
                <a:latin typeface="Arial" panose="020B0604020202020204" pitchFamily="34" charset="0"/>
                <a:ea typeface="+mn-ea"/>
                <a:cs typeface="Arial" panose="020B0604020202020204" pitchFamily="34" charset="0"/>
              </a:rPr>
              <a:t>WP1</a:t>
            </a:r>
            <a:r>
              <a:rPr kumimoji="0" lang="en-GB" sz="2800" b="1" i="0" u="none" strike="noStrike" kern="1200" cap="none" spc="0" normalizeH="0" baseline="0" noProof="0">
                <a:ln>
                  <a:noFill/>
                </a:ln>
                <a:solidFill>
                  <a:srgbClr val="009F9E"/>
                </a:solidFill>
                <a:effectLst/>
                <a:uLnTx/>
                <a:uFillTx/>
                <a:latin typeface="Arial" panose="020B0604020202020204" pitchFamily="34" charset="0"/>
                <a:ea typeface="+mn-ea"/>
                <a:cs typeface="Arial" panose="020B0604020202020204" pitchFamily="34" charset="0"/>
              </a:rPr>
              <a:t> short and medium term temporal scales 2023</a:t>
            </a:r>
          </a:p>
        </p:txBody>
      </p:sp>
      <p:sp>
        <p:nvSpPr>
          <p:cNvPr id="29" name="Content Placeholder 2">
            <a:extLst>
              <a:ext uri="{FF2B5EF4-FFF2-40B4-BE49-F238E27FC236}">
                <a16:creationId xmlns:a16="http://schemas.microsoft.com/office/drawing/2014/main" id="{714997DE-51DE-3F9D-8F6C-880A3C909BFE}"/>
              </a:ext>
            </a:extLst>
          </p:cNvPr>
          <p:cNvSpPr txBox="1">
            <a:spLocks/>
          </p:cNvSpPr>
          <p:nvPr/>
        </p:nvSpPr>
        <p:spPr>
          <a:xfrm>
            <a:off x="9270912" y="4584126"/>
            <a:ext cx="2891147" cy="9982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Calibri"/>
                <a:ea typeface="+mn-ea"/>
                <a:cs typeface="Calibri"/>
              </a:rPr>
              <a:t>No change in rate of warming in bottom water following the marine heatwave in June.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prstClr val="black"/>
              </a:solidFill>
              <a:effectLst/>
              <a:uLnTx/>
              <a:uFillTx/>
              <a:latin typeface="Helvetica"/>
              <a:ea typeface="+mn-ea"/>
              <a:cs typeface="Calibri"/>
            </a:endParaRPr>
          </a:p>
        </p:txBody>
      </p:sp>
      <p:sp>
        <p:nvSpPr>
          <p:cNvPr id="31" name="TextBox 30">
            <a:extLst>
              <a:ext uri="{FF2B5EF4-FFF2-40B4-BE49-F238E27FC236}">
                <a16:creationId xmlns:a16="http://schemas.microsoft.com/office/drawing/2014/main" id="{9B75CC39-DCA2-ABE1-4EBA-312835C59CA4}"/>
              </a:ext>
            </a:extLst>
          </p:cNvPr>
          <p:cNvSpPr txBox="1"/>
          <p:nvPr/>
        </p:nvSpPr>
        <p:spPr>
          <a:xfrm>
            <a:off x="9355407" y="56665"/>
            <a:ext cx="2658741" cy="646331"/>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Charlotte Williams, </a:t>
            </a: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mn-cs"/>
              </a:rPr>
              <a:t>NOC</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&amp;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Juliane Wihsgott, </a:t>
            </a: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mn-cs"/>
              </a:rPr>
              <a:t>PML</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Content Placeholder 2">
            <a:extLst>
              <a:ext uri="{FF2B5EF4-FFF2-40B4-BE49-F238E27FC236}">
                <a16:creationId xmlns:a16="http://schemas.microsoft.com/office/drawing/2014/main" id="{08406DEC-7102-2FCB-31B7-4A7CCE36C0D2}"/>
              </a:ext>
            </a:extLst>
          </p:cNvPr>
          <p:cNvSpPr txBox="1">
            <a:spLocks/>
          </p:cNvSpPr>
          <p:nvPr/>
        </p:nvSpPr>
        <p:spPr>
          <a:xfrm>
            <a:off x="3821638" y="1172550"/>
            <a:ext cx="8141582" cy="78938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Calibri"/>
                <a:ea typeface="+mn-ea"/>
                <a:cs typeface="Calibri"/>
              </a:rPr>
              <a:t>PELAgIO gliders sampled within a hotspot of the </a:t>
            </a:r>
            <a:r>
              <a:rPr kumimoji="0" lang="en-US" sz="16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marine heatwave - </a:t>
            </a:r>
            <a:r>
              <a:rPr kumimoji="0" lang="en-US" sz="1600" b="0" i="0" u="none" strike="noStrike" kern="1200" cap="none" spc="0" normalizeH="0" baseline="0" noProof="0">
                <a:ln>
                  <a:noFill/>
                </a:ln>
                <a:solidFill>
                  <a:prstClr val="black"/>
                </a:solidFill>
                <a:effectLst/>
                <a:uLnTx/>
                <a:uFillTx/>
                <a:latin typeface="Calibri"/>
                <a:ea typeface="+mn-ea"/>
                <a:cs typeface="Calibri"/>
              </a:rPr>
              <a:t>sea surface temperatures &gt; 4</a:t>
            </a:r>
            <a:r>
              <a:rPr kumimoji="0" lang="en-US" sz="1600" b="0" i="0" u="none" strike="noStrike" kern="1200" cap="none" spc="0" normalizeH="0" baseline="30000" noProof="0">
                <a:ln>
                  <a:noFill/>
                </a:ln>
                <a:solidFill>
                  <a:prstClr val="black"/>
                </a:solidFill>
                <a:effectLst/>
                <a:uLnTx/>
                <a:uFillTx/>
                <a:latin typeface="Calibri"/>
                <a:ea typeface="+mn-ea"/>
                <a:cs typeface="Calibri"/>
              </a:rPr>
              <a:t>oC</a:t>
            </a:r>
            <a:r>
              <a:rPr kumimoji="0" lang="en-US" sz="1600" b="0" i="0" u="none" strike="noStrike" kern="1200" cap="none" spc="0" normalizeH="0" baseline="0" noProof="0">
                <a:ln>
                  <a:noFill/>
                </a:ln>
                <a:solidFill>
                  <a:prstClr val="black"/>
                </a:solidFill>
                <a:effectLst/>
                <a:uLnTx/>
                <a:uFillTx/>
                <a:latin typeface="Calibri"/>
                <a:ea typeface="+mn-ea"/>
                <a:cs typeface="Calibri"/>
              </a:rPr>
              <a:t> hotter than the seasonal average which classifies its severity as 'extreme' (Category 4).</a:t>
            </a:r>
          </a:p>
        </p:txBody>
      </p:sp>
      <p:sp>
        <p:nvSpPr>
          <p:cNvPr id="34" name="TextBox 33">
            <a:extLst>
              <a:ext uri="{FF2B5EF4-FFF2-40B4-BE49-F238E27FC236}">
                <a16:creationId xmlns:a16="http://schemas.microsoft.com/office/drawing/2014/main" id="{2022B57C-49E9-CBC5-85C8-6FFC56105D48}"/>
              </a:ext>
            </a:extLst>
          </p:cNvPr>
          <p:cNvSpPr txBox="1"/>
          <p:nvPr/>
        </p:nvSpPr>
        <p:spPr>
          <a:xfrm>
            <a:off x="149900" y="780088"/>
            <a:ext cx="47607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Short term variability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EB19F382-7CB8-9DE1-2962-4A232F5E0150}"/>
              </a:ext>
            </a:extLst>
          </p:cNvPr>
          <p:cNvGrpSpPr/>
          <p:nvPr/>
        </p:nvGrpSpPr>
        <p:grpSpPr>
          <a:xfrm>
            <a:off x="3554850" y="1470574"/>
            <a:ext cx="5381049" cy="3399465"/>
            <a:chOff x="3554850" y="1615312"/>
            <a:chExt cx="5381049" cy="3399465"/>
          </a:xfrm>
        </p:grpSpPr>
        <p:pic>
          <p:nvPicPr>
            <p:cNvPr id="21" name="Picture 20" descr="A graph showing the average of the average of the average of the month&#10;&#10;Description automatically generated">
              <a:extLst>
                <a:ext uri="{FF2B5EF4-FFF2-40B4-BE49-F238E27FC236}">
                  <a16:creationId xmlns:a16="http://schemas.microsoft.com/office/drawing/2014/main" id="{D96A55CF-7E56-08B7-3F62-F1ED3E2ED95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718130" y="1852590"/>
              <a:ext cx="5217769" cy="3162187"/>
            </a:xfrm>
            <a:prstGeom prst="rect">
              <a:avLst/>
            </a:prstGeom>
          </p:spPr>
        </p:pic>
        <p:sp>
          <p:nvSpPr>
            <p:cNvPr id="36" name="TextBox 35">
              <a:extLst>
                <a:ext uri="{FF2B5EF4-FFF2-40B4-BE49-F238E27FC236}">
                  <a16:creationId xmlns:a16="http://schemas.microsoft.com/office/drawing/2014/main" id="{7E153657-9488-1CA3-8A0A-B604F1B41A40}"/>
                </a:ext>
              </a:extLst>
            </p:cNvPr>
            <p:cNvSpPr txBox="1"/>
            <p:nvPr/>
          </p:nvSpPr>
          <p:spPr>
            <a:xfrm rot="16200000">
              <a:off x="2210678" y="2959484"/>
              <a:ext cx="305767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Sea surface temperature ˚ C</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pSp>
      <p:grpSp>
        <p:nvGrpSpPr>
          <p:cNvPr id="44" name="Group 43">
            <a:extLst>
              <a:ext uri="{FF2B5EF4-FFF2-40B4-BE49-F238E27FC236}">
                <a16:creationId xmlns:a16="http://schemas.microsoft.com/office/drawing/2014/main" id="{8C6FCB2A-0DD4-7CCC-F7DE-C57AC2017BC8}"/>
              </a:ext>
            </a:extLst>
          </p:cNvPr>
          <p:cNvGrpSpPr/>
          <p:nvPr/>
        </p:nvGrpSpPr>
        <p:grpSpPr>
          <a:xfrm>
            <a:off x="8893569" y="1650999"/>
            <a:ext cx="3390358" cy="2940551"/>
            <a:chOff x="8893569" y="1650999"/>
            <a:chExt cx="3390358" cy="2940551"/>
          </a:xfrm>
        </p:grpSpPr>
        <p:grpSp>
          <p:nvGrpSpPr>
            <p:cNvPr id="39" name="Group 38">
              <a:extLst>
                <a:ext uri="{FF2B5EF4-FFF2-40B4-BE49-F238E27FC236}">
                  <a16:creationId xmlns:a16="http://schemas.microsoft.com/office/drawing/2014/main" id="{1C6A7EE9-4E8F-9993-38F8-7995BB12EEC5}"/>
                </a:ext>
              </a:extLst>
            </p:cNvPr>
            <p:cNvGrpSpPr/>
            <p:nvPr/>
          </p:nvGrpSpPr>
          <p:grpSpPr>
            <a:xfrm>
              <a:off x="8893569" y="1889114"/>
              <a:ext cx="3390358" cy="2432941"/>
              <a:chOff x="8893569" y="1889114"/>
              <a:chExt cx="3390358" cy="2432941"/>
            </a:xfrm>
          </p:grpSpPr>
          <p:pic>
            <p:nvPicPr>
              <p:cNvPr id="27" name="Picture 26" descr="A graph showing the temperature of a sml&#10;&#10;Description automatically generated">
                <a:extLst>
                  <a:ext uri="{FF2B5EF4-FFF2-40B4-BE49-F238E27FC236}">
                    <a16:creationId xmlns:a16="http://schemas.microsoft.com/office/drawing/2014/main" id="{4DDDBAD3-AA5C-DCAB-A774-A987C382027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30419" y="1889114"/>
                <a:ext cx="3153508" cy="2432941"/>
              </a:xfrm>
              <a:prstGeom prst="rect">
                <a:avLst/>
              </a:prstGeom>
            </p:spPr>
          </p:pic>
          <p:sp>
            <p:nvSpPr>
              <p:cNvPr id="38" name="TextBox 37">
                <a:extLst>
                  <a:ext uri="{FF2B5EF4-FFF2-40B4-BE49-F238E27FC236}">
                    <a16:creationId xmlns:a16="http://schemas.microsoft.com/office/drawing/2014/main" id="{DE3AC936-4020-315B-3AB8-4DB480ED641C}"/>
                  </a:ext>
                </a:extLst>
              </p:cNvPr>
              <p:cNvSpPr txBox="1"/>
              <p:nvPr/>
            </p:nvSpPr>
            <p:spPr>
              <a:xfrm rot="16200000">
                <a:off x="8220362" y="2834454"/>
                <a:ext cx="1727200" cy="38078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Temperature ˚ C</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pSp>
        <p:sp>
          <p:nvSpPr>
            <p:cNvPr id="42" name="TextBox 41">
              <a:extLst>
                <a:ext uri="{FF2B5EF4-FFF2-40B4-BE49-F238E27FC236}">
                  <a16:creationId xmlns:a16="http://schemas.microsoft.com/office/drawing/2014/main" id="{5F548084-BC01-24E8-265A-F3C30DE1FCB3}"/>
                </a:ext>
              </a:extLst>
            </p:cNvPr>
            <p:cNvSpPr txBox="1"/>
            <p:nvPr/>
          </p:nvSpPr>
          <p:spPr>
            <a:xfrm>
              <a:off x="9954489" y="4222218"/>
              <a:ext cx="196965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May- August 2023</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7751DB8F-CCAC-B7AF-7119-946DBB65901B}"/>
                </a:ext>
              </a:extLst>
            </p:cNvPr>
            <p:cNvSpPr txBox="1"/>
            <p:nvPr/>
          </p:nvSpPr>
          <p:spPr>
            <a:xfrm>
              <a:off x="9444180" y="1650999"/>
              <a:ext cx="2743200"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0000"/>
                  </a:solidFill>
                  <a:effectLst/>
                  <a:uLnTx/>
                  <a:uFillTx/>
                  <a:latin typeface="Calibri" panose="020F0502020204030204"/>
                  <a:ea typeface="+mn-ea"/>
                  <a:cs typeface="Calibri"/>
                </a:rPr>
                <a:t>Near surface temperature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0C0"/>
                  </a:solidFill>
                  <a:effectLst/>
                  <a:uLnTx/>
                  <a:uFillTx/>
                  <a:latin typeface="Calibri" panose="020F0502020204030204"/>
                  <a:ea typeface="+mn-ea"/>
                  <a:cs typeface="Calibri"/>
                </a:rPr>
                <a:t>Near bed temperature</a:t>
              </a:r>
            </a:p>
          </p:txBody>
        </p:sp>
        <p:sp>
          <p:nvSpPr>
            <p:cNvPr id="43" name="Rectangle 42">
              <a:extLst>
                <a:ext uri="{FF2B5EF4-FFF2-40B4-BE49-F238E27FC236}">
                  <a16:creationId xmlns:a16="http://schemas.microsoft.com/office/drawing/2014/main" id="{F3879B52-DD75-A795-8C30-CEC7CB45B220}"/>
                </a:ext>
              </a:extLst>
            </p:cNvPr>
            <p:cNvSpPr/>
            <p:nvPr/>
          </p:nvSpPr>
          <p:spPr>
            <a:xfrm>
              <a:off x="11245272" y="2020454"/>
              <a:ext cx="935181" cy="1731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3" name="Arrow: Up 22">
            <a:extLst>
              <a:ext uri="{FF2B5EF4-FFF2-40B4-BE49-F238E27FC236}">
                <a16:creationId xmlns:a16="http://schemas.microsoft.com/office/drawing/2014/main" id="{74EE2829-5F8F-9EB5-9488-763152E2AA9E}"/>
              </a:ext>
            </a:extLst>
          </p:cNvPr>
          <p:cNvSpPr/>
          <p:nvPr/>
        </p:nvSpPr>
        <p:spPr>
          <a:xfrm>
            <a:off x="6245739" y="3332237"/>
            <a:ext cx="206644" cy="1304440"/>
          </a:xfrm>
          <a:prstGeom prst="upArrow">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6" name="Picture 45" descr="A yellow and black submarine&#10;&#10;Description automatically generated">
            <a:extLst>
              <a:ext uri="{FF2B5EF4-FFF2-40B4-BE49-F238E27FC236}">
                <a16:creationId xmlns:a16="http://schemas.microsoft.com/office/drawing/2014/main" id="{DE963933-2933-C140-4D88-46D6BF1A1C6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5424" y="4415080"/>
            <a:ext cx="1846895" cy="977780"/>
          </a:xfrm>
          <a:prstGeom prst="rect">
            <a:avLst/>
          </a:prstGeom>
        </p:spPr>
      </p:pic>
      <p:sp>
        <p:nvSpPr>
          <p:cNvPr id="59" name="Rettangolo 30">
            <a:extLst>
              <a:ext uri="{FF2B5EF4-FFF2-40B4-BE49-F238E27FC236}">
                <a16:creationId xmlns:a16="http://schemas.microsoft.com/office/drawing/2014/main" id="{41304C06-6CFB-A3B8-2520-6F3807720ECC}"/>
              </a:ext>
            </a:extLst>
          </p:cNvPr>
          <p:cNvSpPr/>
          <p:nvPr/>
        </p:nvSpPr>
        <p:spPr>
          <a:xfrm>
            <a:off x="8375339" y="3815928"/>
            <a:ext cx="184731" cy="830997"/>
          </a:xfrm>
          <a:prstGeom prst="rect">
            <a:avLst/>
          </a:prstGeom>
        </p:spPr>
        <p:txBody>
          <a:bodyPr wrap="non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800" b="1" i="0" u="none" strike="noStrike" kern="1200" cap="none" spc="0" normalizeH="0" baseline="0" noProof="0">
              <a:ln>
                <a:noFill/>
              </a:ln>
              <a:solidFill>
                <a:srgbClr val="0000CC"/>
              </a:solidFill>
              <a:effectLst/>
              <a:uLnTx/>
              <a:uFillTx/>
              <a:latin typeface="Arial"/>
              <a:ea typeface="+mn-ea"/>
              <a:cs typeface="Arial"/>
            </a:endParaRPr>
          </a:p>
        </p:txBody>
      </p:sp>
      <p:cxnSp>
        <p:nvCxnSpPr>
          <p:cNvPr id="68" name="Straight Arrow Connector 67">
            <a:extLst>
              <a:ext uri="{FF2B5EF4-FFF2-40B4-BE49-F238E27FC236}">
                <a16:creationId xmlns:a16="http://schemas.microsoft.com/office/drawing/2014/main" id="{B2A6E23E-04C6-BBBA-F9ED-3E4601131222}"/>
              </a:ext>
            </a:extLst>
          </p:cNvPr>
          <p:cNvCxnSpPr/>
          <p:nvPr/>
        </p:nvCxnSpPr>
        <p:spPr>
          <a:xfrm flipV="1">
            <a:off x="9884228" y="3741058"/>
            <a:ext cx="2087638" cy="2588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789AAD2-894B-E815-804F-90BF4B412358}"/>
              </a:ext>
            </a:extLst>
          </p:cNvPr>
          <p:cNvSpPr/>
          <p:nvPr/>
        </p:nvSpPr>
        <p:spPr>
          <a:xfrm>
            <a:off x="4068096" y="5002161"/>
            <a:ext cx="995516" cy="2027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50D70710-ADA0-A613-5D22-401712F073E1}"/>
              </a:ext>
            </a:extLst>
          </p:cNvPr>
          <p:cNvSpPr/>
          <p:nvPr/>
        </p:nvSpPr>
        <p:spPr>
          <a:xfrm>
            <a:off x="4469833" y="4844447"/>
            <a:ext cx="817339" cy="3320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A6AD82AD-C3BC-8B96-3FCC-F67B2EB5FCA2}"/>
              </a:ext>
            </a:extLst>
          </p:cNvPr>
          <p:cNvGrpSpPr/>
          <p:nvPr/>
        </p:nvGrpSpPr>
        <p:grpSpPr>
          <a:xfrm>
            <a:off x="3380679" y="5116460"/>
            <a:ext cx="1671873" cy="1639529"/>
            <a:chOff x="3380679" y="5116460"/>
            <a:chExt cx="1671873" cy="1639529"/>
          </a:xfrm>
        </p:grpSpPr>
        <p:grpSp>
          <p:nvGrpSpPr>
            <p:cNvPr id="10" name="Group 9">
              <a:extLst>
                <a:ext uri="{FF2B5EF4-FFF2-40B4-BE49-F238E27FC236}">
                  <a16:creationId xmlns:a16="http://schemas.microsoft.com/office/drawing/2014/main" id="{D085EEFE-2F3D-6799-B788-10CB7C14E3F2}"/>
                </a:ext>
              </a:extLst>
            </p:cNvPr>
            <p:cNvGrpSpPr/>
            <p:nvPr/>
          </p:nvGrpSpPr>
          <p:grpSpPr>
            <a:xfrm>
              <a:off x="3380679" y="5116460"/>
              <a:ext cx="394909" cy="1639529"/>
              <a:chOff x="3380679" y="5116460"/>
              <a:chExt cx="394909" cy="1639529"/>
            </a:xfrm>
          </p:grpSpPr>
          <p:cxnSp>
            <p:nvCxnSpPr>
              <p:cNvPr id="3" name="Straight Arrow Connector 2">
                <a:extLst>
                  <a:ext uri="{FF2B5EF4-FFF2-40B4-BE49-F238E27FC236}">
                    <a16:creationId xmlns:a16="http://schemas.microsoft.com/office/drawing/2014/main" id="{CBC75040-DA10-1526-4E20-63E9AD82C5AE}"/>
                  </a:ext>
                </a:extLst>
              </p:cNvPr>
              <p:cNvCxnSpPr/>
              <p:nvPr/>
            </p:nvCxnSpPr>
            <p:spPr>
              <a:xfrm>
                <a:off x="3770671" y="5116460"/>
                <a:ext cx="4917" cy="16395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947D0F3-F491-94F8-F7D2-043DBE95C93F}"/>
                  </a:ext>
                </a:extLst>
              </p:cNvPr>
              <p:cNvSpPr txBox="1"/>
              <p:nvPr/>
            </p:nvSpPr>
            <p:spPr>
              <a:xfrm rot="16200000">
                <a:off x="3128345" y="5613231"/>
                <a:ext cx="84322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rPr>
                  <a:t>Depth </a:t>
                </a:r>
              </a:p>
            </p:txBody>
          </p:sp>
        </p:grpSp>
        <p:cxnSp>
          <p:nvCxnSpPr>
            <p:cNvPr id="18" name="Straight Arrow Connector 17">
              <a:extLst>
                <a:ext uri="{FF2B5EF4-FFF2-40B4-BE49-F238E27FC236}">
                  <a16:creationId xmlns:a16="http://schemas.microsoft.com/office/drawing/2014/main" id="{727CAB29-F84A-93E2-2491-7A2C4A1A7CDA}"/>
                </a:ext>
              </a:extLst>
            </p:cNvPr>
            <p:cNvCxnSpPr/>
            <p:nvPr/>
          </p:nvCxnSpPr>
          <p:spPr>
            <a:xfrm>
              <a:off x="3775587" y="5121375"/>
              <a:ext cx="1276965" cy="49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4F91689F-70B9-E78E-A93E-4DB6C48B0A42}"/>
              </a:ext>
            </a:extLst>
          </p:cNvPr>
          <p:cNvSpPr txBox="1"/>
          <p:nvPr/>
        </p:nvSpPr>
        <p:spPr>
          <a:xfrm>
            <a:off x="3833870" y="4873055"/>
            <a:ext cx="121865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Calibri"/>
              </a:rPr>
              <a:t>Temperature</a:t>
            </a:r>
          </a:p>
        </p:txBody>
      </p:sp>
      <p:grpSp>
        <p:nvGrpSpPr>
          <p:cNvPr id="52" name="Group 51">
            <a:extLst>
              <a:ext uri="{FF2B5EF4-FFF2-40B4-BE49-F238E27FC236}">
                <a16:creationId xmlns:a16="http://schemas.microsoft.com/office/drawing/2014/main" id="{78AD8627-DBAF-C1B7-7A53-2C2FDF971AB7}"/>
              </a:ext>
            </a:extLst>
          </p:cNvPr>
          <p:cNvGrpSpPr/>
          <p:nvPr/>
        </p:nvGrpSpPr>
        <p:grpSpPr>
          <a:xfrm>
            <a:off x="7252688" y="4866909"/>
            <a:ext cx="1720452" cy="1888598"/>
            <a:chOff x="6797946" y="4866909"/>
            <a:chExt cx="1720452" cy="1888598"/>
          </a:xfrm>
        </p:grpSpPr>
        <p:grpSp>
          <p:nvGrpSpPr>
            <p:cNvPr id="47" name="Group 46">
              <a:extLst>
                <a:ext uri="{FF2B5EF4-FFF2-40B4-BE49-F238E27FC236}">
                  <a16:creationId xmlns:a16="http://schemas.microsoft.com/office/drawing/2014/main" id="{37F0D89B-C295-D32D-DC33-2241A00A0A91}"/>
                </a:ext>
              </a:extLst>
            </p:cNvPr>
            <p:cNvGrpSpPr/>
            <p:nvPr/>
          </p:nvGrpSpPr>
          <p:grpSpPr>
            <a:xfrm>
              <a:off x="6797946" y="5115978"/>
              <a:ext cx="1671873" cy="1639529"/>
              <a:chOff x="5770914" y="5116459"/>
              <a:chExt cx="1671873" cy="1639529"/>
            </a:xfrm>
          </p:grpSpPr>
          <mc:AlternateContent xmlns:mc="http://schemas.openxmlformats.org/markup-compatibility/2006" xmlns:p14="http://schemas.microsoft.com/office/powerpoint/2010/main">
            <mc:Choice Requires="p14">
              <p:contentPart p14:bwMode="auto" r:id="rId7">
                <p14:nvContentPartPr>
                  <p14:cNvPr id="70" name="Ink 69">
                    <a:extLst>
                      <a:ext uri="{FF2B5EF4-FFF2-40B4-BE49-F238E27FC236}">
                        <a16:creationId xmlns:a16="http://schemas.microsoft.com/office/drawing/2014/main" id="{FA41A96B-DB0A-6CFB-EBFA-326FF93832C3}"/>
                      </a:ext>
                    </a:extLst>
                  </p14:cNvPr>
                  <p14:cNvContentPartPr/>
                  <p14:nvPr/>
                </p14:nvContentPartPr>
                <p14:xfrm>
                  <a:off x="6478247" y="5178773"/>
                  <a:ext cx="869648" cy="1575454"/>
                </p14:xfrm>
              </p:contentPart>
            </mc:Choice>
            <mc:Fallback xmlns="">
              <p:pic>
                <p:nvPicPr>
                  <p:cNvPr id="70" name="Ink 69">
                    <a:extLst>
                      <a:ext uri="{FF2B5EF4-FFF2-40B4-BE49-F238E27FC236}">
                        <a16:creationId xmlns:a16="http://schemas.microsoft.com/office/drawing/2014/main" id="{FA41A96B-DB0A-6CFB-EBFA-326FF93832C3}"/>
                      </a:ext>
                    </a:extLst>
                  </p:cNvPr>
                  <p:cNvPicPr/>
                  <p:nvPr/>
                </p:nvPicPr>
                <p:blipFill>
                  <a:blip r:embed="rId8"/>
                  <a:stretch>
                    <a:fillRect/>
                  </a:stretch>
                </p:blipFill>
                <p:spPr>
                  <a:xfrm>
                    <a:off x="6415307" y="5115784"/>
                    <a:ext cx="995168" cy="1701073"/>
                  </a:xfrm>
                  <a:prstGeom prst="rect">
                    <a:avLst/>
                  </a:prstGeom>
                </p:spPr>
              </p:pic>
            </mc:Fallback>
          </mc:AlternateContent>
          <p:grpSp>
            <p:nvGrpSpPr>
              <p:cNvPr id="25" name="Group 24">
                <a:extLst>
                  <a:ext uri="{FF2B5EF4-FFF2-40B4-BE49-F238E27FC236}">
                    <a16:creationId xmlns:a16="http://schemas.microsoft.com/office/drawing/2014/main" id="{6F9A9BBE-FE3E-4B3A-6B84-C50D1BABE180}"/>
                  </a:ext>
                </a:extLst>
              </p:cNvPr>
              <p:cNvGrpSpPr/>
              <p:nvPr/>
            </p:nvGrpSpPr>
            <p:grpSpPr>
              <a:xfrm>
                <a:off x="5770914" y="5116459"/>
                <a:ext cx="1671873" cy="1639529"/>
                <a:chOff x="3380679" y="5116460"/>
                <a:chExt cx="1671873" cy="1639529"/>
              </a:xfrm>
            </p:grpSpPr>
            <p:grpSp>
              <p:nvGrpSpPr>
                <p:cNvPr id="26" name="Group 25">
                  <a:extLst>
                    <a:ext uri="{FF2B5EF4-FFF2-40B4-BE49-F238E27FC236}">
                      <a16:creationId xmlns:a16="http://schemas.microsoft.com/office/drawing/2014/main" id="{C6CE07FC-3B9B-ECAA-D916-F6854420A4AE}"/>
                    </a:ext>
                  </a:extLst>
                </p:cNvPr>
                <p:cNvGrpSpPr/>
                <p:nvPr/>
              </p:nvGrpSpPr>
              <p:grpSpPr>
                <a:xfrm>
                  <a:off x="3380679" y="5116460"/>
                  <a:ext cx="394909" cy="1639529"/>
                  <a:chOff x="3380679" y="5116460"/>
                  <a:chExt cx="394909" cy="1639529"/>
                </a:xfrm>
              </p:grpSpPr>
              <p:cxnSp>
                <p:nvCxnSpPr>
                  <p:cNvPr id="30" name="Straight Arrow Connector 29">
                    <a:extLst>
                      <a:ext uri="{FF2B5EF4-FFF2-40B4-BE49-F238E27FC236}">
                        <a16:creationId xmlns:a16="http://schemas.microsoft.com/office/drawing/2014/main" id="{87B00322-E308-629C-CAC2-99CBE1ED4253}"/>
                      </a:ext>
                    </a:extLst>
                  </p:cNvPr>
                  <p:cNvCxnSpPr>
                    <a:cxnSpLocks/>
                  </p:cNvCxnSpPr>
                  <p:nvPr/>
                </p:nvCxnSpPr>
                <p:spPr>
                  <a:xfrm>
                    <a:off x="3770671" y="5116460"/>
                    <a:ext cx="4917" cy="16395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39F4732-A28A-3CED-7628-8EA2CDCB6B8C}"/>
                      </a:ext>
                    </a:extLst>
                  </p:cNvPr>
                  <p:cNvSpPr txBox="1"/>
                  <p:nvPr/>
                </p:nvSpPr>
                <p:spPr>
                  <a:xfrm rot="16200000">
                    <a:off x="3128345" y="5613231"/>
                    <a:ext cx="84322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rPr>
                      <a:t>Depth </a:t>
                    </a:r>
                  </a:p>
                </p:txBody>
              </p:sp>
            </p:grpSp>
            <p:cxnSp>
              <p:nvCxnSpPr>
                <p:cNvPr id="28" name="Straight Arrow Connector 27">
                  <a:extLst>
                    <a:ext uri="{FF2B5EF4-FFF2-40B4-BE49-F238E27FC236}">
                      <a16:creationId xmlns:a16="http://schemas.microsoft.com/office/drawing/2014/main" id="{FDCCB53E-EDEA-7E53-69DF-1B745A903F6D}"/>
                    </a:ext>
                  </a:extLst>
                </p:cNvPr>
                <p:cNvCxnSpPr>
                  <a:cxnSpLocks/>
                </p:cNvCxnSpPr>
                <p:nvPr/>
              </p:nvCxnSpPr>
              <p:spPr>
                <a:xfrm>
                  <a:off x="3775587" y="5121375"/>
                  <a:ext cx="1276965" cy="49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51" name="TextBox 50">
              <a:extLst>
                <a:ext uri="{FF2B5EF4-FFF2-40B4-BE49-F238E27FC236}">
                  <a16:creationId xmlns:a16="http://schemas.microsoft.com/office/drawing/2014/main" id="{093CC7E2-4173-4B7B-3E2F-42D7260EC840}"/>
                </a:ext>
              </a:extLst>
            </p:cNvPr>
            <p:cNvSpPr txBox="1"/>
            <p:nvPr/>
          </p:nvSpPr>
          <p:spPr>
            <a:xfrm>
              <a:off x="7299740" y="4866909"/>
              <a:ext cx="121865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Calibri"/>
                </a:rPr>
                <a:t>Temperature</a:t>
              </a:r>
            </a:p>
          </p:txBody>
        </p:sp>
      </p:grpSp>
      <p:sp>
        <p:nvSpPr>
          <p:cNvPr id="53" name="Content Placeholder 2">
            <a:extLst>
              <a:ext uri="{FF2B5EF4-FFF2-40B4-BE49-F238E27FC236}">
                <a16:creationId xmlns:a16="http://schemas.microsoft.com/office/drawing/2014/main" id="{9788E5A0-261C-5307-C318-254923D126B8}"/>
              </a:ext>
            </a:extLst>
          </p:cNvPr>
          <p:cNvSpPr txBox="1">
            <a:spLocks/>
          </p:cNvSpPr>
          <p:nvPr/>
        </p:nvSpPr>
        <p:spPr>
          <a:xfrm>
            <a:off x="8478387" y="5639280"/>
            <a:ext cx="3690019" cy="1108822"/>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Calibri"/>
                <a:ea typeface="+mn-ea"/>
                <a:cs typeface="Calibri"/>
              </a:rPr>
              <a:t>The marine heatwave causes a shoaling of the surface mixed layer and stronger thermal stratification which prevents mixing of heat, nutrients and dissolved gasses (O</a:t>
            </a:r>
            <a:r>
              <a:rPr kumimoji="0" lang="en-US" sz="1600" b="0" i="0" u="none" strike="noStrike" kern="1200" cap="none" spc="0" normalizeH="0" baseline="-25000" noProof="0">
                <a:ln>
                  <a:noFill/>
                </a:ln>
                <a:solidFill>
                  <a:prstClr val="black"/>
                </a:solidFill>
                <a:effectLst/>
                <a:uLnTx/>
                <a:uFillTx/>
                <a:latin typeface="Calibri"/>
                <a:ea typeface="+mn-ea"/>
                <a:cs typeface="Calibri"/>
              </a:rPr>
              <a:t>2</a:t>
            </a:r>
            <a:r>
              <a:rPr kumimoji="0" lang="en-US" sz="1600" b="0" i="0" u="none" strike="noStrike" kern="1200" cap="none" spc="0" normalizeH="0" baseline="0" noProof="0">
                <a:ln>
                  <a:noFill/>
                </a:ln>
                <a:solidFill>
                  <a:prstClr val="black"/>
                </a:solidFill>
                <a:effectLst/>
                <a:uLnTx/>
                <a:uFillTx/>
                <a:latin typeface="Calibri"/>
                <a:ea typeface="+mn-ea"/>
                <a:cs typeface="Calibri"/>
              </a:rPr>
              <a:t>) across the thermocline.</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prstClr val="black"/>
              </a:solidFill>
              <a:effectLst/>
              <a:uLnTx/>
              <a:uFillTx/>
              <a:latin typeface="Helvetica"/>
              <a:ea typeface="+mn-ea"/>
              <a:cs typeface="Calibri"/>
            </a:endParaRPr>
          </a:p>
        </p:txBody>
      </p:sp>
      <p:cxnSp>
        <p:nvCxnSpPr>
          <p:cNvPr id="54" name="Straight Arrow Connector 53">
            <a:extLst>
              <a:ext uri="{FF2B5EF4-FFF2-40B4-BE49-F238E27FC236}">
                <a16:creationId xmlns:a16="http://schemas.microsoft.com/office/drawing/2014/main" id="{0F6F6673-D8BB-7AC5-B776-4AA19AA762AB}"/>
              </a:ext>
            </a:extLst>
          </p:cNvPr>
          <p:cNvCxnSpPr/>
          <p:nvPr/>
        </p:nvCxnSpPr>
        <p:spPr>
          <a:xfrm flipV="1">
            <a:off x="5214785" y="5895666"/>
            <a:ext cx="1916060" cy="12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Content Placeholder 2">
            <a:extLst>
              <a:ext uri="{FF2B5EF4-FFF2-40B4-BE49-F238E27FC236}">
                <a16:creationId xmlns:a16="http://schemas.microsoft.com/office/drawing/2014/main" id="{F292790F-30C3-C024-46A6-D81348F6DAF2}"/>
              </a:ext>
            </a:extLst>
          </p:cNvPr>
          <p:cNvSpPr txBox="1">
            <a:spLocks/>
          </p:cNvSpPr>
          <p:nvPr/>
        </p:nvSpPr>
        <p:spPr>
          <a:xfrm>
            <a:off x="5288846" y="5518190"/>
            <a:ext cx="1742003" cy="3468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Calibri"/>
                <a:ea typeface="+mn-ea"/>
                <a:cs typeface="Calibri"/>
              </a:rPr>
              <a:t>Marine Heatwave</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prstClr val="black"/>
              </a:solidFill>
              <a:effectLst/>
              <a:uLnTx/>
              <a:uFillTx/>
              <a:latin typeface="Helvetica"/>
              <a:ea typeface="+mn-ea"/>
              <a:cs typeface="Calibri"/>
            </a:endParaRPr>
          </a:p>
        </p:txBody>
      </p:sp>
      <p:pic>
        <p:nvPicPr>
          <p:cNvPr id="2" name="Picture 1">
            <a:extLst>
              <a:ext uri="{FF2B5EF4-FFF2-40B4-BE49-F238E27FC236}">
                <a16:creationId xmlns:a16="http://schemas.microsoft.com/office/drawing/2014/main" id="{AACFA023-ACCD-0B2E-7ABD-BD86323B351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08370" y="5585784"/>
            <a:ext cx="2114801" cy="982755"/>
          </a:xfrm>
          <a:prstGeom prst="rect">
            <a:avLst/>
          </a:prstGeom>
        </p:spPr>
      </p:pic>
      <p:sp>
        <p:nvSpPr>
          <p:cNvPr id="4" name="Content Placeholder 2">
            <a:extLst>
              <a:ext uri="{FF2B5EF4-FFF2-40B4-BE49-F238E27FC236}">
                <a16:creationId xmlns:a16="http://schemas.microsoft.com/office/drawing/2014/main" id="{773A744F-DA03-B303-1C43-CB8B8522B160}"/>
              </a:ext>
            </a:extLst>
          </p:cNvPr>
          <p:cNvSpPr txBox="1">
            <a:spLocks/>
          </p:cNvSpPr>
          <p:nvPr/>
        </p:nvSpPr>
        <p:spPr>
          <a:xfrm>
            <a:off x="6947435" y="4321797"/>
            <a:ext cx="1891803" cy="31116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Calibri"/>
                <a:ea typeface="+mn-ea"/>
                <a:cs typeface="Calibri"/>
              </a:rPr>
              <a:t>Berthou et al., 2024</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prstClr val="black"/>
              </a:solidFill>
              <a:effectLst/>
              <a:uLnTx/>
              <a:uFillTx/>
              <a:latin typeface="Helvetica"/>
              <a:ea typeface="+mn-ea"/>
              <a:cs typeface="Calibri"/>
            </a:endParaRPr>
          </a:p>
        </p:txBody>
      </p:sp>
    </p:spTree>
    <p:extLst>
      <p:ext uri="{BB962C8B-B14F-4D97-AF65-F5344CB8AC3E}">
        <p14:creationId xmlns:p14="http://schemas.microsoft.com/office/powerpoint/2010/main" val="3778688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164" y="324352"/>
            <a:ext cx="10407410" cy="725230"/>
          </a:xfrm>
        </p:spPr>
        <p:txBody>
          <a:bodyPr>
            <a:noAutofit/>
          </a:bodyPr>
          <a:lstStyle/>
          <a:p>
            <a:pPr algn="ctr"/>
            <a:r>
              <a:rPr lang="en-GB" b="1">
                <a:latin typeface="Calibri"/>
                <a:cs typeface="Calibri"/>
              </a:rPr>
              <a:t>WP1: </a:t>
            </a:r>
            <a:r>
              <a:rPr lang="en-GB">
                <a:latin typeface="Calibri"/>
                <a:cs typeface="Calibri"/>
              </a:rPr>
              <a:t>Modelling all S</a:t>
            </a:r>
            <a:r>
              <a:rPr lang="en-GB" sz="2900"/>
              <a:t>cales: Windfarm and Climate </a:t>
            </a:r>
            <a:br>
              <a:rPr lang="en-GB" sz="2400"/>
            </a:br>
            <a:r>
              <a:rPr lang="en-GB" sz="2900"/>
              <a:t>3 SPATIAL SCALES</a:t>
            </a:r>
          </a:p>
        </p:txBody>
      </p:sp>
      <p:sp>
        <p:nvSpPr>
          <p:cNvPr id="4" name="Rectangle 3"/>
          <p:cNvSpPr/>
          <p:nvPr/>
        </p:nvSpPr>
        <p:spPr>
          <a:xfrm>
            <a:off x="207797" y="1052456"/>
            <a:ext cx="12254670" cy="830997"/>
          </a:xfrm>
          <a:prstGeom prst="rect">
            <a:avLst/>
          </a:prstGeom>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Local: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idealized channel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Regional: </a:t>
            </a: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FVCOM+ERSEM</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Shelf Wide: </a:t>
            </a:r>
            <a:r>
              <a:rPr kumimoji="0" lang="en-GB" sz="2000" b="1" i="0" u="none" strike="noStrike" kern="1200" cap="none" spc="0" normalizeH="0" baseline="0" noProof="0" err="1">
                <a:ln>
                  <a:noFill/>
                </a:ln>
                <a:solidFill>
                  <a:prstClr val="black"/>
                </a:solidFill>
                <a:effectLst/>
                <a:uLnTx/>
                <a:uFillTx/>
                <a:latin typeface="Calibri" panose="020F0502020204030204"/>
                <a:ea typeface="+mn-ea"/>
                <a:cs typeface="+mn-cs"/>
              </a:rPr>
              <a:t>FVCOM+ERSEM+Climate</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  (10 m-1 km)                                                  (1-100 km)                                                         (&gt;1000 km)</a:t>
            </a:r>
            <a:endParaRPr kumimoji="0" lang="en-GB" sz="20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pic>
        <p:nvPicPr>
          <p:cNvPr id="6" name="Picture 5">
            <a:extLst>
              <a:ext uri="{FF2B5EF4-FFF2-40B4-BE49-F238E27FC236}">
                <a16:creationId xmlns:a16="http://schemas.microsoft.com/office/drawing/2014/main" id="{952ADDFD-2BC3-6E07-B9B0-131B2151878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79937" y="2115205"/>
            <a:ext cx="5085443" cy="3675799"/>
          </a:xfrm>
          <a:prstGeom prst="rect">
            <a:avLst/>
          </a:prstGeom>
        </p:spPr>
      </p:pic>
      <p:pic>
        <p:nvPicPr>
          <p:cNvPr id="28" name="Picture 27">
            <a:extLst>
              <a:ext uri="{FF2B5EF4-FFF2-40B4-BE49-F238E27FC236}">
                <a16:creationId xmlns:a16="http://schemas.microsoft.com/office/drawing/2014/main" id="{EB7491EC-DD78-181E-F95F-1919D73F46F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94469" y="3210679"/>
            <a:ext cx="2160369" cy="983416"/>
          </a:xfrm>
          <a:prstGeom prst="rect">
            <a:avLst/>
          </a:prstGeom>
        </p:spPr>
      </p:pic>
      <p:pic>
        <p:nvPicPr>
          <p:cNvPr id="9" name="Picture 8" descr="A diagram of a blue and red graph&#10;&#10;Description automatically generated">
            <a:extLst>
              <a:ext uri="{FF2B5EF4-FFF2-40B4-BE49-F238E27FC236}">
                <a16:creationId xmlns:a16="http://schemas.microsoft.com/office/drawing/2014/main" id="{4D936DC1-E584-6547-8646-AD95E6FBC9A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6920" y="2339335"/>
            <a:ext cx="3733314" cy="2787039"/>
          </a:xfrm>
          <a:prstGeom prst="rect">
            <a:avLst/>
          </a:prstGeom>
        </p:spPr>
      </p:pic>
      <p:grpSp>
        <p:nvGrpSpPr>
          <p:cNvPr id="20" name="Group 19">
            <a:extLst>
              <a:ext uri="{FF2B5EF4-FFF2-40B4-BE49-F238E27FC236}">
                <a16:creationId xmlns:a16="http://schemas.microsoft.com/office/drawing/2014/main" id="{6FD2968C-D4D5-9B70-2154-58A6D0EAC179}"/>
              </a:ext>
            </a:extLst>
          </p:cNvPr>
          <p:cNvGrpSpPr/>
          <p:nvPr/>
        </p:nvGrpSpPr>
        <p:grpSpPr>
          <a:xfrm>
            <a:off x="4073965" y="2327196"/>
            <a:ext cx="3309981" cy="4523846"/>
            <a:chOff x="7071660" y="1180497"/>
            <a:chExt cx="4079379" cy="5648350"/>
          </a:xfrm>
        </p:grpSpPr>
        <p:pic>
          <p:nvPicPr>
            <p:cNvPr id="11" name="Picture 10" descr="A map of the united states&#10;&#10;Description automatically generated">
              <a:extLst>
                <a:ext uri="{FF2B5EF4-FFF2-40B4-BE49-F238E27FC236}">
                  <a16:creationId xmlns:a16="http://schemas.microsoft.com/office/drawing/2014/main" id="{ECC6E310-A385-BF6D-EC16-1F3D02389D9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88396" y="1180497"/>
              <a:ext cx="4062643" cy="2872927"/>
            </a:xfrm>
            <a:prstGeom prst="rect">
              <a:avLst/>
            </a:prstGeom>
          </p:spPr>
        </p:pic>
        <p:pic>
          <p:nvPicPr>
            <p:cNvPr id="12" name="Picture 11" descr="A black and white grid&#10;&#10;Description automatically generated">
              <a:extLst>
                <a:ext uri="{FF2B5EF4-FFF2-40B4-BE49-F238E27FC236}">
                  <a16:creationId xmlns:a16="http://schemas.microsoft.com/office/drawing/2014/main" id="{ED0854A5-768B-9E4B-E5A0-2FB2DFD11AE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071660" y="3955920"/>
              <a:ext cx="4062643" cy="2872927"/>
            </a:xfrm>
            <a:prstGeom prst="rect">
              <a:avLst/>
            </a:prstGeom>
          </p:spPr>
        </p:pic>
        <p:cxnSp>
          <p:nvCxnSpPr>
            <p:cNvPr id="13" name="Straight Connector 12">
              <a:extLst>
                <a:ext uri="{FF2B5EF4-FFF2-40B4-BE49-F238E27FC236}">
                  <a16:creationId xmlns:a16="http://schemas.microsoft.com/office/drawing/2014/main" id="{261CB89E-E236-40C6-FED9-851100C7325E}"/>
                </a:ext>
              </a:extLst>
            </p:cNvPr>
            <p:cNvCxnSpPr>
              <a:cxnSpLocks/>
            </p:cNvCxnSpPr>
            <p:nvPr/>
          </p:nvCxnSpPr>
          <p:spPr>
            <a:xfrm flipH="1">
              <a:off x="7853071" y="2945606"/>
              <a:ext cx="1224254" cy="1458006"/>
            </a:xfrm>
            <a:prstGeom prst="line">
              <a:avLst/>
            </a:prstGeom>
            <a:ln w="12700">
              <a:solidFill>
                <a:srgbClr val="D2369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24FE3E3-ADE7-C5BC-BE01-7DB4F117A916}"/>
                </a:ext>
              </a:extLst>
            </p:cNvPr>
            <p:cNvCxnSpPr>
              <a:cxnSpLocks/>
            </p:cNvCxnSpPr>
            <p:nvPr/>
          </p:nvCxnSpPr>
          <p:spPr>
            <a:xfrm>
              <a:off x="9355931" y="2945606"/>
              <a:ext cx="783432" cy="1458006"/>
            </a:xfrm>
            <a:prstGeom prst="line">
              <a:avLst/>
            </a:prstGeom>
            <a:ln w="12700">
              <a:solidFill>
                <a:srgbClr val="D23693"/>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09BE028-9856-8946-F1F8-FE6110B3FE85}"/>
                </a:ext>
              </a:extLst>
            </p:cNvPr>
            <p:cNvSpPr txBox="1"/>
            <p:nvPr/>
          </p:nvSpPr>
          <p:spPr>
            <a:xfrm>
              <a:off x="8946692" y="1389836"/>
              <a:ext cx="21316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Resolving all proposed east coast </a:t>
              </a:r>
              <a:r>
                <a:rPr kumimoji="0" lang="en-GB" sz="1600" b="0" i="0" u="none" strike="noStrike" kern="1200" cap="none" spc="0" normalizeH="0" baseline="0" noProof="0" err="1">
                  <a:ln>
                    <a:noFill/>
                  </a:ln>
                  <a:solidFill>
                    <a:prstClr val="black"/>
                  </a:solidFill>
                  <a:effectLst/>
                  <a:uLnTx/>
                  <a:uFillTx/>
                  <a:latin typeface="Calibri" panose="020F0502020204030204"/>
                  <a:ea typeface="+mn-ea"/>
                  <a:cs typeface="+mn-cs"/>
                </a:rPr>
                <a:t>OWFs</a:t>
              </a:r>
              <a:endParaRPr kumimoji="0" lang="en-GB"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B1B4696B-8AEC-3B97-8464-D28A7A51439E}"/>
                </a:ext>
              </a:extLst>
            </p:cNvPr>
            <p:cNvSpPr txBox="1"/>
            <p:nvPr/>
          </p:nvSpPr>
          <p:spPr>
            <a:xfrm>
              <a:off x="7882011" y="4403612"/>
              <a:ext cx="22608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High resolution nested </a:t>
              </a:r>
              <a:r>
                <a:rPr kumimoji="0" lang="en-GB" sz="1600" b="0" i="0" u="none" strike="noStrike" kern="1200" cap="none" spc="0" normalizeH="0" baseline="0" noProof="0" err="1">
                  <a:ln>
                    <a:noFill/>
                  </a:ln>
                  <a:solidFill>
                    <a:prstClr val="black"/>
                  </a:solidFill>
                  <a:effectLst/>
                  <a:uLnTx/>
                  <a:uFillTx/>
                  <a:latin typeface="Calibri" panose="020F0502020204030204"/>
                  <a:ea typeface="+mn-ea"/>
                  <a:cs typeface="+mn-cs"/>
                </a:rPr>
                <a:t>Seagreen</a:t>
              </a: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 grid</a:t>
              </a:r>
            </a:p>
          </p:txBody>
        </p:sp>
        <p:sp>
          <p:nvSpPr>
            <p:cNvPr id="17" name="Rectangle 16">
              <a:extLst>
                <a:ext uri="{FF2B5EF4-FFF2-40B4-BE49-F238E27FC236}">
                  <a16:creationId xmlns:a16="http://schemas.microsoft.com/office/drawing/2014/main" id="{20FFB8B5-05D2-765D-5F4B-0D7662531A71}"/>
                </a:ext>
              </a:extLst>
            </p:cNvPr>
            <p:cNvSpPr/>
            <p:nvPr/>
          </p:nvSpPr>
          <p:spPr>
            <a:xfrm>
              <a:off x="7853071" y="4403612"/>
              <a:ext cx="2286292" cy="1981309"/>
            </a:xfrm>
            <a:prstGeom prst="rect">
              <a:avLst/>
            </a:prstGeom>
            <a:noFill/>
            <a:ln>
              <a:solidFill>
                <a:srgbClr val="D236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B3B97718-21C2-90D3-4278-FD2E222620DA}"/>
                </a:ext>
              </a:extLst>
            </p:cNvPr>
            <p:cNvSpPr/>
            <p:nvPr/>
          </p:nvSpPr>
          <p:spPr>
            <a:xfrm>
              <a:off x="9077325" y="2697956"/>
              <a:ext cx="275135" cy="247650"/>
            </a:xfrm>
            <a:prstGeom prst="rect">
              <a:avLst/>
            </a:prstGeom>
            <a:noFill/>
            <a:ln>
              <a:solidFill>
                <a:srgbClr val="D236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TextBox 8">
            <a:extLst>
              <a:ext uri="{FF2B5EF4-FFF2-40B4-BE49-F238E27FC236}">
                <a16:creationId xmlns:a16="http://schemas.microsoft.com/office/drawing/2014/main" id="{66C882B0-3F62-469B-F036-A7D2B97BE912}"/>
              </a:ext>
            </a:extLst>
          </p:cNvPr>
          <p:cNvSpPr txBox="1"/>
          <p:nvPr/>
        </p:nvSpPr>
        <p:spPr>
          <a:xfrm>
            <a:off x="10980827" y="842307"/>
            <a:ext cx="1210077"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err="1">
                <a:ln>
                  <a:noFill/>
                </a:ln>
                <a:solidFill>
                  <a:srgbClr val="009F9E"/>
                </a:solidFill>
                <a:effectLst/>
                <a:uLnTx/>
                <a:uFillTx/>
                <a:latin typeface="Calibri Light"/>
                <a:ea typeface="+mn-ea"/>
                <a:cs typeface="Arial"/>
              </a:rPr>
              <a:t>PELAgIO</a:t>
            </a:r>
            <a:r>
              <a:rPr kumimoji="0" lang="en-US" sz="1800" b="0" i="0" u="none" strike="noStrike" kern="1200" cap="none" spc="0" normalizeH="0" baseline="0" noProof="0">
                <a:ln>
                  <a:noFill/>
                </a:ln>
                <a:solidFill>
                  <a:srgbClr val="000000"/>
                </a:solidFill>
                <a:effectLst/>
                <a:uLnTx/>
                <a:uFillTx/>
                <a:latin typeface="Arial"/>
                <a:ea typeface="+mn-ea"/>
                <a:cs typeface="Arial"/>
              </a:rPr>
              <a:t> </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149951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9FC3B-8B7A-9B00-8118-AF0032F609D1}"/>
              </a:ext>
            </a:extLst>
          </p:cNvPr>
          <p:cNvSpPr>
            <a:spLocks noGrp="1"/>
          </p:cNvSpPr>
          <p:nvPr>
            <p:ph type="title"/>
          </p:nvPr>
        </p:nvSpPr>
        <p:spPr>
          <a:xfrm>
            <a:off x="193746" y="-1473"/>
            <a:ext cx="11112786" cy="1080000"/>
          </a:xfrm>
        </p:spPr>
        <p:txBody>
          <a:bodyPr>
            <a:normAutofit fontScale="90000"/>
          </a:bodyPr>
          <a:lstStyle/>
          <a:p>
            <a:pPr algn="ctr"/>
            <a:br>
              <a:rPr lang="en-GB"/>
            </a:br>
            <a:r>
              <a:rPr lang="en-GB" sz="3600" b="1" kern="1200">
                <a:solidFill>
                  <a:srgbClr val="009F9E"/>
                </a:solidFill>
                <a:latin typeface="Arial" panose="020B0604020202020204" pitchFamily="34" charset="0"/>
                <a:ea typeface="+mn-ea"/>
                <a:cs typeface="Arial" panose="020B0604020202020204" pitchFamily="34" charset="0"/>
                <a:sym typeface="Arial"/>
              </a:rPr>
              <a:t>2 OWF MODEL PARAMETERISATIONS </a:t>
            </a:r>
            <a:br>
              <a:rPr lang="en-US" b="1"/>
            </a:br>
            <a:r>
              <a:rPr lang="en-US">
                <a:solidFill>
                  <a:srgbClr val="000000"/>
                </a:solidFill>
                <a:cs typeface="Arial"/>
              </a:rPr>
              <a:t>to include both mechanisms through which an OWF can change the mixing and stratification </a:t>
            </a:r>
            <a:endParaRPr lang="en-GB" b="1">
              <a:solidFill>
                <a:srgbClr val="009F9E"/>
              </a:solidFill>
            </a:endParaRPr>
          </a:p>
        </p:txBody>
      </p:sp>
      <p:sp>
        <p:nvSpPr>
          <p:cNvPr id="4" name="TextBox 3">
            <a:extLst>
              <a:ext uri="{FF2B5EF4-FFF2-40B4-BE49-F238E27FC236}">
                <a16:creationId xmlns:a16="http://schemas.microsoft.com/office/drawing/2014/main" id="{CE58CC37-887B-1B21-CB17-081C6736055B}"/>
              </a:ext>
            </a:extLst>
          </p:cNvPr>
          <p:cNvSpPr txBox="1"/>
          <p:nvPr/>
        </p:nvSpPr>
        <p:spPr>
          <a:xfrm>
            <a:off x="7228915" y="3957300"/>
            <a:ext cx="4820075" cy="2278765"/>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9F9E"/>
                </a:solidFill>
                <a:effectLst/>
                <a:uLnTx/>
                <a:uFillTx/>
                <a:latin typeface="Calibri"/>
                <a:ea typeface="Calibri"/>
                <a:cs typeface="Calibri"/>
                <a:sym typeface="Calibri"/>
              </a:rPr>
              <a:t>structure drag and mixing effects </a:t>
            </a:r>
            <a:r>
              <a:rPr kumimoji="0" lang="en-GB" sz="2400" b="1" i="0" u="none" strike="noStrike" kern="1200" cap="none" spc="0" normalizeH="0" baseline="0" noProof="0" dirty="0">
                <a:ln>
                  <a:noFill/>
                </a:ln>
                <a:solidFill>
                  <a:srgbClr val="009F9E"/>
                </a:solidFill>
                <a:effectLst/>
                <a:uLnTx/>
                <a:uFillTx/>
                <a:latin typeface="Calibri"/>
                <a:ea typeface="Calibri"/>
                <a:cs typeface="Calibri"/>
                <a:sym typeface="Calibri"/>
              </a:rPr>
              <a:t>of the underwater structure: </a:t>
            </a: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induced drag generated by the underwater structures and consequent induced mixing </a:t>
            </a:r>
            <a:r>
              <a:rPr kumimoji="0" lang="en-US" sz="2400" b="0" i="0" u="none" strike="noStrike" kern="1200" cap="none" spc="0" normalizeH="0" baseline="0" noProof="0" dirty="0">
                <a:ln>
                  <a:noFill/>
                </a:ln>
                <a:solidFill>
                  <a:srgbClr val="000000"/>
                </a:solidFill>
                <a:effectLst/>
                <a:uLnTx/>
                <a:uFillTx/>
                <a:latin typeface="Calibri"/>
                <a:ea typeface="Calibri"/>
                <a:cs typeface="Calibri"/>
              </a:rPr>
              <a:t>in the wake of the OWF </a:t>
            </a:r>
          </a:p>
        </p:txBody>
      </p:sp>
      <p:pic>
        <p:nvPicPr>
          <p:cNvPr id="5" name="Picture 4" descr="A wind turbine in the ocean&#10;&#10;Description automatically generated">
            <a:extLst>
              <a:ext uri="{FF2B5EF4-FFF2-40B4-BE49-F238E27FC236}">
                <a16:creationId xmlns:a16="http://schemas.microsoft.com/office/drawing/2014/main" id="{FE60FAD3-AD75-5E9A-1591-9CB1E5D2FF7B}"/>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Cutout trans="61000"/>
                    </a14:imgEffect>
                  </a14:imgLayer>
                </a14:imgProps>
              </a:ext>
            </a:extLst>
          </a:blip>
          <a:srcRect l="40706" t="11885" r="27297"/>
          <a:stretch/>
        </p:blipFill>
        <p:spPr>
          <a:xfrm>
            <a:off x="801489" y="1224000"/>
            <a:ext cx="3140972" cy="5643800"/>
          </a:xfrm>
          <a:prstGeom prst="rect">
            <a:avLst/>
          </a:prstGeom>
        </p:spPr>
      </p:pic>
      <p:sp>
        <p:nvSpPr>
          <p:cNvPr id="6" name="TextBox 5">
            <a:extLst>
              <a:ext uri="{FF2B5EF4-FFF2-40B4-BE49-F238E27FC236}">
                <a16:creationId xmlns:a16="http://schemas.microsoft.com/office/drawing/2014/main" id="{49C026EC-E7EE-E55B-2B5B-31448D41BABE}"/>
              </a:ext>
            </a:extLst>
          </p:cNvPr>
          <p:cNvSpPr txBox="1"/>
          <p:nvPr/>
        </p:nvSpPr>
        <p:spPr>
          <a:xfrm>
            <a:off x="7118079" y="1623426"/>
            <a:ext cx="4930486" cy="156966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9F9E"/>
                </a:solidFill>
                <a:effectLst/>
                <a:uLnTx/>
                <a:uFillTx/>
                <a:latin typeface="Calibri"/>
                <a:ea typeface="Calibri"/>
                <a:cs typeface="Calibri"/>
              </a:rPr>
              <a:t>modified wind field to reproduce the ‘wind wake effect’:</a:t>
            </a:r>
            <a:r>
              <a:rPr kumimoji="0" lang="en-GB" sz="2400" b="1" i="0" u="none" strike="noStrike" kern="1200" cap="none" spc="0" normalizeH="0" baseline="0" noProof="0">
                <a:ln>
                  <a:noFill/>
                </a:ln>
                <a:solidFill>
                  <a:srgbClr val="000000"/>
                </a:solidFill>
                <a:effectLst/>
                <a:uLnTx/>
                <a:uFillTx/>
                <a:latin typeface="Calibri"/>
                <a:ea typeface="Calibri"/>
                <a:cs typeface="Helvetica"/>
              </a:rPr>
              <a:t> </a:t>
            </a:r>
            <a:r>
              <a:rPr kumimoji="0" lang="en-US" sz="2400" b="0" i="0" u="none" strike="noStrike" kern="1200" cap="none" spc="0" normalizeH="0" baseline="0" noProof="0">
                <a:ln>
                  <a:noFill/>
                </a:ln>
                <a:solidFill>
                  <a:srgbClr val="000000"/>
                </a:solidFill>
                <a:effectLst/>
                <a:uLnTx/>
                <a:uFillTx/>
                <a:latin typeface="Calibri"/>
                <a:ea typeface="Calibri"/>
                <a:cs typeface="Arial"/>
              </a:rPr>
              <a:t>wind speed reduction in the wake of the OWF when it is operating </a:t>
            </a:r>
            <a:endParaRPr kumimoji="0" lang="en-GB" sz="2400" b="1" i="0" u="none" strike="noStrike" kern="1200" cap="none" spc="0" normalizeH="0" baseline="0" noProof="0">
              <a:ln>
                <a:noFill/>
              </a:ln>
              <a:solidFill>
                <a:srgbClr val="000000"/>
              </a:solidFill>
              <a:effectLst/>
              <a:uLnTx/>
              <a:uFillTx/>
              <a:latin typeface="Calibri"/>
              <a:ea typeface="Calibri"/>
              <a:cs typeface="Helvetica"/>
            </a:endParaRPr>
          </a:p>
        </p:txBody>
      </p:sp>
      <p:cxnSp>
        <p:nvCxnSpPr>
          <p:cNvPr id="8" name="Straight Arrow Connector 7">
            <a:extLst>
              <a:ext uri="{FF2B5EF4-FFF2-40B4-BE49-F238E27FC236}">
                <a16:creationId xmlns:a16="http://schemas.microsoft.com/office/drawing/2014/main" id="{A95FAEF6-03D8-D27D-24D7-E1C8BBB6C782}"/>
              </a:ext>
            </a:extLst>
          </p:cNvPr>
          <p:cNvCxnSpPr>
            <a:cxnSpLocks/>
          </p:cNvCxnSpPr>
          <p:nvPr/>
        </p:nvCxnSpPr>
        <p:spPr>
          <a:xfrm>
            <a:off x="4296000" y="2618999"/>
            <a:ext cx="2822079" cy="0"/>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55A40DC-6B8D-1288-1F07-B8C0827FF9FE}"/>
              </a:ext>
            </a:extLst>
          </p:cNvPr>
          <p:cNvCxnSpPr>
            <a:cxnSpLocks/>
          </p:cNvCxnSpPr>
          <p:nvPr/>
        </p:nvCxnSpPr>
        <p:spPr>
          <a:xfrm>
            <a:off x="4296000" y="5363189"/>
            <a:ext cx="2822079" cy="0"/>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E5CCF4C-D741-0CC6-09E0-0001D01091D6}"/>
              </a:ext>
            </a:extLst>
          </p:cNvPr>
          <p:cNvSpPr txBox="1"/>
          <p:nvPr/>
        </p:nvSpPr>
        <p:spPr>
          <a:xfrm>
            <a:off x="1761103" y="6550084"/>
            <a:ext cx="1875835"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a:ea typeface="+mn-ea"/>
                <a:cs typeface="+mn-cs"/>
              </a:rPr>
              <a:t>Modified from Shaw et al 2022</a:t>
            </a:r>
          </a:p>
        </p:txBody>
      </p:sp>
      <p:grpSp>
        <p:nvGrpSpPr>
          <p:cNvPr id="11" name="Group 10">
            <a:extLst>
              <a:ext uri="{FF2B5EF4-FFF2-40B4-BE49-F238E27FC236}">
                <a16:creationId xmlns:a16="http://schemas.microsoft.com/office/drawing/2014/main" id="{38B9B21C-50F5-00DB-76B8-906E9D7E9F58}"/>
              </a:ext>
            </a:extLst>
          </p:cNvPr>
          <p:cNvGrpSpPr/>
          <p:nvPr/>
        </p:nvGrpSpPr>
        <p:grpSpPr>
          <a:xfrm>
            <a:off x="2082046" y="1996531"/>
            <a:ext cx="5036459" cy="3929578"/>
            <a:chOff x="2082046" y="1996531"/>
            <a:chExt cx="5036459" cy="3929578"/>
          </a:xfrm>
        </p:grpSpPr>
        <p:sp>
          <p:nvSpPr>
            <p:cNvPr id="25" name="Oval 24">
              <a:extLst>
                <a:ext uri="{FF2B5EF4-FFF2-40B4-BE49-F238E27FC236}">
                  <a16:creationId xmlns:a16="http://schemas.microsoft.com/office/drawing/2014/main" id="{0D6BA588-8C53-4144-6394-D011E5B4D553}"/>
                </a:ext>
              </a:extLst>
            </p:cNvPr>
            <p:cNvSpPr/>
            <p:nvPr/>
          </p:nvSpPr>
          <p:spPr>
            <a:xfrm>
              <a:off x="2082046" y="1996531"/>
              <a:ext cx="5036459" cy="3929578"/>
            </a:xfrm>
            <a:prstGeom prst="ellipse">
              <a:avLst/>
            </a:prstGeom>
            <a:solidFill>
              <a:srgbClr val="00B0F0"/>
            </a:solidFill>
          </p:spPr>
          <p:style>
            <a:lnRef idx="2">
              <a:schemeClr val="accent3">
                <a:shade val="15000"/>
              </a:schemeClr>
            </a:lnRef>
            <a:fillRef idx="1">
              <a:schemeClr val="accent3"/>
            </a:fillRef>
            <a:effectRef idx="0">
              <a:schemeClr val="accent3"/>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Aptos"/>
                  <a:ea typeface="+mn-ea"/>
                  <a:cs typeface="+mn-cs"/>
                </a:rPr>
                <a:t>The 2023 and 2024 fieldwork data taken in the vicinity of </a:t>
              </a:r>
              <a:r>
                <a:rPr kumimoji="0" lang="en-GB" sz="1800" b="1" i="0" u="none" strike="noStrike" kern="1200" cap="none" spc="0" normalizeH="0" baseline="0" noProof="0" err="1">
                  <a:ln>
                    <a:noFill/>
                  </a:ln>
                  <a:solidFill>
                    <a:srgbClr val="000000"/>
                  </a:solidFill>
                  <a:effectLst/>
                  <a:uLnTx/>
                  <a:uFillTx/>
                  <a:latin typeface="Aptos"/>
                  <a:ea typeface="+mn-ea"/>
                  <a:cs typeface="+mn-cs"/>
                </a:rPr>
                <a:t>Seagreen</a:t>
              </a:r>
              <a:r>
                <a:rPr kumimoji="0" lang="en-GB" sz="1800" b="1" i="0" u="none" strike="noStrike" kern="1200" cap="none" spc="0" normalizeH="0" baseline="0" noProof="0">
                  <a:ln>
                    <a:noFill/>
                  </a:ln>
                  <a:solidFill>
                    <a:srgbClr val="000000"/>
                  </a:solidFill>
                  <a:effectLst/>
                  <a:uLnTx/>
                  <a:uFillTx/>
                  <a:latin typeface="Aptos"/>
                  <a:ea typeface="+mn-ea"/>
                  <a:cs typeface="+mn-cs"/>
                </a:rPr>
                <a:t> are being</a:t>
              </a:r>
              <a:r>
                <a:rPr kumimoji="0" lang="en-GB" sz="1800" b="0" i="0" u="none" strike="noStrike" kern="1200" cap="none" spc="0" normalizeH="0" baseline="0" noProof="0">
                  <a:ln>
                    <a:noFill/>
                  </a:ln>
                  <a:solidFill>
                    <a:srgbClr val="000000"/>
                  </a:solidFill>
                  <a:effectLst/>
                  <a:uLnTx/>
                  <a:uFillTx/>
                  <a:latin typeface="Aptos"/>
                  <a:ea typeface="+mn-ea"/>
                  <a:cs typeface="+mn-cs"/>
                </a:rPr>
                <a:t> used to calibrate the drag and turbulence, and wind-wake OWFs parameterisations in models. </a:t>
              </a:r>
              <a:endParaRPr kumimoji="0" lang="en-US" sz="1800" b="0" i="0" u="none" strike="noStrike" kern="1200" cap="none" spc="0" normalizeH="0" baseline="0" noProof="0">
                <a:ln>
                  <a:noFill/>
                </a:ln>
                <a:solidFill>
                  <a:srgbClr val="FFFFFF"/>
                </a:solidFill>
                <a:effectLst/>
                <a:uLnTx/>
                <a:uFillTx/>
                <a:latin typeface="Aptos"/>
                <a:ea typeface="+mn-ea"/>
                <a:cs typeface="+mn-cs"/>
              </a:endParaRPr>
            </a:p>
          </p:txBody>
        </p:sp>
        <p:pic>
          <p:nvPicPr>
            <p:cNvPr id="7" name="Picture 6" descr="A yellow object in the water&#10;&#10;Description automatically generated">
              <a:extLst>
                <a:ext uri="{FF2B5EF4-FFF2-40B4-BE49-F238E27FC236}">
                  <a16:creationId xmlns:a16="http://schemas.microsoft.com/office/drawing/2014/main" id="{BFDA4D8C-D2D2-5112-B7DA-5D452F52ADC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723127" y="2285302"/>
              <a:ext cx="1755426" cy="597583"/>
            </a:xfrm>
            <a:prstGeom prst="rect">
              <a:avLst/>
            </a:prstGeom>
          </p:spPr>
        </p:pic>
        <p:pic>
          <p:nvPicPr>
            <p:cNvPr id="12" name="Picture 11" descr="A close-up of a machine&#10;&#10;Description automatically generated">
              <a:extLst>
                <a:ext uri="{FF2B5EF4-FFF2-40B4-BE49-F238E27FC236}">
                  <a16:creationId xmlns:a16="http://schemas.microsoft.com/office/drawing/2014/main" id="{F1842C14-4BD6-87AC-BF42-F6AD91702E0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70738" y="4802745"/>
              <a:ext cx="2237859" cy="775259"/>
            </a:xfrm>
            <a:prstGeom prst="rect">
              <a:avLst/>
            </a:prstGeom>
          </p:spPr>
        </p:pic>
      </p:grpSp>
      <p:grpSp>
        <p:nvGrpSpPr>
          <p:cNvPr id="15" name="Group 14">
            <a:extLst>
              <a:ext uri="{FF2B5EF4-FFF2-40B4-BE49-F238E27FC236}">
                <a16:creationId xmlns:a16="http://schemas.microsoft.com/office/drawing/2014/main" id="{D5BBA9F7-2D99-8E2D-1E6C-6FAB954A8E1A}"/>
              </a:ext>
            </a:extLst>
          </p:cNvPr>
          <p:cNvGrpSpPr/>
          <p:nvPr/>
        </p:nvGrpSpPr>
        <p:grpSpPr>
          <a:xfrm>
            <a:off x="10430383" y="-67829"/>
            <a:ext cx="1752298" cy="1085507"/>
            <a:chOff x="9963881" y="103559"/>
            <a:chExt cx="1752298" cy="1085507"/>
          </a:xfrm>
        </p:grpSpPr>
        <p:pic>
          <p:nvPicPr>
            <p:cNvPr id="13" name="Picture 12" descr="A blue and white logo&#10;&#10;Description automatically generated">
              <a:extLst>
                <a:ext uri="{FF2B5EF4-FFF2-40B4-BE49-F238E27FC236}">
                  <a16:creationId xmlns:a16="http://schemas.microsoft.com/office/drawing/2014/main" id="{84E1476E-6461-DE9B-1FA6-E6946BED0EF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963881" y="103559"/>
              <a:ext cx="1751591" cy="731062"/>
            </a:xfrm>
            <a:prstGeom prst="rect">
              <a:avLst/>
            </a:prstGeom>
          </p:spPr>
        </p:pic>
        <p:sp>
          <p:nvSpPr>
            <p:cNvPr id="14" name="TextBox 13">
              <a:extLst>
                <a:ext uri="{FF2B5EF4-FFF2-40B4-BE49-F238E27FC236}">
                  <a16:creationId xmlns:a16="http://schemas.microsoft.com/office/drawing/2014/main" id="{1C2473AE-186B-FF6B-ED7A-CCB4A34AEBC5}"/>
                </a:ext>
              </a:extLst>
            </p:cNvPr>
            <p:cNvSpPr txBox="1"/>
            <p:nvPr/>
          </p:nvSpPr>
          <p:spPr>
            <a:xfrm>
              <a:off x="10506102" y="788956"/>
              <a:ext cx="121007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err="1">
                  <a:ln>
                    <a:noFill/>
                  </a:ln>
                  <a:solidFill>
                    <a:srgbClr val="009F9E"/>
                  </a:solidFill>
                  <a:effectLst/>
                  <a:uLnTx/>
                  <a:uFillTx/>
                  <a:latin typeface="Calibri Light"/>
                  <a:ea typeface="+mn-ea"/>
                  <a:cs typeface="Arial"/>
                </a:rPr>
                <a:t>PELAgIO</a:t>
              </a:r>
              <a:r>
                <a:rPr kumimoji="0" lang="en-US" sz="1800" b="0" i="0" u="none" strike="noStrike" kern="1200" cap="none" spc="0" normalizeH="0" baseline="0" noProof="0">
                  <a:ln>
                    <a:noFill/>
                  </a:ln>
                  <a:solidFill>
                    <a:srgbClr val="000000"/>
                  </a:solidFill>
                  <a:effectLst/>
                  <a:uLnTx/>
                  <a:uFillTx/>
                  <a:latin typeface="Arial"/>
                  <a:ea typeface="+mn-ea"/>
                  <a:cs typeface="Arial"/>
                </a:rPr>
                <a:t> </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1067111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Main graphic">
            <a:extLst>
              <a:ext uri="{FF2B5EF4-FFF2-40B4-BE49-F238E27FC236}">
                <a16:creationId xmlns:a16="http://schemas.microsoft.com/office/drawing/2014/main" id="{A4A1BDEF-417D-54EB-3069-8006C8A2A94F}"/>
              </a:ext>
            </a:extLst>
          </p:cNvPr>
          <p:cNvPicPr>
            <a:picLocks noChangeAspect="1"/>
          </p:cNvPicPr>
          <p:nvPr/>
        </p:nvPicPr>
        <p:blipFill>
          <a:blip r:embed="rId2"/>
          <a:stretch/>
        </p:blipFill>
        <p:spPr>
          <a:xfrm>
            <a:off x="113863" y="1257170"/>
            <a:ext cx="9715937" cy="5710364"/>
          </a:xfrm>
          <a:prstGeom prst="rect">
            <a:avLst/>
          </a:prstGeom>
          <a:ln>
            <a:noFill/>
          </a:ln>
        </p:spPr>
      </p:pic>
      <p:sp>
        <p:nvSpPr>
          <p:cNvPr id="11" name="TextBox 10">
            <a:extLst>
              <a:ext uri="{FF2B5EF4-FFF2-40B4-BE49-F238E27FC236}">
                <a16:creationId xmlns:a16="http://schemas.microsoft.com/office/drawing/2014/main" id="{76A2A785-7D1E-421A-77A0-2DA5317350CE}"/>
              </a:ext>
            </a:extLst>
          </p:cNvPr>
          <p:cNvSpPr txBox="1"/>
          <p:nvPr/>
        </p:nvSpPr>
        <p:spPr>
          <a:xfrm>
            <a:off x="185189" y="6500647"/>
            <a:ext cx="2164375"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E7E6E6"/>
                </a:solidFill>
                <a:effectLst/>
                <a:uLnTx/>
                <a:uFillTx/>
                <a:latin typeface="Arial"/>
                <a:ea typeface="+mn-ea"/>
                <a:cs typeface="+mn-cs"/>
              </a:rPr>
              <a:t>Modified from </a:t>
            </a:r>
            <a:r>
              <a:rPr kumimoji="0" lang="en-US" sz="1050" b="0" i="0" u="none" strike="noStrike" kern="1200" cap="none" spc="0" normalizeH="0" baseline="0" noProof="0" err="1">
                <a:ln>
                  <a:noFill/>
                </a:ln>
                <a:solidFill>
                  <a:srgbClr val="E7E6E6"/>
                </a:solidFill>
                <a:effectLst/>
                <a:uLnTx/>
                <a:uFillTx/>
                <a:latin typeface="Arial"/>
                <a:ea typeface="+mn-ea"/>
                <a:cs typeface="+mn-cs"/>
              </a:rPr>
              <a:t>Ciavatta</a:t>
            </a:r>
            <a:r>
              <a:rPr kumimoji="0" lang="en-US" sz="1050" b="0" i="0" u="none" strike="noStrike" kern="1200" cap="none" spc="0" normalizeH="0" baseline="0" noProof="0">
                <a:ln>
                  <a:noFill/>
                </a:ln>
                <a:solidFill>
                  <a:srgbClr val="E7E6E6"/>
                </a:solidFill>
                <a:effectLst/>
                <a:uLnTx/>
                <a:uFillTx/>
                <a:latin typeface="Arial"/>
                <a:ea typeface="+mn-ea"/>
                <a:cs typeface="+mn-cs"/>
              </a:rPr>
              <a:t> et al 2011</a:t>
            </a:r>
          </a:p>
        </p:txBody>
      </p:sp>
      <p:sp>
        <p:nvSpPr>
          <p:cNvPr id="13" name="Title 1">
            <a:extLst>
              <a:ext uri="{FF2B5EF4-FFF2-40B4-BE49-F238E27FC236}">
                <a16:creationId xmlns:a16="http://schemas.microsoft.com/office/drawing/2014/main" id="{4DFEC452-80E7-A5C3-649B-8D6871483996}"/>
              </a:ext>
            </a:extLst>
          </p:cNvPr>
          <p:cNvSpPr>
            <a:spLocks noGrp="1"/>
          </p:cNvSpPr>
          <p:nvPr>
            <p:ph type="title"/>
          </p:nvPr>
        </p:nvSpPr>
        <p:spPr>
          <a:xfrm>
            <a:off x="149065" y="431538"/>
            <a:ext cx="10904127" cy="1080000"/>
          </a:xfrm>
        </p:spPr>
        <p:txBody>
          <a:bodyPr/>
          <a:lstStyle/>
          <a:p>
            <a:r>
              <a:rPr lang="en-GB" sz="3200" b="1">
                <a:solidFill>
                  <a:srgbClr val="009F9E"/>
                </a:solidFill>
              </a:rPr>
              <a:t>3 MODELS: HYDRODYNAMIC-TURBULENCE-BIOGEOCHEMISTRY</a:t>
            </a:r>
            <a:endParaRPr lang="en-US" sz="3200" b="1">
              <a:solidFill>
                <a:srgbClr val="009F9E"/>
              </a:solidFill>
            </a:endParaRPr>
          </a:p>
        </p:txBody>
      </p:sp>
      <p:grpSp>
        <p:nvGrpSpPr>
          <p:cNvPr id="23" name="Group 22">
            <a:extLst>
              <a:ext uri="{FF2B5EF4-FFF2-40B4-BE49-F238E27FC236}">
                <a16:creationId xmlns:a16="http://schemas.microsoft.com/office/drawing/2014/main" id="{73422FC1-33A5-57D6-3F09-70E6D25D4DCC}"/>
              </a:ext>
            </a:extLst>
          </p:cNvPr>
          <p:cNvGrpSpPr/>
          <p:nvPr/>
        </p:nvGrpSpPr>
        <p:grpSpPr>
          <a:xfrm>
            <a:off x="1264663" y="3186384"/>
            <a:ext cx="1236073" cy="925968"/>
            <a:chOff x="1372239" y="2771971"/>
            <a:chExt cx="1236073" cy="925968"/>
          </a:xfrm>
        </p:grpSpPr>
        <p:pic>
          <p:nvPicPr>
            <p:cNvPr id="14" name="Picture 13" descr="A purple windmill with black background&#10;&#10;Description automatically generated">
              <a:extLst>
                <a:ext uri="{FF2B5EF4-FFF2-40B4-BE49-F238E27FC236}">
                  <a16:creationId xmlns:a16="http://schemas.microsoft.com/office/drawing/2014/main" id="{7BE949D4-FF31-E454-1ED4-55335C86DB04}"/>
                </a:ext>
              </a:extLst>
            </p:cNvPr>
            <p:cNvPicPr>
              <a:picLocks noChangeAspect="1"/>
            </p:cNvPicPr>
            <p:nvPr/>
          </p:nvPicPr>
          <p:blipFill>
            <a:blip r:embed="rId3"/>
            <a:stretch>
              <a:fillRect/>
            </a:stretch>
          </p:blipFill>
          <p:spPr>
            <a:xfrm>
              <a:off x="2088361" y="2771971"/>
              <a:ext cx="519951" cy="914398"/>
            </a:xfrm>
            <a:prstGeom prst="rect">
              <a:avLst/>
            </a:prstGeom>
          </p:spPr>
        </p:pic>
        <p:pic>
          <p:nvPicPr>
            <p:cNvPr id="15" name="Picture 14" descr="A purple windmill with black background&#10;&#10;Description automatically generated">
              <a:extLst>
                <a:ext uri="{FF2B5EF4-FFF2-40B4-BE49-F238E27FC236}">
                  <a16:creationId xmlns:a16="http://schemas.microsoft.com/office/drawing/2014/main" id="{27DFBBEE-4BCA-418A-9900-74F7825221CE}"/>
                </a:ext>
              </a:extLst>
            </p:cNvPr>
            <p:cNvPicPr>
              <a:picLocks noChangeAspect="1"/>
            </p:cNvPicPr>
            <p:nvPr/>
          </p:nvPicPr>
          <p:blipFill>
            <a:blip r:embed="rId3"/>
            <a:stretch>
              <a:fillRect/>
            </a:stretch>
          </p:blipFill>
          <p:spPr>
            <a:xfrm>
              <a:off x="1736879" y="2783541"/>
              <a:ext cx="506793" cy="891258"/>
            </a:xfrm>
            <a:prstGeom prst="rect">
              <a:avLst/>
            </a:prstGeom>
          </p:spPr>
        </p:pic>
        <p:pic>
          <p:nvPicPr>
            <p:cNvPr id="20" name="Picture 19" descr="A purple windmill with black background&#10;&#10;Description automatically generated">
              <a:extLst>
                <a:ext uri="{FF2B5EF4-FFF2-40B4-BE49-F238E27FC236}">
                  <a16:creationId xmlns:a16="http://schemas.microsoft.com/office/drawing/2014/main" id="{BA0CA238-9283-0A27-44DD-840C27FDE8D4}"/>
                </a:ext>
              </a:extLst>
            </p:cNvPr>
            <p:cNvPicPr>
              <a:picLocks noChangeAspect="1"/>
            </p:cNvPicPr>
            <p:nvPr/>
          </p:nvPicPr>
          <p:blipFill>
            <a:blip r:embed="rId3"/>
            <a:stretch>
              <a:fillRect/>
            </a:stretch>
          </p:blipFill>
          <p:spPr>
            <a:xfrm>
              <a:off x="1372239" y="2783541"/>
              <a:ext cx="519951" cy="914398"/>
            </a:xfrm>
            <a:prstGeom prst="rect">
              <a:avLst/>
            </a:prstGeom>
          </p:spPr>
        </p:pic>
      </p:grpSp>
      <p:sp>
        <p:nvSpPr>
          <p:cNvPr id="21" name="Title 1">
            <a:extLst>
              <a:ext uri="{FF2B5EF4-FFF2-40B4-BE49-F238E27FC236}">
                <a16:creationId xmlns:a16="http://schemas.microsoft.com/office/drawing/2014/main" id="{FB67E802-7103-30FC-7F7E-FBFE28F9A983}"/>
              </a:ext>
            </a:extLst>
          </p:cNvPr>
          <p:cNvSpPr txBox="1">
            <a:spLocks/>
          </p:cNvSpPr>
          <p:nvPr/>
        </p:nvSpPr>
        <p:spPr>
          <a:xfrm>
            <a:off x="238560" y="5726377"/>
            <a:ext cx="3035153" cy="778024"/>
          </a:xfrm>
          <a:prstGeom prst="rect">
            <a:avLst/>
          </a:prstGeom>
          <a:solidFill>
            <a:schemeClr val="tx1">
              <a:lumMod val="20000"/>
              <a:lumOff val="80000"/>
            </a:schemeClr>
          </a:solidFill>
        </p:spPr>
        <p:txBody>
          <a:bodyPr vert="horz" lIns="90000" tIns="0" rIns="91440" bIns="0" rtlCol="0" anchor="ctr" anchorCtr="0">
            <a:noAutofit/>
          </a:bodyPr>
          <a:lstStyle>
            <a:lvl1pPr marL="0" indent="0" algn="l" defTabSz="914400" rtl="0" eaLnBrk="1" latinLnBrk="0" hangingPunct="1">
              <a:lnSpc>
                <a:spcPct val="90000"/>
              </a:lnSpc>
              <a:spcBef>
                <a:spcPts val="0"/>
              </a:spcBef>
              <a:buNone/>
              <a:defRPr sz="2400" b="1" kern="1200" cap="all" baseline="0">
                <a:solidFill>
                  <a:schemeClr val="tx2"/>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all" spc="0" normalizeH="0" baseline="0" noProof="0">
                <a:ln>
                  <a:noFill/>
                </a:ln>
                <a:solidFill>
                  <a:srgbClr val="000000"/>
                </a:solidFill>
                <a:effectLst/>
                <a:uLnTx/>
                <a:uFillTx/>
                <a:latin typeface="Arial"/>
                <a:ea typeface="+mj-ea"/>
                <a:cs typeface="+mj-cs"/>
              </a:rPr>
              <a:t>FVCOM &amp; GOTM</a:t>
            </a:r>
            <a:endParaRPr kumimoji="0" lang="en-US" sz="2400" b="1" i="0" u="none" strike="noStrike" kern="1200" cap="all" spc="0" normalizeH="0" baseline="0" noProof="0">
              <a:ln>
                <a:noFill/>
              </a:ln>
              <a:solidFill>
                <a:srgbClr val="000000"/>
              </a:solidFill>
              <a:effectLst/>
              <a:uLnTx/>
              <a:uFillTx/>
              <a:latin typeface="Arial"/>
              <a:ea typeface="+mj-ea"/>
              <a:cs typeface="Arial"/>
            </a:endParaRPr>
          </a:p>
        </p:txBody>
      </p:sp>
      <p:sp>
        <p:nvSpPr>
          <p:cNvPr id="22" name="Title 1">
            <a:extLst>
              <a:ext uri="{FF2B5EF4-FFF2-40B4-BE49-F238E27FC236}">
                <a16:creationId xmlns:a16="http://schemas.microsoft.com/office/drawing/2014/main" id="{CC7B680A-AED0-9A7B-FBD0-9E086CCBAC1F}"/>
              </a:ext>
            </a:extLst>
          </p:cNvPr>
          <p:cNvSpPr txBox="1">
            <a:spLocks/>
          </p:cNvSpPr>
          <p:nvPr/>
        </p:nvSpPr>
        <p:spPr>
          <a:xfrm>
            <a:off x="2500736" y="4007224"/>
            <a:ext cx="1103076" cy="476563"/>
          </a:xfrm>
          <a:prstGeom prst="rect">
            <a:avLst/>
          </a:prstGeom>
          <a:solidFill>
            <a:schemeClr val="tx1">
              <a:lumMod val="20000"/>
              <a:lumOff val="80000"/>
            </a:schemeClr>
          </a:solidFill>
          <a:ln w="31750">
            <a:solidFill>
              <a:srgbClr val="FF78FF"/>
            </a:solidFill>
          </a:ln>
        </p:spPr>
        <p:txBody>
          <a:bodyPr vert="horz" lIns="90000" tIns="0" rIns="91440" bIns="0" rtlCol="0" anchor="ctr" anchorCtr="0">
            <a:noAutofit/>
          </a:bodyPr>
          <a:lstStyle>
            <a:lvl1pPr marL="0" indent="0" algn="l" defTabSz="914400" rtl="0" eaLnBrk="1" latinLnBrk="0" hangingPunct="1">
              <a:lnSpc>
                <a:spcPct val="90000"/>
              </a:lnSpc>
              <a:spcBef>
                <a:spcPts val="0"/>
              </a:spcBef>
              <a:buNone/>
              <a:defRPr sz="2400" b="1" kern="1200" cap="all" baseline="0">
                <a:solidFill>
                  <a:schemeClr val="tx2"/>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all" spc="0" normalizeH="0" baseline="0" noProof="0">
                <a:ln>
                  <a:noFill/>
                </a:ln>
                <a:solidFill>
                  <a:srgbClr val="000000"/>
                </a:solidFill>
                <a:effectLst/>
                <a:uLnTx/>
                <a:uFillTx/>
                <a:latin typeface="Arial"/>
                <a:ea typeface="+mj-ea"/>
                <a:cs typeface="+mj-cs"/>
              </a:rPr>
              <a:t>T, S, </a:t>
            </a:r>
            <a:endParaRPr kumimoji="0" lang="en-US" sz="1800" b="1" i="0" u="none" strike="noStrike" kern="1200" cap="all" spc="0" normalizeH="0" baseline="0" noProof="0">
              <a:ln>
                <a:noFill/>
              </a:ln>
              <a:solidFill>
                <a:srgbClr val="000000"/>
              </a:solidFill>
              <a:effectLst/>
              <a:uLnTx/>
              <a:uFillTx/>
              <a:latin typeface="Arial"/>
              <a:ea typeface="+mj-ea"/>
              <a:cs typeface="Arial"/>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err="1">
                <a:ln>
                  <a:noFill/>
                </a:ln>
                <a:solidFill>
                  <a:srgbClr val="000000"/>
                </a:solidFill>
                <a:effectLst/>
                <a:uLnTx/>
                <a:uFillTx/>
                <a:latin typeface="Arial"/>
                <a:ea typeface="+mj-ea"/>
                <a:cs typeface="+mj-cs"/>
              </a:rPr>
              <a:t>u,v,w,</a:t>
            </a:r>
            <a:r>
              <a:rPr kumimoji="0" lang="en-US" sz="1800" b="1" i="0" u="none" strike="noStrike" kern="1200" cap="all" spc="0" normalizeH="0" baseline="0" noProof="0" err="1">
                <a:ln>
                  <a:noFill/>
                </a:ln>
                <a:solidFill>
                  <a:srgbClr val="000000"/>
                </a:solidFill>
                <a:effectLst/>
                <a:uLnTx/>
                <a:uFillTx/>
                <a:latin typeface="Arial"/>
                <a:ea typeface="+mj-ea"/>
                <a:cs typeface="+mj-cs"/>
              </a:rPr>
              <a:t>k</a:t>
            </a:r>
            <a:endParaRPr kumimoji="0" lang="en-GB" sz="1800" b="1" i="0" u="none" strike="noStrike" kern="1200" cap="all" spc="0" normalizeH="0" baseline="0" noProof="0">
              <a:ln>
                <a:noFill/>
              </a:ln>
              <a:solidFill>
                <a:srgbClr val="000000"/>
              </a:solidFill>
              <a:effectLst/>
              <a:uLnTx/>
              <a:uFillTx/>
              <a:latin typeface="Arial"/>
              <a:ea typeface="+mj-ea"/>
              <a:cs typeface="+mj-cs"/>
            </a:endParaRPr>
          </a:p>
        </p:txBody>
      </p:sp>
      <p:cxnSp>
        <p:nvCxnSpPr>
          <p:cNvPr id="24" name="Straight Arrow Connector 23">
            <a:extLst>
              <a:ext uri="{FF2B5EF4-FFF2-40B4-BE49-F238E27FC236}">
                <a16:creationId xmlns:a16="http://schemas.microsoft.com/office/drawing/2014/main" id="{8EC124DE-8A81-E814-EA13-A357FC7AE3D8}"/>
              </a:ext>
            </a:extLst>
          </p:cNvPr>
          <p:cNvCxnSpPr>
            <a:cxnSpLocks/>
          </p:cNvCxnSpPr>
          <p:nvPr/>
        </p:nvCxnSpPr>
        <p:spPr>
          <a:xfrm>
            <a:off x="9807803" y="4245505"/>
            <a:ext cx="654009" cy="0"/>
          </a:xfrm>
          <a:prstGeom prst="straightConnector1">
            <a:avLst/>
          </a:prstGeom>
          <a:ln w="130175" cmpd="tri">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DC7A80E8-BF42-36B5-AB2A-736728C183DC}"/>
              </a:ext>
            </a:extLst>
          </p:cNvPr>
          <p:cNvSpPr txBox="1">
            <a:spLocks/>
          </p:cNvSpPr>
          <p:nvPr/>
        </p:nvSpPr>
        <p:spPr>
          <a:xfrm>
            <a:off x="10448365" y="3523128"/>
            <a:ext cx="1730188" cy="1691871"/>
          </a:xfrm>
          <a:prstGeom prst="rect">
            <a:avLst/>
          </a:prstGeom>
          <a:solidFill>
            <a:schemeClr val="tx1">
              <a:lumMod val="20000"/>
              <a:lumOff val="80000"/>
            </a:schemeClr>
          </a:solidFill>
          <a:ln w="31750">
            <a:solidFill>
              <a:srgbClr val="FF78FF"/>
            </a:solidFill>
          </a:ln>
        </p:spPr>
        <p:txBody>
          <a:bodyPr vert="horz" lIns="90000" tIns="0" rIns="91440" bIns="0" rtlCol="0" anchor="ctr" anchorCtr="0">
            <a:noAutofit/>
          </a:bodyPr>
          <a:lstStyle>
            <a:lvl1pPr marL="0" indent="0" algn="l" defTabSz="914400" rtl="0" eaLnBrk="1" latinLnBrk="0" hangingPunct="1">
              <a:lnSpc>
                <a:spcPct val="90000"/>
              </a:lnSpc>
              <a:spcBef>
                <a:spcPts val="0"/>
              </a:spcBef>
              <a:buNone/>
              <a:defRPr sz="2400" b="1" kern="1200" cap="all" baseline="0">
                <a:solidFill>
                  <a:schemeClr val="tx2"/>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all" spc="0" normalizeH="0" baseline="0" noProof="0">
                <a:ln>
                  <a:noFill/>
                </a:ln>
                <a:solidFill>
                  <a:srgbClr val="000000"/>
                </a:solidFill>
                <a:effectLst/>
                <a:uLnTx/>
                <a:uFillTx/>
                <a:latin typeface="Arial"/>
                <a:ea typeface="+mj-ea"/>
                <a:cs typeface="+mj-cs"/>
              </a:rPr>
              <a:t>Primary productivity</a:t>
            </a:r>
            <a:endParaRPr kumimoji="0" lang="en-US" sz="1600" b="1" i="0" u="none" strike="noStrike" kern="1200" cap="all" spc="0" normalizeH="0" baseline="0" noProof="0">
              <a:ln>
                <a:noFill/>
              </a:ln>
              <a:solidFill>
                <a:srgbClr val="000000"/>
              </a:solidFill>
              <a:effectLst/>
              <a:uLnTx/>
              <a:uFillTx/>
              <a:latin typeface="Arial"/>
              <a:ea typeface="+mj-ea"/>
              <a:cs typeface="Arial"/>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1" i="0" u="none" strike="noStrike" kern="1200" cap="all" spc="0" normalizeH="0" baseline="0" noProof="0">
              <a:ln>
                <a:noFill/>
              </a:ln>
              <a:solidFill>
                <a:srgbClr val="000000"/>
              </a:solidFill>
              <a:effectLst/>
              <a:uLnTx/>
              <a:uFillTx/>
              <a:latin typeface="Arial"/>
              <a:ea typeface="+mj-ea"/>
              <a:cs typeface="Arial"/>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all" spc="0" normalizeH="0" baseline="0" noProof="0">
                <a:ln>
                  <a:noFill/>
                </a:ln>
                <a:solidFill>
                  <a:srgbClr val="000000"/>
                </a:solidFill>
                <a:effectLst/>
                <a:uLnTx/>
                <a:uFillTx/>
                <a:latin typeface="Arial"/>
                <a:ea typeface="+mj-ea"/>
                <a:cs typeface="+mj-cs"/>
              </a:rPr>
              <a:t>Dissolved oxygen</a:t>
            </a:r>
            <a:endParaRPr kumimoji="0" lang="en-US" sz="1600" b="1" i="0" u="none" strike="noStrike" kern="1200" cap="all" spc="0" normalizeH="0" baseline="0" noProof="0">
              <a:ln>
                <a:noFill/>
              </a:ln>
              <a:solidFill>
                <a:srgbClr val="000000"/>
              </a:solidFill>
              <a:effectLst/>
              <a:uLnTx/>
              <a:uFillTx/>
              <a:latin typeface="Arial"/>
              <a:ea typeface="+mj-ea"/>
              <a:cs typeface="Arial"/>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1" i="0" u="none" strike="noStrike" kern="1200" cap="all" spc="0" normalizeH="0" baseline="0" noProof="0">
              <a:ln>
                <a:noFill/>
              </a:ln>
              <a:solidFill>
                <a:srgbClr val="000000"/>
              </a:solidFill>
              <a:effectLst/>
              <a:uLnTx/>
              <a:uFillTx/>
              <a:latin typeface="Arial"/>
              <a:ea typeface="+mj-ea"/>
              <a:cs typeface="Arial"/>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all" spc="0" normalizeH="0" baseline="0" noProof="0" err="1">
                <a:ln>
                  <a:noFill/>
                </a:ln>
                <a:solidFill>
                  <a:srgbClr val="000000"/>
                </a:solidFill>
                <a:effectLst/>
                <a:uLnTx/>
                <a:uFillTx/>
                <a:latin typeface="Arial"/>
                <a:ea typeface="+mj-ea"/>
                <a:cs typeface="+mj-cs"/>
              </a:rPr>
              <a:t>ChL</a:t>
            </a:r>
            <a:r>
              <a:rPr kumimoji="0" lang="en-US" sz="1600" b="1" i="0" u="none" strike="noStrike" kern="1200" cap="all" spc="0" normalizeH="0" baseline="0" noProof="0">
                <a:ln>
                  <a:noFill/>
                </a:ln>
                <a:solidFill>
                  <a:srgbClr val="000000"/>
                </a:solidFill>
                <a:effectLst/>
                <a:uLnTx/>
                <a:uFillTx/>
                <a:latin typeface="Arial"/>
                <a:ea typeface="+mj-ea"/>
                <a:cs typeface="+mj-cs"/>
              </a:rPr>
              <a:t>-a</a:t>
            </a:r>
            <a:endParaRPr kumimoji="0" lang="en-GB" sz="1600" b="1" i="0" u="none" strike="noStrike" kern="1200" cap="all" spc="0" normalizeH="0" baseline="0" noProof="0">
              <a:ln>
                <a:noFill/>
              </a:ln>
              <a:solidFill>
                <a:srgbClr val="000000"/>
              </a:solidFill>
              <a:effectLst/>
              <a:uLnTx/>
              <a:uFillTx/>
              <a:latin typeface="Arial"/>
              <a:ea typeface="+mj-ea"/>
              <a:cs typeface="+mj-cs"/>
            </a:endParaRPr>
          </a:p>
        </p:txBody>
      </p:sp>
      <p:pic>
        <p:nvPicPr>
          <p:cNvPr id="3" name="Picture 2" descr="A diagram of a diagram of organics&#10;&#10;Description automatically generated">
            <a:extLst>
              <a:ext uri="{FF2B5EF4-FFF2-40B4-BE49-F238E27FC236}">
                <a16:creationId xmlns:a16="http://schemas.microsoft.com/office/drawing/2014/main" id="{C63270B4-F367-9DF7-9091-FDE4F67382A6}"/>
              </a:ext>
            </a:extLst>
          </p:cNvPr>
          <p:cNvPicPr>
            <a:picLocks noChangeAspect="1"/>
          </p:cNvPicPr>
          <p:nvPr/>
        </p:nvPicPr>
        <p:blipFill>
          <a:blip r:embed="rId4"/>
          <a:stretch>
            <a:fillRect/>
          </a:stretch>
        </p:blipFill>
        <p:spPr>
          <a:xfrm>
            <a:off x="3435020" y="1247703"/>
            <a:ext cx="6313565" cy="5715081"/>
          </a:xfrm>
          <a:prstGeom prst="rect">
            <a:avLst/>
          </a:prstGeom>
        </p:spPr>
      </p:pic>
      <p:sp>
        <p:nvSpPr>
          <p:cNvPr id="4" name="Title 1">
            <a:extLst>
              <a:ext uri="{FF2B5EF4-FFF2-40B4-BE49-F238E27FC236}">
                <a16:creationId xmlns:a16="http://schemas.microsoft.com/office/drawing/2014/main" id="{59C4C6C9-5CE0-5C6B-49AB-94CF4681E32A}"/>
              </a:ext>
            </a:extLst>
          </p:cNvPr>
          <p:cNvSpPr txBox="1">
            <a:spLocks/>
          </p:cNvSpPr>
          <p:nvPr/>
        </p:nvSpPr>
        <p:spPr>
          <a:xfrm>
            <a:off x="6292227" y="1713177"/>
            <a:ext cx="1341820" cy="557891"/>
          </a:xfrm>
          <a:prstGeom prst="rect">
            <a:avLst/>
          </a:prstGeom>
          <a:solidFill>
            <a:schemeClr val="tx1">
              <a:lumMod val="20000"/>
              <a:lumOff val="80000"/>
            </a:schemeClr>
          </a:solidFill>
        </p:spPr>
        <p:txBody>
          <a:bodyPr vert="horz" lIns="90000" tIns="0" rIns="91440" bIns="0" rtlCol="0" anchor="ctr" anchorCtr="0">
            <a:noAutofit/>
          </a:bodyPr>
          <a:lstStyle>
            <a:lvl1pPr marL="0" indent="0" algn="l" defTabSz="914400" rtl="0" eaLnBrk="1" latinLnBrk="0" hangingPunct="1">
              <a:lnSpc>
                <a:spcPct val="90000"/>
              </a:lnSpc>
              <a:spcBef>
                <a:spcPts val="0"/>
              </a:spcBef>
              <a:buNone/>
              <a:defRPr sz="2400" b="1" kern="1200" cap="all" baseline="0">
                <a:solidFill>
                  <a:schemeClr val="tx2"/>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all" spc="0" normalizeH="0" baseline="0" noProof="0">
                <a:ln>
                  <a:noFill/>
                </a:ln>
                <a:solidFill>
                  <a:srgbClr val="000000"/>
                </a:solidFill>
                <a:effectLst/>
                <a:uLnTx/>
                <a:uFillTx/>
                <a:latin typeface="Arial"/>
                <a:ea typeface="+mj-ea"/>
                <a:cs typeface="+mj-cs"/>
              </a:rPr>
              <a:t>ERSEM</a:t>
            </a:r>
          </a:p>
        </p:txBody>
      </p:sp>
      <p:sp>
        <p:nvSpPr>
          <p:cNvPr id="5" name="TextBox 4">
            <a:extLst>
              <a:ext uri="{FF2B5EF4-FFF2-40B4-BE49-F238E27FC236}">
                <a16:creationId xmlns:a16="http://schemas.microsoft.com/office/drawing/2014/main" id="{66FE24AC-C6C9-BA9C-9F9B-E54CBE87B57C}"/>
              </a:ext>
            </a:extLst>
          </p:cNvPr>
          <p:cNvSpPr txBox="1"/>
          <p:nvPr/>
        </p:nvSpPr>
        <p:spPr>
          <a:xfrm>
            <a:off x="5731934" y="6493934"/>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E7E6E6"/>
                </a:solidFill>
                <a:effectLst/>
                <a:uLnTx/>
                <a:uFillTx/>
                <a:latin typeface="Arial"/>
                <a:ea typeface="+mn-ea"/>
                <a:cs typeface="+mn-cs"/>
              </a:rPr>
              <a:t>M</a:t>
            </a:r>
            <a:r>
              <a:rPr kumimoji="0" lang="en-US" sz="1050" b="0" i="0" u="none" strike="noStrike" kern="1200" cap="none" spc="0" normalizeH="0" baseline="0" noProof="0">
                <a:ln>
                  <a:noFill/>
                </a:ln>
                <a:solidFill>
                  <a:srgbClr val="E7E6E6"/>
                </a:solidFill>
                <a:effectLst/>
                <a:uLnTx/>
                <a:uFillTx/>
                <a:latin typeface="Arial"/>
                <a:ea typeface="+mn-ea"/>
                <a:cs typeface="+mn-cs"/>
              </a:rPr>
              <a:t>odified from </a:t>
            </a:r>
            <a:r>
              <a:rPr kumimoji="0" lang="en-US" sz="1050" b="0" i="0" u="none" strike="noStrike" kern="1200" cap="none" spc="0" normalizeH="0" baseline="0" noProof="0" err="1">
                <a:ln>
                  <a:noFill/>
                </a:ln>
                <a:solidFill>
                  <a:srgbClr val="E7E6E6"/>
                </a:solidFill>
                <a:effectLst/>
                <a:uLnTx/>
                <a:uFillTx/>
                <a:latin typeface="Arial"/>
                <a:ea typeface="+mn-ea"/>
                <a:cs typeface="+mn-cs"/>
              </a:rPr>
              <a:t>Butenschön</a:t>
            </a:r>
            <a:r>
              <a:rPr kumimoji="0" lang="en-US" sz="1050" b="0" i="0" u="none" strike="noStrike" kern="1200" cap="none" spc="0" normalizeH="0" baseline="0" noProof="0">
                <a:ln>
                  <a:noFill/>
                </a:ln>
                <a:solidFill>
                  <a:srgbClr val="E7E6E6"/>
                </a:solidFill>
                <a:effectLst/>
                <a:uLnTx/>
                <a:uFillTx/>
                <a:latin typeface="Arial"/>
                <a:ea typeface="+mn-ea"/>
                <a:cs typeface="+mn-cs"/>
              </a:rPr>
              <a:t> et al 2016</a:t>
            </a:r>
          </a:p>
        </p:txBody>
      </p:sp>
      <p:grpSp>
        <p:nvGrpSpPr>
          <p:cNvPr id="2" name="Group 1">
            <a:extLst>
              <a:ext uri="{FF2B5EF4-FFF2-40B4-BE49-F238E27FC236}">
                <a16:creationId xmlns:a16="http://schemas.microsoft.com/office/drawing/2014/main" id="{F62C3995-2448-8670-C492-993C288B597F}"/>
              </a:ext>
            </a:extLst>
          </p:cNvPr>
          <p:cNvGrpSpPr/>
          <p:nvPr/>
        </p:nvGrpSpPr>
        <p:grpSpPr>
          <a:xfrm>
            <a:off x="10430383" y="-67829"/>
            <a:ext cx="1752298" cy="1085507"/>
            <a:chOff x="9963881" y="103559"/>
            <a:chExt cx="1752298" cy="1085507"/>
          </a:xfrm>
        </p:grpSpPr>
        <p:pic>
          <p:nvPicPr>
            <p:cNvPr id="6" name="Picture 5" descr="A blue and white logo&#10;&#10;Description automatically generated">
              <a:extLst>
                <a:ext uri="{FF2B5EF4-FFF2-40B4-BE49-F238E27FC236}">
                  <a16:creationId xmlns:a16="http://schemas.microsoft.com/office/drawing/2014/main" id="{B1EC08F9-FE21-1CD6-8294-F4FB5E092E0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963881" y="103559"/>
              <a:ext cx="1751591" cy="731062"/>
            </a:xfrm>
            <a:prstGeom prst="rect">
              <a:avLst/>
            </a:prstGeom>
          </p:spPr>
        </p:pic>
        <p:sp>
          <p:nvSpPr>
            <p:cNvPr id="7" name="TextBox 6">
              <a:extLst>
                <a:ext uri="{FF2B5EF4-FFF2-40B4-BE49-F238E27FC236}">
                  <a16:creationId xmlns:a16="http://schemas.microsoft.com/office/drawing/2014/main" id="{07A5B923-E1BE-912A-E429-8F1C6F5BB865}"/>
                </a:ext>
              </a:extLst>
            </p:cNvPr>
            <p:cNvSpPr txBox="1"/>
            <p:nvPr/>
          </p:nvSpPr>
          <p:spPr>
            <a:xfrm>
              <a:off x="10506102" y="788956"/>
              <a:ext cx="121007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err="1">
                  <a:ln>
                    <a:noFill/>
                  </a:ln>
                  <a:solidFill>
                    <a:srgbClr val="009F9E"/>
                  </a:solidFill>
                  <a:effectLst/>
                  <a:uLnTx/>
                  <a:uFillTx/>
                  <a:latin typeface="Calibri Light"/>
                  <a:ea typeface="+mn-ea"/>
                  <a:cs typeface="Arial"/>
                </a:rPr>
                <a:t>PELAgIO</a:t>
              </a:r>
              <a:r>
                <a:rPr kumimoji="0" lang="en-US" sz="1800" b="0" i="0" u="none" strike="noStrike" kern="1200" cap="none" spc="0" normalizeH="0" baseline="0" noProof="0">
                  <a:ln>
                    <a:noFill/>
                  </a:ln>
                  <a:solidFill>
                    <a:srgbClr val="000000"/>
                  </a:solidFill>
                  <a:effectLst/>
                  <a:uLnTx/>
                  <a:uFillTx/>
                  <a:latin typeface="Arial"/>
                  <a:ea typeface="+mn-ea"/>
                  <a:cs typeface="Arial"/>
                </a:rPr>
                <a:t> </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395643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4BC3BDC7-7ECC-6645-FB55-CF85FE9BFD1A}"/>
              </a:ext>
            </a:extLst>
          </p:cNvPr>
          <p:cNvSpPr txBox="1"/>
          <p:nvPr/>
        </p:nvSpPr>
        <p:spPr>
          <a:xfrm>
            <a:off x="256259" y="87135"/>
            <a:ext cx="11719034" cy="584775"/>
          </a:xfrm>
          <a:prstGeom prst="rect">
            <a:avLst/>
          </a:prstGeom>
          <a:noFill/>
        </p:spPr>
        <p:txBody>
          <a:bodyPr wrap="square" lIns="91440" tIns="45720" rIns="91440" bIns="45720" rtlCol="0" anchor="t">
            <a:spAutoFit/>
          </a:bodyPr>
          <a:lstStyle>
            <a:defPPr>
              <a:defRPr lang="en-US"/>
            </a:defPPr>
            <a:lvl1pPr>
              <a:defRPr sz="2000">
                <a:solidFill>
                  <a:schemeClr val="bg1"/>
                </a:solidFill>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9F9E"/>
                </a:solidFill>
                <a:effectLst/>
                <a:uLnTx/>
                <a:uFillTx/>
                <a:latin typeface="Calibri"/>
                <a:ea typeface="+mn-ea"/>
                <a:cs typeface="Calibri"/>
                <a:sym typeface="Calibri"/>
              </a:rPr>
              <a:t>Wind-wake effects on biogeochemistry</a:t>
            </a:r>
            <a:endParaRPr kumimoji="0" lang="en-US" sz="3200" b="1" i="0" u="none" strike="noStrike" kern="1200" cap="none" spc="0" normalizeH="0" baseline="0" noProof="0">
              <a:ln>
                <a:noFill/>
              </a:ln>
              <a:solidFill>
                <a:srgbClr val="009F9E"/>
              </a:solidFill>
              <a:effectLst/>
              <a:uLnTx/>
              <a:uFillTx/>
              <a:latin typeface="Calibri"/>
              <a:ea typeface="+mn-ea"/>
              <a:cs typeface="Calibri"/>
              <a:sym typeface="Calibri"/>
            </a:endParaRPr>
          </a:p>
        </p:txBody>
      </p:sp>
      <p:pic>
        <p:nvPicPr>
          <p:cNvPr id="8" name="Content Placeholder 7" descr="A wind turbine in the ocean&#10;&#10;Description automatically generated">
            <a:extLst>
              <a:ext uri="{FF2B5EF4-FFF2-40B4-BE49-F238E27FC236}">
                <a16:creationId xmlns:a16="http://schemas.microsoft.com/office/drawing/2014/main" id="{C1AA077C-1F35-A8B8-D78A-AC5346DB5D9F}"/>
              </a:ext>
            </a:extLst>
          </p:cNvPr>
          <p:cNvPicPr>
            <a:picLocks noGrp="1" noChangeAspect="1"/>
          </p:cNvPicPr>
          <p:nvPr>
            <p:ph sz="half" idx="1"/>
          </p:nvPr>
        </p:nvPicPr>
        <p:blipFill rotWithShape="1">
          <a:blip r:embed="rId5" cstate="screen">
            <a:extLst>
              <a:ext uri="{BEBA8EAE-BF5A-486C-A8C5-ECC9F3942E4B}">
                <a14:imgProps xmlns:a14="http://schemas.microsoft.com/office/drawing/2010/main">
                  <a14:imgLayer r:embed="rId6">
                    <a14:imgEffect>
                      <a14:artisticCutout trans="61000"/>
                    </a14:imgEffect>
                  </a14:imgLayer>
                </a14:imgProps>
              </a:ext>
              <a:ext uri="{28A0092B-C50C-407E-A947-70E740481C1C}">
                <a14:useLocalDpi xmlns:a14="http://schemas.microsoft.com/office/drawing/2010/main"/>
              </a:ext>
            </a:extLst>
          </a:blip>
          <a:srcRect/>
          <a:stretch/>
        </p:blipFill>
        <p:spPr>
          <a:xfrm>
            <a:off x="244083" y="822371"/>
            <a:ext cx="2530231" cy="5911633"/>
          </a:xfrm>
          <a:prstGeom prst="rect">
            <a:avLst/>
          </a:prstGeom>
        </p:spPr>
      </p:pic>
      <p:pic>
        <p:nvPicPr>
          <p:cNvPr id="14" name="wind_deficit_24ts">
            <a:hlinkClick r:id="" action="ppaction://media"/>
            <a:extLst>
              <a:ext uri="{FF2B5EF4-FFF2-40B4-BE49-F238E27FC236}">
                <a16:creationId xmlns:a16="http://schemas.microsoft.com/office/drawing/2014/main" id="{06DAB96E-ED05-888F-EF97-D973A165876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187279" y="999622"/>
            <a:ext cx="3924076" cy="2943057"/>
          </a:xfrm>
          <a:prstGeom prst="rect">
            <a:avLst/>
          </a:prstGeom>
        </p:spPr>
      </p:pic>
      <p:sp>
        <p:nvSpPr>
          <p:cNvPr id="22" name="TextBox 21">
            <a:extLst>
              <a:ext uri="{FF2B5EF4-FFF2-40B4-BE49-F238E27FC236}">
                <a16:creationId xmlns:a16="http://schemas.microsoft.com/office/drawing/2014/main" id="{14FE6CDF-4049-1DE0-1A9C-A78551F7D269}"/>
              </a:ext>
            </a:extLst>
          </p:cNvPr>
          <p:cNvSpPr txBox="1"/>
          <p:nvPr/>
        </p:nvSpPr>
        <p:spPr>
          <a:xfrm>
            <a:off x="7870566" y="29124"/>
            <a:ext cx="2481577" cy="646331"/>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Arianna </a:t>
            </a:r>
            <a:r>
              <a:rPr kumimoji="0" lang="en-GB" sz="1800" b="0" i="0" u="none" strike="noStrike" kern="1200" cap="none" spc="0" normalizeH="0" baseline="0" noProof="0" err="1">
                <a:ln>
                  <a:noFill/>
                </a:ln>
                <a:solidFill>
                  <a:srgbClr val="000000"/>
                </a:solidFill>
                <a:effectLst/>
                <a:uLnTx/>
                <a:uFillTx/>
                <a:latin typeface="Calibri" panose="020F0502020204030204"/>
                <a:ea typeface="+mn-ea"/>
                <a:cs typeface="+mn-cs"/>
              </a:rPr>
              <a:t>Zampollo</a:t>
            </a: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GB" sz="1800" b="0" i="0" u="none" strike="noStrike" kern="1200" cap="none" spc="0" normalizeH="0" baseline="0" noProof="0" err="1">
                <a:ln>
                  <a:noFill/>
                </a:ln>
                <a:solidFill>
                  <a:srgbClr val="000000"/>
                </a:solidFill>
                <a:effectLst/>
                <a:uLnTx/>
                <a:uFillTx/>
                <a:latin typeface="Calibri" panose="020F0502020204030204"/>
                <a:ea typeface="+mn-ea"/>
                <a:cs typeface="+mn-cs"/>
              </a:rPr>
              <a:t>UoA</a:t>
            </a: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Rory O'Hara Murray, MD</a:t>
            </a:r>
            <a:endParaRPr kumimoji="0" lang="en-GB" sz="1800" b="0" i="0" u="none" strike="noStrike" kern="1200" cap="none" spc="0" normalizeH="0" baseline="0" noProof="0">
              <a:ln>
                <a:noFill/>
              </a:ln>
              <a:solidFill>
                <a:srgbClr val="000000"/>
              </a:solidFill>
              <a:effectLst/>
              <a:uLnTx/>
              <a:uFillTx/>
              <a:latin typeface="Calibri" panose="020F0502020204030204"/>
              <a:ea typeface="Calibri"/>
              <a:cs typeface="Calibri"/>
            </a:endParaRPr>
          </a:p>
        </p:txBody>
      </p:sp>
      <p:grpSp>
        <p:nvGrpSpPr>
          <p:cNvPr id="17" name="Group 16">
            <a:extLst>
              <a:ext uri="{FF2B5EF4-FFF2-40B4-BE49-F238E27FC236}">
                <a16:creationId xmlns:a16="http://schemas.microsoft.com/office/drawing/2014/main" id="{8BA7F4CF-7340-130A-4CED-3C8D7EE17627}"/>
              </a:ext>
            </a:extLst>
          </p:cNvPr>
          <p:cNvGrpSpPr/>
          <p:nvPr/>
        </p:nvGrpSpPr>
        <p:grpSpPr>
          <a:xfrm>
            <a:off x="3122420" y="4069339"/>
            <a:ext cx="8898590" cy="2327453"/>
            <a:chOff x="3669675" y="4838266"/>
            <a:chExt cx="8261282" cy="1932599"/>
          </a:xfrm>
        </p:grpSpPr>
        <p:grpSp>
          <p:nvGrpSpPr>
            <p:cNvPr id="13" name="Group 12">
              <a:extLst>
                <a:ext uri="{FF2B5EF4-FFF2-40B4-BE49-F238E27FC236}">
                  <a16:creationId xmlns:a16="http://schemas.microsoft.com/office/drawing/2014/main" id="{47C01F45-6F12-2272-DB6F-6A87B6452A12}"/>
                </a:ext>
              </a:extLst>
            </p:cNvPr>
            <p:cNvGrpSpPr/>
            <p:nvPr/>
          </p:nvGrpSpPr>
          <p:grpSpPr>
            <a:xfrm>
              <a:off x="10847825" y="5012850"/>
              <a:ext cx="1083132" cy="1466499"/>
              <a:chOff x="10847825" y="5012850"/>
              <a:chExt cx="1083132" cy="1466499"/>
            </a:xfrm>
          </p:grpSpPr>
          <p:sp>
            <p:nvSpPr>
              <p:cNvPr id="6" name="TextBox 5">
                <a:extLst>
                  <a:ext uri="{FF2B5EF4-FFF2-40B4-BE49-F238E27FC236}">
                    <a16:creationId xmlns:a16="http://schemas.microsoft.com/office/drawing/2014/main" id="{86FB4147-33AF-AA20-8B70-73774A7A8040}"/>
                  </a:ext>
                </a:extLst>
              </p:cNvPr>
              <p:cNvSpPr txBox="1"/>
              <p:nvPr/>
            </p:nvSpPr>
            <p:spPr>
              <a:xfrm>
                <a:off x="10948791" y="5012850"/>
                <a:ext cx="9821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srgbClr val="000000"/>
                    </a:solidFill>
                    <a:effectLst/>
                    <a:uLnTx/>
                    <a:uFillTx/>
                    <a:latin typeface="Arial"/>
                    <a:ea typeface="+mn-ea"/>
                    <a:cs typeface="+mn-cs"/>
                  </a:rPr>
                  <a:t>Chl</a:t>
                </a:r>
                <a:r>
                  <a:rPr kumimoji="0" lang="en-GB" sz="1800" b="0" i="0" u="none" strike="noStrike" kern="1200" cap="none" spc="0" normalizeH="0" baseline="0" noProof="0">
                    <a:ln>
                      <a:noFill/>
                    </a:ln>
                    <a:solidFill>
                      <a:srgbClr val="000000"/>
                    </a:solidFill>
                    <a:effectLst/>
                    <a:uLnTx/>
                    <a:uFillTx/>
                    <a:latin typeface="Arial"/>
                    <a:ea typeface="+mn-ea"/>
                    <a:cs typeface="+mn-cs"/>
                  </a:rPr>
                  <a:t>-a MAX</a:t>
                </a:r>
              </a:p>
            </p:txBody>
          </p:sp>
          <p:pic>
            <p:nvPicPr>
              <p:cNvPr id="7" name="Picture 6">
                <a:extLst>
                  <a:ext uri="{FF2B5EF4-FFF2-40B4-BE49-F238E27FC236}">
                    <a16:creationId xmlns:a16="http://schemas.microsoft.com/office/drawing/2014/main" id="{D1ABAEB6-FE22-463E-FA29-4856C8242EA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029015" y="5729681"/>
                <a:ext cx="749668" cy="749668"/>
              </a:xfrm>
              <a:prstGeom prst="rect">
                <a:avLst/>
              </a:prstGeom>
            </p:spPr>
          </p:pic>
          <p:sp>
            <p:nvSpPr>
              <p:cNvPr id="12" name="Rectangle 11">
                <a:extLst>
                  <a:ext uri="{FF2B5EF4-FFF2-40B4-BE49-F238E27FC236}">
                    <a16:creationId xmlns:a16="http://schemas.microsoft.com/office/drawing/2014/main" id="{4FC5CB17-83B7-39ED-234D-C9C9A9195DA7}"/>
                  </a:ext>
                </a:extLst>
              </p:cNvPr>
              <p:cNvSpPr/>
              <p:nvPr/>
            </p:nvSpPr>
            <p:spPr>
              <a:xfrm>
                <a:off x="10847825" y="5047804"/>
                <a:ext cx="982166" cy="138726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6" name="Picture 15">
              <a:extLst>
                <a:ext uri="{FF2B5EF4-FFF2-40B4-BE49-F238E27FC236}">
                  <a16:creationId xmlns:a16="http://schemas.microsoft.com/office/drawing/2014/main" id="{ADE0ACB1-4932-C47D-17A2-359E9B28CBF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669675" y="4838266"/>
              <a:ext cx="7126842" cy="1932599"/>
            </a:xfrm>
            <a:prstGeom prst="rect">
              <a:avLst/>
            </a:prstGeom>
          </p:spPr>
        </p:pic>
      </p:grpSp>
      <p:sp>
        <p:nvSpPr>
          <p:cNvPr id="11" name="Arrow: Right 10">
            <a:extLst>
              <a:ext uri="{FF2B5EF4-FFF2-40B4-BE49-F238E27FC236}">
                <a16:creationId xmlns:a16="http://schemas.microsoft.com/office/drawing/2014/main" id="{FBF6EA8F-B0BB-8541-5766-31C30DAA6462}"/>
              </a:ext>
            </a:extLst>
          </p:cNvPr>
          <p:cNvSpPr/>
          <p:nvPr/>
        </p:nvSpPr>
        <p:spPr>
          <a:xfrm flipV="1">
            <a:off x="2664221" y="2466795"/>
            <a:ext cx="1753586" cy="30787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66646DD9-2981-B03F-327F-CD03121F43C9}"/>
              </a:ext>
            </a:extLst>
          </p:cNvPr>
          <p:cNvGrpSpPr/>
          <p:nvPr/>
        </p:nvGrpSpPr>
        <p:grpSpPr>
          <a:xfrm>
            <a:off x="10430383" y="-67829"/>
            <a:ext cx="1752298" cy="1085507"/>
            <a:chOff x="9963881" y="103559"/>
            <a:chExt cx="1752298" cy="1085507"/>
          </a:xfrm>
        </p:grpSpPr>
        <p:pic>
          <p:nvPicPr>
            <p:cNvPr id="3" name="Picture 2" descr="A blue and white logo&#10;&#10;Description automatically generated">
              <a:extLst>
                <a:ext uri="{FF2B5EF4-FFF2-40B4-BE49-F238E27FC236}">
                  <a16:creationId xmlns:a16="http://schemas.microsoft.com/office/drawing/2014/main" id="{CF456E75-3DC5-B9C6-1249-05329DC5C702}"/>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9963881" y="103559"/>
              <a:ext cx="1751591" cy="731062"/>
            </a:xfrm>
            <a:prstGeom prst="rect">
              <a:avLst/>
            </a:prstGeom>
          </p:spPr>
        </p:pic>
        <p:sp>
          <p:nvSpPr>
            <p:cNvPr id="4" name="TextBox 3">
              <a:extLst>
                <a:ext uri="{FF2B5EF4-FFF2-40B4-BE49-F238E27FC236}">
                  <a16:creationId xmlns:a16="http://schemas.microsoft.com/office/drawing/2014/main" id="{06900D0B-86FD-24F3-6A71-DF234240D0AA}"/>
                </a:ext>
              </a:extLst>
            </p:cNvPr>
            <p:cNvSpPr txBox="1"/>
            <p:nvPr/>
          </p:nvSpPr>
          <p:spPr>
            <a:xfrm>
              <a:off x="10506102" y="788956"/>
              <a:ext cx="121007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err="1">
                  <a:ln>
                    <a:noFill/>
                  </a:ln>
                  <a:solidFill>
                    <a:srgbClr val="009F9E"/>
                  </a:solidFill>
                  <a:effectLst/>
                  <a:uLnTx/>
                  <a:uFillTx/>
                  <a:latin typeface="Calibri Light"/>
                  <a:ea typeface="+mn-ea"/>
                  <a:cs typeface="Arial"/>
                </a:rPr>
                <a:t>PELAgIO</a:t>
              </a:r>
              <a:r>
                <a:rPr kumimoji="0" lang="en-US" sz="1800" b="0" i="0" u="none" strike="noStrike" kern="1200" cap="none" spc="0" normalizeH="0" baseline="0" noProof="0">
                  <a:ln>
                    <a:noFill/>
                  </a:ln>
                  <a:solidFill>
                    <a:srgbClr val="000000"/>
                  </a:solidFill>
                  <a:effectLst/>
                  <a:uLnTx/>
                  <a:uFillTx/>
                  <a:latin typeface="Arial"/>
                  <a:ea typeface="+mn-ea"/>
                  <a:cs typeface="Arial"/>
                </a:rPr>
                <a:t> </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349725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4000" fill="hold"/>
                                        <p:tgtEl>
                                          <p:spTgt spid="14"/>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4"/>
                                        </p:tgtEl>
                                      </p:cBhvr>
                                    </p:cmd>
                                  </p:childTnLst>
                                </p:cTn>
                              </p:par>
                            </p:childTnLst>
                          </p:cTn>
                        </p:par>
                      </p:childTnLst>
                    </p:cTn>
                  </p:par>
                </p:childTnLst>
              </p:cTn>
              <p:nextCondLst>
                <p:cond evt="onClick" delay="0">
                  <p:tgtEl>
                    <p:spTgt spid="14"/>
                  </p:tgtEl>
                </p:cond>
              </p:nextCondLst>
            </p:seq>
            <p:video>
              <p:cMediaNode vol="80000">
                <p:cTn id="20" fill="hold" display="0">
                  <p:stCondLst>
                    <p:cond delay="indefinite"/>
                  </p:stCondLst>
                </p:cTn>
                <p:tgtEl>
                  <p:spTgt spid="1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map of a weather forecast&#10;&#10;Description automatically generated with medium confidence">
            <a:extLst>
              <a:ext uri="{FF2B5EF4-FFF2-40B4-BE49-F238E27FC236}">
                <a16:creationId xmlns:a16="http://schemas.microsoft.com/office/drawing/2014/main" id="{2A3FA05B-ADA2-A816-E999-19992B43926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15200" y="1209845"/>
            <a:ext cx="8376618" cy="5760000"/>
          </a:xfrm>
          <a:prstGeom prst="rect">
            <a:avLst/>
          </a:prstGeom>
        </p:spPr>
      </p:pic>
      <p:pic>
        <p:nvPicPr>
          <p:cNvPr id="8" name="Picture 7" descr="A map of a sea&#10;&#10;Description automatically generated with medium confidence">
            <a:extLst>
              <a:ext uri="{FF2B5EF4-FFF2-40B4-BE49-F238E27FC236}">
                <a16:creationId xmlns:a16="http://schemas.microsoft.com/office/drawing/2014/main" id="{468029D3-1754-63D0-712F-EFB3E251424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5999" b="16471"/>
          <a:stretch/>
        </p:blipFill>
        <p:spPr>
          <a:xfrm>
            <a:off x="1916369" y="1259382"/>
            <a:ext cx="8376617" cy="5760000"/>
          </a:xfrm>
          <a:prstGeom prst="rect">
            <a:avLst/>
          </a:prstGeom>
        </p:spPr>
      </p:pic>
      <p:cxnSp>
        <p:nvCxnSpPr>
          <p:cNvPr id="6" name="Straight Arrow Connector 5">
            <a:extLst>
              <a:ext uri="{FF2B5EF4-FFF2-40B4-BE49-F238E27FC236}">
                <a16:creationId xmlns:a16="http://schemas.microsoft.com/office/drawing/2014/main" id="{18ACC3D1-BAA8-6AD1-8A68-64B099B6BC75}"/>
              </a:ext>
            </a:extLst>
          </p:cNvPr>
          <p:cNvCxnSpPr>
            <a:cxnSpLocks/>
          </p:cNvCxnSpPr>
          <p:nvPr/>
        </p:nvCxnSpPr>
        <p:spPr>
          <a:xfrm flipV="1">
            <a:off x="6681000" y="2156375"/>
            <a:ext cx="3306603" cy="1537959"/>
          </a:xfrm>
          <a:prstGeom prst="straightConnector1">
            <a:avLst/>
          </a:prstGeom>
          <a:ln w="539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7BAB44F-A2E4-78EA-48C4-C0E3DD893DF2}"/>
              </a:ext>
            </a:extLst>
          </p:cNvPr>
          <p:cNvSpPr txBox="1"/>
          <p:nvPr/>
        </p:nvSpPr>
        <p:spPr>
          <a:xfrm>
            <a:off x="10340354" y="2367732"/>
            <a:ext cx="9855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8FF"/>
                </a:solidFill>
                <a:effectLst/>
                <a:uLnTx/>
                <a:uFillTx/>
                <a:latin typeface="Arial" panose="020B0604020202020204"/>
                <a:ea typeface="+mn-ea"/>
                <a:cs typeface="+mn-cs"/>
              </a:rPr>
              <a:t>GLIDERS</a:t>
            </a:r>
          </a:p>
        </p:txBody>
      </p:sp>
      <p:cxnSp>
        <p:nvCxnSpPr>
          <p:cNvPr id="13" name="Straight Arrow Connector 12">
            <a:extLst>
              <a:ext uri="{FF2B5EF4-FFF2-40B4-BE49-F238E27FC236}">
                <a16:creationId xmlns:a16="http://schemas.microsoft.com/office/drawing/2014/main" id="{070664E0-90DF-7092-24DD-D680D2D4EF05}"/>
              </a:ext>
            </a:extLst>
          </p:cNvPr>
          <p:cNvCxnSpPr>
            <a:cxnSpLocks/>
          </p:cNvCxnSpPr>
          <p:nvPr/>
        </p:nvCxnSpPr>
        <p:spPr>
          <a:xfrm flipH="1" flipV="1">
            <a:off x="1514093" y="3867900"/>
            <a:ext cx="4397471" cy="217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AFBDB06-6386-5F22-240D-5211512DB71E}"/>
              </a:ext>
            </a:extLst>
          </p:cNvPr>
          <p:cNvSpPr txBox="1"/>
          <p:nvPr/>
        </p:nvSpPr>
        <p:spPr>
          <a:xfrm>
            <a:off x="122156" y="3673937"/>
            <a:ext cx="12971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8FF"/>
                </a:solidFill>
                <a:effectLst/>
                <a:uLnTx/>
                <a:uFillTx/>
                <a:latin typeface="Arial" panose="020B0604020202020204"/>
                <a:ea typeface="+mn-ea"/>
                <a:cs typeface="+mn-cs"/>
              </a:rPr>
              <a:t>MOORINGS</a:t>
            </a:r>
          </a:p>
        </p:txBody>
      </p:sp>
      <p:pic>
        <p:nvPicPr>
          <p:cNvPr id="23" name="Picture 22" descr="A machine on a deck&#10;&#10;Description automatically generated">
            <a:extLst>
              <a:ext uri="{FF2B5EF4-FFF2-40B4-BE49-F238E27FC236}">
                <a16:creationId xmlns:a16="http://schemas.microsoft.com/office/drawing/2014/main" id="{24459C82-334C-00D9-E29E-F90A45096FA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291818" y="3601208"/>
            <a:ext cx="1829216" cy="3110911"/>
          </a:xfrm>
          <a:prstGeom prst="rect">
            <a:avLst/>
          </a:prstGeom>
        </p:spPr>
      </p:pic>
      <p:cxnSp>
        <p:nvCxnSpPr>
          <p:cNvPr id="4" name="Straight Arrow Connector 3">
            <a:extLst>
              <a:ext uri="{FF2B5EF4-FFF2-40B4-BE49-F238E27FC236}">
                <a16:creationId xmlns:a16="http://schemas.microsoft.com/office/drawing/2014/main" id="{7DE386A3-E2AE-38E4-5EC4-79EAF7F15AE8}"/>
              </a:ext>
            </a:extLst>
          </p:cNvPr>
          <p:cNvCxnSpPr>
            <a:cxnSpLocks/>
          </p:cNvCxnSpPr>
          <p:nvPr/>
        </p:nvCxnSpPr>
        <p:spPr>
          <a:xfrm>
            <a:off x="6861000" y="3879000"/>
            <a:ext cx="3307764" cy="1277663"/>
          </a:xfrm>
          <a:prstGeom prst="straightConnector1">
            <a:avLst/>
          </a:prstGeom>
          <a:ln w="38100">
            <a:solidFill>
              <a:srgbClr val="EC00E6"/>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E11A081-91D5-173B-C916-0193BBD5B45E}"/>
              </a:ext>
            </a:extLst>
          </p:cNvPr>
          <p:cNvSpPr txBox="1"/>
          <p:nvPr/>
        </p:nvSpPr>
        <p:spPr>
          <a:xfrm>
            <a:off x="10387773" y="4536123"/>
            <a:ext cx="7802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C00E6"/>
                </a:solidFill>
                <a:effectLst/>
                <a:uLnTx/>
                <a:uFillTx/>
                <a:latin typeface="Arial" panose="020B0604020202020204"/>
                <a:ea typeface="+mn-ea"/>
                <a:cs typeface="+mn-cs"/>
              </a:rPr>
              <a:t>CTD</a:t>
            </a:r>
          </a:p>
        </p:txBody>
      </p:sp>
      <p:pic>
        <p:nvPicPr>
          <p:cNvPr id="1026" name="Picture 2" descr="A yellow and black submarine&#10;&#10;Description automatically generated">
            <a:extLst>
              <a:ext uri="{FF2B5EF4-FFF2-40B4-BE49-F238E27FC236}">
                <a16:creationId xmlns:a16="http://schemas.microsoft.com/office/drawing/2014/main" id="{B1AECBC9-A61E-4EF1-6FAE-9F5AFC0D7FB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463722" y="1388066"/>
            <a:ext cx="2018320" cy="100646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 yellow and black submarine&#10;&#10;Description automatically generated">
            <a:extLst>
              <a:ext uri="{FF2B5EF4-FFF2-40B4-BE49-F238E27FC236}">
                <a16:creationId xmlns:a16="http://schemas.microsoft.com/office/drawing/2014/main" id="{F1575DCF-766E-1BF4-7BBE-EA8843CDBFE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027167" y="878219"/>
            <a:ext cx="2018320" cy="10064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group of people standing near a crane&#10;&#10;Description automatically generated">
            <a:extLst>
              <a:ext uri="{FF2B5EF4-FFF2-40B4-BE49-F238E27FC236}">
                <a16:creationId xmlns:a16="http://schemas.microsoft.com/office/drawing/2014/main" id="{5ECEB8E5-6A52-D37F-4FC1-5BC39DFC2B9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8968" y="4196900"/>
            <a:ext cx="1886414" cy="25152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1D7C81-C438-049C-FD80-90D00055D1B8}"/>
              </a:ext>
            </a:extLst>
          </p:cNvPr>
          <p:cNvSpPr txBox="1"/>
          <p:nvPr/>
        </p:nvSpPr>
        <p:spPr>
          <a:xfrm>
            <a:off x="4971000" y="1188107"/>
            <a:ext cx="1710000" cy="395893"/>
          </a:xfrm>
          <a:prstGeom prst="rect">
            <a:avLst/>
          </a:prstGeom>
          <a:solidFill>
            <a:schemeClr val="bg1"/>
          </a:solidFill>
          <a:ln w="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8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263174D9-2D96-E6B7-6F15-78D6ABA64A86}"/>
              </a:ext>
            </a:extLst>
          </p:cNvPr>
          <p:cNvSpPr txBox="1"/>
          <p:nvPr/>
        </p:nvSpPr>
        <p:spPr>
          <a:xfrm>
            <a:off x="256259" y="72621"/>
            <a:ext cx="11719034"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9F9E"/>
                </a:solidFill>
                <a:effectLst/>
                <a:uLnTx/>
                <a:uFillTx/>
                <a:latin typeface="Calibri"/>
                <a:ea typeface="+mn-ea"/>
                <a:cs typeface="Calibri"/>
              </a:rPr>
              <a:t>E</a:t>
            </a:r>
            <a:r>
              <a:rPr kumimoji="0" lang="en-GB" sz="3200" b="1" i="0" u="none" strike="noStrike" kern="1200" cap="none" spc="0" normalizeH="0" baseline="0" noProof="0" err="1">
                <a:ln>
                  <a:noFill/>
                </a:ln>
                <a:solidFill>
                  <a:srgbClr val="009F9E"/>
                </a:solidFill>
                <a:effectLst/>
                <a:uLnTx/>
                <a:uFillTx/>
                <a:latin typeface="Calibri"/>
                <a:ea typeface="+mn-ea"/>
                <a:cs typeface="Calibri"/>
              </a:rPr>
              <a:t>ffects</a:t>
            </a:r>
            <a:r>
              <a:rPr kumimoji="0" lang="en-GB" sz="3200" b="1" i="0" u="none" strike="noStrike" kern="1200" cap="none" spc="0" normalizeH="0" baseline="0" noProof="0">
                <a:ln>
                  <a:noFill/>
                </a:ln>
                <a:solidFill>
                  <a:srgbClr val="009F9E"/>
                </a:solidFill>
                <a:effectLst/>
                <a:uLnTx/>
                <a:uFillTx/>
                <a:latin typeface="Calibri"/>
                <a:ea typeface="+mn-ea"/>
                <a:cs typeface="Calibri"/>
              </a:rPr>
              <a:t> of structures drag &amp; mixing</a:t>
            </a:r>
          </a:p>
        </p:txBody>
      </p:sp>
      <p:sp>
        <p:nvSpPr>
          <p:cNvPr id="2" name="TextBox 1">
            <a:extLst>
              <a:ext uri="{FF2B5EF4-FFF2-40B4-BE49-F238E27FC236}">
                <a16:creationId xmlns:a16="http://schemas.microsoft.com/office/drawing/2014/main" id="{ABE1A662-A013-0B9A-6130-1A97E89E72D6}"/>
              </a:ext>
            </a:extLst>
          </p:cNvPr>
          <p:cNvSpPr txBox="1"/>
          <p:nvPr/>
        </p:nvSpPr>
        <p:spPr>
          <a:xfrm>
            <a:off x="946907" y="847255"/>
            <a:ext cx="9921000"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B8FF"/>
                </a:solidFill>
                <a:effectLst/>
                <a:uLnTx/>
                <a:uFillTx/>
                <a:latin typeface="Arial" panose="020B0604020202020204"/>
                <a:ea typeface="+mn-ea"/>
                <a:cs typeface="+mn-cs"/>
              </a:rPr>
              <a:t>SUMMER seasonal changes – Potential Energy Anomaly</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TextBox 14">
            <a:extLst>
              <a:ext uri="{FF2B5EF4-FFF2-40B4-BE49-F238E27FC236}">
                <a16:creationId xmlns:a16="http://schemas.microsoft.com/office/drawing/2014/main" id="{F4F1BF3E-96AD-75BA-1C20-B2189CCC4DE2}"/>
              </a:ext>
            </a:extLst>
          </p:cNvPr>
          <p:cNvSpPr txBox="1"/>
          <p:nvPr/>
        </p:nvSpPr>
        <p:spPr>
          <a:xfrm>
            <a:off x="7652041" y="171118"/>
            <a:ext cx="2749471" cy="369332"/>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Michela De </a:t>
            </a:r>
            <a:r>
              <a:rPr kumimoji="0" lang="en-GB" sz="1800" b="0" i="0" u="none" strike="noStrike" kern="1200" cap="none" spc="0" normalizeH="0" baseline="0" noProof="0" err="1">
                <a:ln>
                  <a:noFill/>
                </a:ln>
                <a:solidFill>
                  <a:srgbClr val="000000"/>
                </a:solidFill>
                <a:effectLst/>
                <a:uLnTx/>
                <a:uFillTx/>
                <a:latin typeface="Calibri" panose="020F0502020204030204"/>
                <a:ea typeface="+mn-ea"/>
                <a:cs typeface="+mn-cs"/>
              </a:rPr>
              <a:t>Dominicis</a:t>
            </a: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 NOC</a:t>
            </a:r>
            <a:endParaRPr kumimoji="0" lang="en-GB" sz="1800" b="0" i="0" u="none" strike="noStrike" kern="1200" cap="none" spc="0" normalizeH="0" baseline="0" noProof="0">
              <a:ln>
                <a:noFill/>
              </a:ln>
              <a:solidFill>
                <a:srgbClr val="000000"/>
              </a:solidFill>
              <a:effectLst/>
              <a:uLnTx/>
              <a:uFillTx/>
              <a:latin typeface="Calibri" panose="020F0502020204030204"/>
              <a:ea typeface="Calibri"/>
              <a:cs typeface="Calibri"/>
            </a:endParaRPr>
          </a:p>
        </p:txBody>
      </p:sp>
      <p:grpSp>
        <p:nvGrpSpPr>
          <p:cNvPr id="7" name="Group 6">
            <a:extLst>
              <a:ext uri="{FF2B5EF4-FFF2-40B4-BE49-F238E27FC236}">
                <a16:creationId xmlns:a16="http://schemas.microsoft.com/office/drawing/2014/main" id="{F53D9C2A-5736-2185-4A38-5D7DF199C964}"/>
              </a:ext>
            </a:extLst>
          </p:cNvPr>
          <p:cNvGrpSpPr/>
          <p:nvPr/>
        </p:nvGrpSpPr>
        <p:grpSpPr>
          <a:xfrm>
            <a:off x="10430383" y="-67829"/>
            <a:ext cx="1752298" cy="1085507"/>
            <a:chOff x="9963881" y="103559"/>
            <a:chExt cx="1752298" cy="1085507"/>
          </a:xfrm>
        </p:grpSpPr>
        <p:pic>
          <p:nvPicPr>
            <p:cNvPr id="12" name="Picture 11" descr="A blue and white logo&#10;&#10;Description automatically generated">
              <a:extLst>
                <a:ext uri="{FF2B5EF4-FFF2-40B4-BE49-F238E27FC236}">
                  <a16:creationId xmlns:a16="http://schemas.microsoft.com/office/drawing/2014/main" id="{38E29322-8F86-A3C9-5E37-F6BCFF047B9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963881" y="103559"/>
              <a:ext cx="1751591" cy="731062"/>
            </a:xfrm>
            <a:prstGeom prst="rect">
              <a:avLst/>
            </a:prstGeom>
          </p:spPr>
        </p:pic>
        <p:sp>
          <p:nvSpPr>
            <p:cNvPr id="14" name="TextBox 13">
              <a:extLst>
                <a:ext uri="{FF2B5EF4-FFF2-40B4-BE49-F238E27FC236}">
                  <a16:creationId xmlns:a16="http://schemas.microsoft.com/office/drawing/2014/main" id="{9309B459-BB60-A7A0-14ED-8AF594A6989A}"/>
                </a:ext>
              </a:extLst>
            </p:cNvPr>
            <p:cNvSpPr txBox="1"/>
            <p:nvPr/>
          </p:nvSpPr>
          <p:spPr>
            <a:xfrm>
              <a:off x="10506102" y="788956"/>
              <a:ext cx="121007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err="1">
                  <a:ln>
                    <a:noFill/>
                  </a:ln>
                  <a:solidFill>
                    <a:srgbClr val="009F9E"/>
                  </a:solidFill>
                  <a:effectLst/>
                  <a:uLnTx/>
                  <a:uFillTx/>
                  <a:latin typeface="Calibri Light"/>
                  <a:ea typeface="+mn-ea"/>
                  <a:cs typeface="Arial"/>
                </a:rPr>
                <a:t>PELAgIO</a:t>
              </a:r>
              <a:r>
                <a:rPr kumimoji="0" lang="en-US" sz="1800" b="0" i="0" u="none" strike="noStrike" kern="1200" cap="none" spc="0" normalizeH="0" baseline="0" noProof="0">
                  <a:ln>
                    <a:noFill/>
                  </a:ln>
                  <a:solidFill>
                    <a:srgbClr val="000000"/>
                  </a:solidFill>
                  <a:effectLst/>
                  <a:uLnTx/>
                  <a:uFillTx/>
                  <a:latin typeface="Arial"/>
                  <a:ea typeface="+mn-ea"/>
                  <a:cs typeface="Arial"/>
                </a:rPr>
                <a:t> </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145182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2FF914-D38D-34A4-3BAF-EF34EB6C7700}"/>
              </a:ext>
            </a:extLst>
          </p:cNvPr>
          <p:cNvSpPr>
            <a:spLocks noGrp="1"/>
          </p:cNvSpPr>
          <p:nvPr>
            <p:ph type="title"/>
          </p:nvPr>
        </p:nvSpPr>
        <p:spPr>
          <a:xfrm>
            <a:off x="216707" y="403967"/>
            <a:ext cx="6596743" cy="1345355"/>
          </a:xfrm>
        </p:spPr>
        <p:txBody>
          <a:bodyPr>
            <a:normAutofit/>
          </a:bodyPr>
          <a:lstStyle/>
          <a:p>
            <a:r>
              <a:rPr lang="en-GB" sz="2000" dirty="0">
                <a:solidFill>
                  <a:srgbClr val="00B8FF"/>
                </a:solidFill>
                <a:latin typeface="Arial" panose="020B0604020202020204"/>
                <a:ea typeface="+mn-ea"/>
                <a:cs typeface="+mn-cs"/>
              </a:rPr>
              <a:t>Temperature comparison with 2023 observations</a:t>
            </a:r>
          </a:p>
        </p:txBody>
      </p:sp>
      <p:sp>
        <p:nvSpPr>
          <p:cNvPr id="5" name="TextBox 4">
            <a:extLst>
              <a:ext uri="{FF2B5EF4-FFF2-40B4-BE49-F238E27FC236}">
                <a16:creationId xmlns:a16="http://schemas.microsoft.com/office/drawing/2014/main" id="{04DA7D27-8C6F-45CD-4337-653C73EB2F79}"/>
              </a:ext>
            </a:extLst>
          </p:cNvPr>
          <p:cNvSpPr txBox="1"/>
          <p:nvPr/>
        </p:nvSpPr>
        <p:spPr>
          <a:xfrm>
            <a:off x="256259" y="72621"/>
            <a:ext cx="11719034" cy="584775"/>
          </a:xfrm>
          <a:prstGeom prst="rect">
            <a:avLst/>
          </a:prstGeom>
          <a:noFill/>
          <a:ln>
            <a:noFill/>
          </a:ln>
        </p:spPr>
        <p:txBody>
          <a:bodyPr wrap="square" lIns="91440" tIns="45720" rIns="91440" bIns="45720" rtlCol="0" anchor="t">
            <a:spAutoFit/>
          </a:bodyPr>
          <a:lstStyle>
            <a:defPPr>
              <a:defRPr lang="en-US"/>
            </a:defPPr>
            <a:lvl1pPr>
              <a:defRPr sz="2000">
                <a:solidFill>
                  <a:schemeClr val="bg1"/>
                </a:solidFill>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9F9E"/>
                </a:solidFill>
                <a:effectLst/>
                <a:uLnTx/>
                <a:uFillTx/>
                <a:latin typeface="Calibri"/>
                <a:ea typeface="+mn-ea"/>
                <a:cs typeface="Calibri"/>
              </a:rPr>
              <a:t>Effects of structures drag &amp; mixing</a:t>
            </a:r>
            <a:endParaRPr kumimoji="0" lang="en-US" sz="3200" b="1" i="0" u="none" strike="noStrike" kern="1200" cap="none" spc="0" normalizeH="0" baseline="0" noProof="0">
              <a:ln>
                <a:noFill/>
              </a:ln>
              <a:solidFill>
                <a:srgbClr val="009F9E"/>
              </a:solidFill>
              <a:effectLst/>
              <a:uLnTx/>
              <a:uFillTx/>
              <a:latin typeface="Calibri"/>
              <a:ea typeface="+mn-ea"/>
              <a:cs typeface="Calibri"/>
            </a:endParaRPr>
          </a:p>
        </p:txBody>
      </p:sp>
      <p:sp>
        <p:nvSpPr>
          <p:cNvPr id="12" name="TextBox 11">
            <a:extLst>
              <a:ext uri="{FF2B5EF4-FFF2-40B4-BE49-F238E27FC236}">
                <a16:creationId xmlns:a16="http://schemas.microsoft.com/office/drawing/2014/main" id="{F3F31EDD-0C40-E646-92C3-820EA481FA4A}"/>
              </a:ext>
            </a:extLst>
          </p:cNvPr>
          <p:cNvSpPr txBox="1"/>
          <p:nvPr/>
        </p:nvSpPr>
        <p:spPr>
          <a:xfrm>
            <a:off x="7948099" y="194977"/>
            <a:ext cx="2481577" cy="369332"/>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Rory O'Hara Murray, MD</a:t>
            </a:r>
            <a:endParaRPr kumimoji="0" lang="en-GB" sz="18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grpSp>
        <p:nvGrpSpPr>
          <p:cNvPr id="2" name="Group 1">
            <a:extLst>
              <a:ext uri="{FF2B5EF4-FFF2-40B4-BE49-F238E27FC236}">
                <a16:creationId xmlns:a16="http://schemas.microsoft.com/office/drawing/2014/main" id="{38D4512C-24CF-89FF-024B-38C98C9CA606}"/>
              </a:ext>
            </a:extLst>
          </p:cNvPr>
          <p:cNvGrpSpPr/>
          <p:nvPr/>
        </p:nvGrpSpPr>
        <p:grpSpPr>
          <a:xfrm>
            <a:off x="10430383" y="-67829"/>
            <a:ext cx="1752298" cy="1085507"/>
            <a:chOff x="9963881" y="103559"/>
            <a:chExt cx="1752298" cy="1085507"/>
          </a:xfrm>
        </p:grpSpPr>
        <p:pic>
          <p:nvPicPr>
            <p:cNvPr id="7" name="Picture 6" descr="A blue and white logo&#10;&#10;Description automatically generated">
              <a:extLst>
                <a:ext uri="{FF2B5EF4-FFF2-40B4-BE49-F238E27FC236}">
                  <a16:creationId xmlns:a16="http://schemas.microsoft.com/office/drawing/2014/main" id="{EA898FEA-E71A-F04D-DCC5-21240EB3230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963881" y="103559"/>
              <a:ext cx="1751591" cy="731062"/>
            </a:xfrm>
            <a:prstGeom prst="rect">
              <a:avLst/>
            </a:prstGeom>
          </p:spPr>
        </p:pic>
        <p:sp>
          <p:nvSpPr>
            <p:cNvPr id="13" name="TextBox 12">
              <a:extLst>
                <a:ext uri="{FF2B5EF4-FFF2-40B4-BE49-F238E27FC236}">
                  <a16:creationId xmlns:a16="http://schemas.microsoft.com/office/drawing/2014/main" id="{CA12BC47-6DFC-DEFB-B287-65C944E5C30E}"/>
                </a:ext>
              </a:extLst>
            </p:cNvPr>
            <p:cNvSpPr txBox="1"/>
            <p:nvPr/>
          </p:nvSpPr>
          <p:spPr>
            <a:xfrm>
              <a:off x="10506102" y="788956"/>
              <a:ext cx="121007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err="1">
                  <a:ln>
                    <a:noFill/>
                  </a:ln>
                  <a:solidFill>
                    <a:srgbClr val="009F9E"/>
                  </a:solidFill>
                  <a:effectLst/>
                  <a:uLnTx/>
                  <a:uFillTx/>
                  <a:latin typeface="Calibri Light"/>
                  <a:ea typeface="+mn-ea"/>
                  <a:cs typeface="Arial"/>
                </a:rPr>
                <a:t>PELAgIO</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Arial"/>
                </a:rPr>
                <a:t> </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15" name="Picture 14" descr="A comparison of a map of different colors&#10;&#10;Description automatically generated with medium confidence">
            <a:extLst>
              <a:ext uri="{FF2B5EF4-FFF2-40B4-BE49-F238E27FC236}">
                <a16:creationId xmlns:a16="http://schemas.microsoft.com/office/drawing/2014/main" id="{14666913-D391-3B00-4218-3A53AA962FB2}"/>
              </a:ext>
            </a:extLst>
          </p:cNvPr>
          <p:cNvPicPr>
            <a:picLocks noChangeAspect="1"/>
          </p:cNvPicPr>
          <p:nvPr/>
        </p:nvPicPr>
        <p:blipFill rotWithShape="1">
          <a:blip r:embed="rId3">
            <a:extLst>
              <a:ext uri="{28A0092B-C50C-407E-A947-70E740481C1C}">
                <a14:useLocalDpi xmlns:a14="http://schemas.microsoft.com/office/drawing/2010/main" val="0"/>
              </a:ext>
            </a:extLst>
          </a:blip>
          <a:srcRect l="8757"/>
          <a:stretch/>
        </p:blipFill>
        <p:spPr>
          <a:xfrm>
            <a:off x="589121" y="4390935"/>
            <a:ext cx="4270162" cy="2340000"/>
          </a:xfrm>
          <a:prstGeom prst="rect">
            <a:avLst/>
          </a:prstGeom>
        </p:spPr>
      </p:pic>
      <p:pic>
        <p:nvPicPr>
          <p:cNvPr id="17" name="Picture 16" descr="A graph with numbers and a red and blue line&#10;&#10;Description automatically generated">
            <a:extLst>
              <a:ext uri="{FF2B5EF4-FFF2-40B4-BE49-F238E27FC236}">
                <a16:creationId xmlns:a16="http://schemas.microsoft.com/office/drawing/2014/main" id="{EC06574A-FC54-D6DD-C883-129513DB9E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1527" y="4405449"/>
            <a:ext cx="2340000" cy="2340000"/>
          </a:xfrm>
          <a:prstGeom prst="rect">
            <a:avLst/>
          </a:prstGeom>
        </p:spPr>
      </p:pic>
      <p:pic>
        <p:nvPicPr>
          <p:cNvPr id="4" name="Picture 3" descr="A graph of a graph of a number of numbers&#10;&#10;Description automatically generated with medium confidence">
            <a:extLst>
              <a:ext uri="{FF2B5EF4-FFF2-40B4-BE49-F238E27FC236}">
                <a16:creationId xmlns:a16="http://schemas.microsoft.com/office/drawing/2014/main" id="{7AFF5EAD-A688-17F8-F44A-00FC05A2FCFC}"/>
              </a:ext>
            </a:extLst>
          </p:cNvPr>
          <p:cNvPicPr>
            <a:picLocks noChangeAspect="1"/>
          </p:cNvPicPr>
          <p:nvPr/>
        </p:nvPicPr>
        <p:blipFill rotWithShape="1">
          <a:blip r:embed="rId5">
            <a:extLst>
              <a:ext uri="{28A0092B-C50C-407E-A947-70E740481C1C}">
                <a14:useLocalDpi xmlns:a14="http://schemas.microsoft.com/office/drawing/2010/main" val="0"/>
              </a:ext>
            </a:extLst>
          </a:blip>
          <a:srcRect t="5324" b="5324"/>
          <a:stretch/>
        </p:blipFill>
        <p:spPr>
          <a:xfrm>
            <a:off x="7744297" y="889821"/>
            <a:ext cx="4447703" cy="5968179"/>
          </a:xfrm>
          <a:prstGeom prst="rect">
            <a:avLst/>
          </a:prstGeom>
        </p:spPr>
      </p:pic>
      <p:pic>
        <p:nvPicPr>
          <p:cNvPr id="9" name="Picture 8" descr="A screenshot of a map&#10;&#10;Description automatically generated">
            <a:extLst>
              <a:ext uri="{FF2B5EF4-FFF2-40B4-BE49-F238E27FC236}">
                <a16:creationId xmlns:a16="http://schemas.microsoft.com/office/drawing/2014/main" id="{E65908E3-DA65-822E-A1D3-58A85453C928}"/>
              </a:ext>
            </a:extLst>
          </p:cNvPr>
          <p:cNvPicPr>
            <a:picLocks noChangeAspect="1"/>
          </p:cNvPicPr>
          <p:nvPr/>
        </p:nvPicPr>
        <p:blipFill rotWithShape="1">
          <a:blip r:embed="rId6">
            <a:extLst>
              <a:ext uri="{28A0092B-C50C-407E-A947-70E740481C1C}">
                <a14:useLocalDpi xmlns:a14="http://schemas.microsoft.com/office/drawing/2010/main" val="0"/>
              </a:ext>
            </a:extLst>
          </a:blip>
          <a:srcRect l="9121"/>
          <a:stretch/>
        </p:blipFill>
        <p:spPr>
          <a:xfrm>
            <a:off x="670205" y="1707981"/>
            <a:ext cx="4253145" cy="2340000"/>
          </a:xfrm>
          <a:prstGeom prst="rect">
            <a:avLst/>
          </a:prstGeom>
        </p:spPr>
      </p:pic>
      <p:pic>
        <p:nvPicPr>
          <p:cNvPr id="11" name="Picture 10">
            <a:extLst>
              <a:ext uri="{FF2B5EF4-FFF2-40B4-BE49-F238E27FC236}">
                <a16:creationId xmlns:a16="http://schemas.microsoft.com/office/drawing/2014/main" id="{E7BBC3F5-4311-5FFB-F22D-DFC82DE9AA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0369" y="1715949"/>
            <a:ext cx="2340000" cy="2340000"/>
          </a:xfrm>
          <a:prstGeom prst="rect">
            <a:avLst/>
          </a:prstGeom>
        </p:spPr>
      </p:pic>
      <p:sp>
        <p:nvSpPr>
          <p:cNvPr id="3" name="TextBox 2">
            <a:extLst>
              <a:ext uri="{FF2B5EF4-FFF2-40B4-BE49-F238E27FC236}">
                <a16:creationId xmlns:a16="http://schemas.microsoft.com/office/drawing/2014/main" id="{05F1F75E-83A0-574B-03F9-377BF3C5D20A}"/>
              </a:ext>
            </a:extLst>
          </p:cNvPr>
          <p:cNvSpPr txBox="1"/>
          <p:nvPr/>
        </p:nvSpPr>
        <p:spPr>
          <a:xfrm>
            <a:off x="781235" y="1343487"/>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8FF"/>
                </a:solidFill>
                <a:effectLst/>
                <a:uLnTx/>
                <a:uFillTx/>
                <a:latin typeface="Arial"/>
                <a:ea typeface="+mn-ea"/>
                <a:cs typeface="+mn-cs"/>
              </a:rPr>
              <a:t>MAY 2023</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407C743C-D4FD-F076-7DD8-71A8D8D16794}"/>
              </a:ext>
            </a:extLst>
          </p:cNvPr>
          <p:cNvSpPr txBox="1"/>
          <p:nvPr/>
        </p:nvSpPr>
        <p:spPr>
          <a:xfrm>
            <a:off x="781235" y="4043778"/>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8FF"/>
                </a:solidFill>
                <a:effectLst/>
                <a:uLnTx/>
                <a:uFillTx/>
                <a:latin typeface="Arial"/>
                <a:ea typeface="+mn-ea"/>
                <a:cs typeface="+mn-cs"/>
              </a:rPr>
              <a:t>JUNE 2023</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2941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76F9EE-16C5-4B93-7EE5-BFE8FF8E02C1}"/>
              </a:ext>
            </a:extLst>
          </p:cNvPr>
          <p:cNvSpPr/>
          <p:nvPr/>
        </p:nvSpPr>
        <p:spPr>
          <a:xfrm>
            <a:off x="9593257" y="1548629"/>
            <a:ext cx="2443489" cy="954107"/>
          </a:xfrm>
          <a:prstGeom prst="rect">
            <a:avLst/>
          </a:prstGeom>
        </p:spPr>
        <p:txBody>
          <a:bodyPr wrap="non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0000"/>
                </a:solidFill>
                <a:effectLst/>
                <a:uLnTx/>
                <a:uFillTx/>
                <a:latin typeface="Helvetica" pitchFamily="2" charset="0"/>
                <a:ea typeface="+mn-ea"/>
                <a:cs typeface="+mn-cs"/>
              </a:rPr>
              <a:t>Climate change</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Helvetica" pitchFamily="2" charset="0"/>
                <a:ea typeface="+mn-ea"/>
                <a:cs typeface="+mn-cs"/>
              </a:rPr>
              <a:t>STRATIFICATION (PEA)</a:t>
            </a: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Helvetica" pitchFamily="2" charset="0"/>
              <a:ea typeface="+mn-ea"/>
              <a:cs typeface="+mn-cs"/>
            </a:endParaRPr>
          </a:p>
        </p:txBody>
      </p:sp>
      <p:pic>
        <p:nvPicPr>
          <p:cNvPr id="5" name="Picture 4">
            <a:extLst>
              <a:ext uri="{FF2B5EF4-FFF2-40B4-BE49-F238E27FC236}">
                <a16:creationId xmlns:a16="http://schemas.microsoft.com/office/drawing/2014/main" id="{2282638E-B47E-39DF-C8D2-BAECB961F3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97028" y="2160000"/>
            <a:ext cx="2933334" cy="2520000"/>
          </a:xfrm>
          <a:prstGeom prst="rect">
            <a:avLst/>
          </a:prstGeom>
        </p:spPr>
      </p:pic>
      <p:pic>
        <p:nvPicPr>
          <p:cNvPr id="6" name="Picture 5">
            <a:extLst>
              <a:ext uri="{FF2B5EF4-FFF2-40B4-BE49-F238E27FC236}">
                <a16:creationId xmlns:a16="http://schemas.microsoft.com/office/drawing/2014/main" id="{F194A5A5-132C-933F-D6AE-7FA9466D86D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2160000"/>
            <a:ext cx="2949334" cy="2520000"/>
          </a:xfrm>
          <a:prstGeom prst="rect">
            <a:avLst/>
          </a:prstGeom>
        </p:spPr>
      </p:pic>
      <p:pic>
        <p:nvPicPr>
          <p:cNvPr id="7" name="Picture 6">
            <a:extLst>
              <a:ext uri="{FF2B5EF4-FFF2-40B4-BE49-F238E27FC236}">
                <a16:creationId xmlns:a16="http://schemas.microsoft.com/office/drawing/2014/main" id="{F09A3DA4-8050-93FC-2036-51F99AD31BCC}"/>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41297" y="3836468"/>
            <a:ext cx="759742" cy="561600"/>
          </a:xfrm>
          <a:prstGeom prst="rect">
            <a:avLst/>
          </a:prstGeom>
        </p:spPr>
      </p:pic>
      <p:pic>
        <p:nvPicPr>
          <p:cNvPr id="8" name="Picture 7">
            <a:extLst>
              <a:ext uri="{FF2B5EF4-FFF2-40B4-BE49-F238E27FC236}">
                <a16:creationId xmlns:a16="http://schemas.microsoft.com/office/drawing/2014/main" id="{A116856B-95F5-9118-1031-259B58576687}"/>
              </a:ext>
            </a:extLst>
          </p:cNvPr>
          <p:cNvPicPr>
            <a:picLocks noChangeAspect="1"/>
          </p:cNvPicPr>
          <p:nvPr/>
        </p:nvPicPr>
        <p:blipFill rotWithShape="1">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p:blipFill>
        <p:spPr>
          <a:xfrm>
            <a:off x="1864173" y="3762177"/>
            <a:ext cx="551882" cy="551882"/>
          </a:xfrm>
          <a:prstGeom prst="rect">
            <a:avLst/>
          </a:prstGeom>
        </p:spPr>
      </p:pic>
      <p:sp>
        <p:nvSpPr>
          <p:cNvPr id="9" name="Rectangle 8">
            <a:extLst>
              <a:ext uri="{FF2B5EF4-FFF2-40B4-BE49-F238E27FC236}">
                <a16:creationId xmlns:a16="http://schemas.microsoft.com/office/drawing/2014/main" id="{B1A928BB-3986-0238-468D-3D308F29C88E}"/>
              </a:ext>
            </a:extLst>
          </p:cNvPr>
          <p:cNvSpPr/>
          <p:nvPr/>
        </p:nvSpPr>
        <p:spPr>
          <a:xfrm>
            <a:off x="249548" y="1579652"/>
            <a:ext cx="2443489" cy="646331"/>
          </a:xfrm>
          <a:prstGeom prst="rect">
            <a:avLst/>
          </a:prstGeom>
        </p:spPr>
        <p:txBody>
          <a:bodyPr wrap="non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0000"/>
                </a:solidFill>
                <a:effectLst/>
                <a:uLnTx/>
                <a:uFillTx/>
                <a:latin typeface="Helvetica" pitchFamily="2" charset="0"/>
                <a:ea typeface="+mn-ea"/>
                <a:cs typeface="+mn-cs"/>
              </a:rPr>
              <a:t>Present climate</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Helvetica" pitchFamily="2" charset="0"/>
                <a:ea typeface="+mn-ea"/>
                <a:cs typeface="+mn-cs"/>
              </a:rPr>
              <a:t>STRATIFICATION (PEA)</a:t>
            </a:r>
          </a:p>
        </p:txBody>
      </p:sp>
      <p:pic>
        <p:nvPicPr>
          <p:cNvPr id="10" name="Picture 9" descr="A map of the coast&#10;&#10;Description automatically generated">
            <a:extLst>
              <a:ext uri="{FF2B5EF4-FFF2-40B4-BE49-F238E27FC236}">
                <a16:creationId xmlns:a16="http://schemas.microsoft.com/office/drawing/2014/main" id="{429F41CC-BAF6-3859-0D72-E0D3AA069F5E}"/>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90504" y="2014431"/>
            <a:ext cx="2570922" cy="2692520"/>
          </a:xfrm>
          <a:prstGeom prst="rect">
            <a:avLst/>
          </a:prstGeom>
        </p:spPr>
      </p:pic>
      <p:sp>
        <p:nvSpPr>
          <p:cNvPr id="11" name="Rectangle 10">
            <a:extLst>
              <a:ext uri="{FF2B5EF4-FFF2-40B4-BE49-F238E27FC236}">
                <a16:creationId xmlns:a16="http://schemas.microsoft.com/office/drawing/2014/main" id="{F09E442D-2FC9-4D4D-8727-18AA44EDD8AD}"/>
              </a:ext>
            </a:extLst>
          </p:cNvPr>
          <p:cNvSpPr/>
          <p:nvPr/>
        </p:nvSpPr>
        <p:spPr>
          <a:xfrm>
            <a:off x="5934558" y="1189033"/>
            <a:ext cx="3262470" cy="923330"/>
          </a:xfrm>
          <a:prstGeom prst="rect">
            <a:avLst/>
          </a:prstGeom>
          <a:noFill/>
        </p:spPr>
        <p:txBody>
          <a:bodyPr wrap="square" lIns="91440" tIns="45720" rIns="91440" bIns="45720" anchor="t">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Helvetica"/>
                <a:ea typeface="+mn-ea"/>
                <a:cs typeface="Helvetica"/>
              </a:rPr>
              <a:t>Change due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Helvetica"/>
                <a:ea typeface="+mn-ea"/>
                <a:cs typeface="Helvetica"/>
              </a:rPr>
              <a:t>to offshore wind structures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Helvetica"/>
                <a:ea typeface="+mn-ea"/>
                <a:cs typeface="Helvetica"/>
              </a:rPr>
              <a:t>(work in progress, </a:t>
            </a:r>
            <a:r>
              <a:rPr kumimoji="0" lang="en-GB" sz="1800" b="0" i="0" u="none" strike="noStrike" kern="1200" cap="none" spc="0" normalizeH="0" baseline="0" noProof="0" err="1">
                <a:ln>
                  <a:noFill/>
                </a:ln>
                <a:solidFill>
                  <a:srgbClr val="000000"/>
                </a:solidFill>
                <a:effectLst/>
                <a:uLnTx/>
                <a:uFillTx/>
                <a:latin typeface="Helvetica"/>
                <a:ea typeface="+mn-ea"/>
                <a:cs typeface="Helvetica"/>
              </a:rPr>
              <a:t>PELAgIO</a:t>
            </a:r>
            <a:r>
              <a:rPr kumimoji="0" lang="en-GB" sz="1800" b="0" i="0" u="none" strike="noStrike" kern="1200" cap="none" spc="0" normalizeH="0" baseline="0" noProof="0">
                <a:ln>
                  <a:noFill/>
                </a:ln>
                <a:solidFill>
                  <a:srgbClr val="000000"/>
                </a:solidFill>
                <a:effectLst/>
                <a:uLnTx/>
                <a:uFillTx/>
                <a:latin typeface="Helvetica"/>
                <a:ea typeface="+mn-ea"/>
                <a:cs typeface="Helvetica"/>
              </a:rPr>
              <a:t>)</a:t>
            </a:r>
          </a:p>
        </p:txBody>
      </p:sp>
      <p:sp>
        <p:nvSpPr>
          <p:cNvPr id="13" name="Oval 12">
            <a:extLst>
              <a:ext uri="{FF2B5EF4-FFF2-40B4-BE49-F238E27FC236}">
                <a16:creationId xmlns:a16="http://schemas.microsoft.com/office/drawing/2014/main" id="{57226F6C-8DFE-9EDE-C584-33BFBEF1187E}"/>
              </a:ext>
            </a:extLst>
          </p:cNvPr>
          <p:cNvSpPr/>
          <p:nvPr/>
        </p:nvSpPr>
        <p:spPr>
          <a:xfrm>
            <a:off x="249548" y="4729399"/>
            <a:ext cx="6946969" cy="1840358"/>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Aptos"/>
                <a:ea typeface="+mn-ea"/>
                <a:cs typeface="+mn-cs"/>
              </a:rPr>
              <a:t>We need multi-year model simulations with/without OWFs </a:t>
            </a:r>
            <a:r>
              <a:rPr kumimoji="0" lang="en-GB" sz="1800" b="0" i="0" u="none" strike="noStrike" kern="1200" cap="none" spc="0" normalizeH="0" baseline="0" noProof="0">
                <a:ln>
                  <a:noFill/>
                </a:ln>
                <a:solidFill>
                  <a:srgbClr val="000000"/>
                </a:solidFill>
                <a:effectLst/>
                <a:uLnTx/>
                <a:uFillTx/>
                <a:latin typeface="Aptos"/>
                <a:ea typeface="+mn-ea"/>
                <a:cs typeface="+mn-cs"/>
              </a:rPr>
              <a:t>to disentangle natural variability (and climate change) from OWFs induced changes.</a:t>
            </a:r>
            <a:endParaRPr kumimoji="0" lang="en-US" sz="1800" b="0" i="0" u="none" strike="noStrike" kern="1200" cap="none" spc="0" normalizeH="0" baseline="0" noProof="0">
              <a:ln>
                <a:noFill/>
              </a:ln>
              <a:solidFill>
                <a:srgbClr val="000000"/>
              </a:solidFill>
              <a:effectLst/>
              <a:uLnTx/>
              <a:uFillTx/>
              <a:latin typeface="Aptos"/>
              <a:ea typeface="+mn-ea"/>
              <a:cs typeface="+mn-cs"/>
            </a:endParaRPr>
          </a:p>
        </p:txBody>
      </p:sp>
      <p:pic>
        <p:nvPicPr>
          <p:cNvPr id="17" name="Picture 16" descr="A map of the north and south of the united states&#10;&#10;Description automatically generated">
            <a:extLst>
              <a:ext uri="{FF2B5EF4-FFF2-40B4-BE49-F238E27FC236}">
                <a16:creationId xmlns:a16="http://schemas.microsoft.com/office/drawing/2014/main" id="{A79E6DAF-769D-6F45-0CCB-E9022F0C0220}"/>
              </a:ext>
            </a:extLst>
          </p:cNvPr>
          <p:cNvPicPr>
            <a:picLocks noChangeAspect="1"/>
          </p:cNvPicPr>
          <p:nvPr/>
        </p:nvPicPr>
        <p:blipFill>
          <a:blip r:embed="rId8"/>
          <a:stretch>
            <a:fillRect/>
          </a:stretch>
        </p:blipFill>
        <p:spPr>
          <a:xfrm>
            <a:off x="3295079" y="2014431"/>
            <a:ext cx="2545863" cy="2664000"/>
          </a:xfrm>
          <a:prstGeom prst="rect">
            <a:avLst/>
          </a:prstGeom>
        </p:spPr>
      </p:pic>
      <p:pic>
        <p:nvPicPr>
          <p:cNvPr id="18" name="Picture 17">
            <a:extLst>
              <a:ext uri="{FF2B5EF4-FFF2-40B4-BE49-F238E27FC236}">
                <a16:creationId xmlns:a16="http://schemas.microsoft.com/office/drawing/2014/main" id="{BFAC3659-886F-DA7B-5D26-BF7D45E647FF}"/>
              </a:ext>
            </a:extLst>
          </p:cNvPr>
          <p:cNvPicPr>
            <a:picLocks noChangeAspect="1"/>
          </p:cNvPicPr>
          <p:nvPr/>
        </p:nvPicPr>
        <p:blipFill rotWithShape="1">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p:blipFill>
        <p:spPr>
          <a:xfrm>
            <a:off x="3738734" y="3762177"/>
            <a:ext cx="551882" cy="551882"/>
          </a:xfrm>
          <a:prstGeom prst="rect">
            <a:avLst/>
          </a:prstGeom>
        </p:spPr>
      </p:pic>
      <p:pic>
        <p:nvPicPr>
          <p:cNvPr id="20" name="Graphic 19" descr="Wind Turbines with solid fill">
            <a:extLst>
              <a:ext uri="{FF2B5EF4-FFF2-40B4-BE49-F238E27FC236}">
                <a16:creationId xmlns:a16="http://schemas.microsoft.com/office/drawing/2014/main" id="{2EC885B3-32D2-CD0B-36AC-CEADC22CA93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12856" y="3836468"/>
            <a:ext cx="551538" cy="551538"/>
          </a:xfrm>
          <a:prstGeom prst="rect">
            <a:avLst/>
          </a:prstGeom>
        </p:spPr>
      </p:pic>
      <p:sp>
        <p:nvSpPr>
          <p:cNvPr id="12" name="Rectangle 11">
            <a:extLst>
              <a:ext uri="{FF2B5EF4-FFF2-40B4-BE49-F238E27FC236}">
                <a16:creationId xmlns:a16="http://schemas.microsoft.com/office/drawing/2014/main" id="{3522A4A2-967D-01A1-E2AB-7150088E6F42}"/>
              </a:ext>
            </a:extLst>
          </p:cNvPr>
          <p:cNvSpPr/>
          <p:nvPr/>
        </p:nvSpPr>
        <p:spPr>
          <a:xfrm>
            <a:off x="2970169" y="1465624"/>
            <a:ext cx="3099357" cy="923330"/>
          </a:xfrm>
          <a:prstGeom prst="rect">
            <a:avLst/>
          </a:prstGeom>
          <a:noFill/>
        </p:spPr>
        <p:txBody>
          <a:bodyPr wrap="square" lIns="91440" tIns="45720" rIns="91440" bIns="45720" anchor="t">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Helvetica"/>
                <a:ea typeface="+mn-ea"/>
                <a:cs typeface="Helvetica"/>
              </a:rPr>
              <a:t>NATURAL VARIABILITY</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Helvetica"/>
                <a:ea typeface="+mn-ea"/>
                <a:cs typeface="Helvetica"/>
              </a:rPr>
              <a:t>(work in progress, </a:t>
            </a:r>
            <a:r>
              <a:rPr kumimoji="0" lang="en-GB" sz="1800" b="0" i="0" u="none" strike="noStrike" kern="1200" cap="none" spc="0" normalizeH="0" baseline="0" noProof="0" err="1">
                <a:ln>
                  <a:noFill/>
                </a:ln>
                <a:solidFill>
                  <a:srgbClr val="000000"/>
                </a:solidFill>
                <a:effectLst/>
                <a:uLnTx/>
                <a:uFillTx/>
                <a:latin typeface="Helvetica"/>
                <a:ea typeface="+mn-ea"/>
                <a:cs typeface="Helvetica"/>
              </a:rPr>
              <a:t>PELAgIO</a:t>
            </a:r>
            <a:r>
              <a:rPr kumimoji="0" lang="en-GB" sz="1800" b="0" i="0" u="none" strike="noStrike" kern="1200" cap="none" spc="0" normalizeH="0" baseline="0" noProof="0">
                <a:ln>
                  <a:noFill/>
                </a:ln>
                <a:solidFill>
                  <a:srgbClr val="000000"/>
                </a:solidFill>
                <a:effectLst/>
                <a:uLnTx/>
                <a:uFillTx/>
                <a:latin typeface="Helvetica"/>
                <a:ea typeface="+mn-ea"/>
                <a:cs typeface="Helvetica"/>
              </a:rPr>
              <a:t>)</a:t>
            </a:r>
          </a:p>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Helvetica"/>
              <a:ea typeface="+mn-ea"/>
              <a:cs typeface="Helvetica"/>
            </a:endParaRPr>
          </a:p>
        </p:txBody>
      </p:sp>
      <p:pic>
        <p:nvPicPr>
          <p:cNvPr id="3" name="Picture 2" descr="A diagram of different types of water&#10;&#10;Description automatically generated">
            <a:extLst>
              <a:ext uri="{FF2B5EF4-FFF2-40B4-BE49-F238E27FC236}">
                <a16:creationId xmlns:a16="http://schemas.microsoft.com/office/drawing/2014/main" id="{D977F510-A165-5D70-C0BB-30123089E65A}"/>
              </a:ext>
            </a:extLst>
          </p:cNvPr>
          <p:cNvPicPr>
            <a:picLocks noChangeAspect="1"/>
          </p:cNvPicPr>
          <p:nvPr/>
        </p:nvPicPr>
        <p:blipFill>
          <a:blip r:embed="rId11"/>
          <a:stretch>
            <a:fillRect/>
          </a:stretch>
        </p:blipFill>
        <p:spPr>
          <a:xfrm>
            <a:off x="7412160" y="4680138"/>
            <a:ext cx="4514014" cy="2177862"/>
          </a:xfrm>
          <a:prstGeom prst="rect">
            <a:avLst/>
          </a:prstGeom>
        </p:spPr>
      </p:pic>
      <p:sp>
        <p:nvSpPr>
          <p:cNvPr id="19" name="TextBox 18">
            <a:extLst>
              <a:ext uri="{FF2B5EF4-FFF2-40B4-BE49-F238E27FC236}">
                <a16:creationId xmlns:a16="http://schemas.microsoft.com/office/drawing/2014/main" id="{1A9D4E69-486A-EAF9-3F5D-7AC70E96E87B}"/>
              </a:ext>
            </a:extLst>
          </p:cNvPr>
          <p:cNvSpPr txBox="1"/>
          <p:nvPr/>
        </p:nvSpPr>
        <p:spPr>
          <a:xfrm>
            <a:off x="249332" y="65034"/>
            <a:ext cx="11719034"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9F9E"/>
                </a:solidFill>
                <a:effectLst/>
                <a:uLnTx/>
                <a:uFillTx/>
                <a:latin typeface="Calibri"/>
                <a:ea typeface="+mn-ea"/>
                <a:cs typeface="Calibri"/>
              </a:rPr>
              <a:t>Shelf scale OWF changes vs climate change</a:t>
            </a:r>
            <a:endParaRPr kumimoji="0" lang="en-US" sz="3200" b="1" i="0" u="none" strike="noStrike" kern="1200" cap="none" spc="0" normalizeH="0" baseline="0" noProof="0" dirty="0">
              <a:ln>
                <a:noFill/>
              </a:ln>
              <a:solidFill>
                <a:srgbClr val="009F9E"/>
              </a:solidFill>
              <a:effectLst/>
              <a:uLnTx/>
              <a:uFillTx/>
              <a:latin typeface="Calibri"/>
              <a:ea typeface="+mn-ea"/>
              <a:cs typeface="Calibri"/>
            </a:endParaRPr>
          </a:p>
        </p:txBody>
      </p:sp>
      <p:sp>
        <p:nvSpPr>
          <p:cNvPr id="22" name="TextBox 21">
            <a:extLst>
              <a:ext uri="{FF2B5EF4-FFF2-40B4-BE49-F238E27FC236}">
                <a16:creationId xmlns:a16="http://schemas.microsoft.com/office/drawing/2014/main" id="{F085C315-9BD1-D89B-3010-6BDDB452ED4B}"/>
              </a:ext>
            </a:extLst>
          </p:cNvPr>
          <p:cNvSpPr txBox="1"/>
          <p:nvPr/>
        </p:nvSpPr>
        <p:spPr>
          <a:xfrm>
            <a:off x="7680205" y="211236"/>
            <a:ext cx="2749471" cy="646331"/>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Michela De </a:t>
            </a:r>
            <a:r>
              <a:rPr kumimoji="0" lang="en-GB" sz="1800" b="0" i="0" u="none" strike="noStrike" kern="1200" cap="none" spc="0" normalizeH="0" baseline="0" noProof="0" err="1">
                <a:ln>
                  <a:noFill/>
                </a:ln>
                <a:solidFill>
                  <a:srgbClr val="000000"/>
                </a:solidFill>
                <a:effectLst/>
                <a:uLnTx/>
                <a:uFillTx/>
                <a:latin typeface="Calibri" panose="020F0502020204030204"/>
                <a:ea typeface="+mn-ea"/>
                <a:cs typeface="+mn-cs"/>
              </a:rPr>
              <a:t>Dominicis</a:t>
            </a: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 NOC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Calibri"/>
                <a:cs typeface="Calibri"/>
              </a:rPr>
              <a:t>Jenny Jardine, NOC</a:t>
            </a:r>
          </a:p>
        </p:txBody>
      </p:sp>
      <p:grpSp>
        <p:nvGrpSpPr>
          <p:cNvPr id="2" name="Group 1">
            <a:extLst>
              <a:ext uri="{FF2B5EF4-FFF2-40B4-BE49-F238E27FC236}">
                <a16:creationId xmlns:a16="http://schemas.microsoft.com/office/drawing/2014/main" id="{98FE965E-02CD-A3D1-4094-8E8C2063D68C}"/>
              </a:ext>
            </a:extLst>
          </p:cNvPr>
          <p:cNvGrpSpPr/>
          <p:nvPr/>
        </p:nvGrpSpPr>
        <p:grpSpPr>
          <a:xfrm>
            <a:off x="10430383" y="-67829"/>
            <a:ext cx="1752298" cy="1085507"/>
            <a:chOff x="9963881" y="103559"/>
            <a:chExt cx="1752298" cy="1085507"/>
          </a:xfrm>
        </p:grpSpPr>
        <p:pic>
          <p:nvPicPr>
            <p:cNvPr id="14" name="Picture 13" descr="A blue and white logo&#10;&#10;Description automatically generated">
              <a:extLst>
                <a:ext uri="{FF2B5EF4-FFF2-40B4-BE49-F238E27FC236}">
                  <a16:creationId xmlns:a16="http://schemas.microsoft.com/office/drawing/2014/main" id="{D0497DEB-817A-8A69-D4C0-A0A7BCE5EEED}"/>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9963881" y="103559"/>
              <a:ext cx="1751591" cy="731062"/>
            </a:xfrm>
            <a:prstGeom prst="rect">
              <a:avLst/>
            </a:prstGeom>
          </p:spPr>
        </p:pic>
        <p:sp>
          <p:nvSpPr>
            <p:cNvPr id="15" name="TextBox 14">
              <a:extLst>
                <a:ext uri="{FF2B5EF4-FFF2-40B4-BE49-F238E27FC236}">
                  <a16:creationId xmlns:a16="http://schemas.microsoft.com/office/drawing/2014/main" id="{F27BC78D-0CAC-3120-16BF-E5F8A0798061}"/>
                </a:ext>
              </a:extLst>
            </p:cNvPr>
            <p:cNvSpPr txBox="1"/>
            <p:nvPr/>
          </p:nvSpPr>
          <p:spPr>
            <a:xfrm>
              <a:off x="10506102" y="788956"/>
              <a:ext cx="121007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err="1">
                  <a:ln>
                    <a:noFill/>
                  </a:ln>
                  <a:solidFill>
                    <a:srgbClr val="009F9E"/>
                  </a:solidFill>
                  <a:effectLst/>
                  <a:uLnTx/>
                  <a:uFillTx/>
                  <a:latin typeface="Calibri Light"/>
                  <a:ea typeface="+mn-ea"/>
                  <a:cs typeface="Arial"/>
                </a:rPr>
                <a:t>PELAgIO</a:t>
              </a:r>
              <a:r>
                <a:rPr kumimoji="0" lang="en-US" sz="1800" b="0" i="0" u="none" strike="noStrike" kern="1200" cap="none" spc="0" normalizeH="0" baseline="0" noProof="0">
                  <a:ln>
                    <a:noFill/>
                  </a:ln>
                  <a:solidFill>
                    <a:srgbClr val="000000"/>
                  </a:solidFill>
                  <a:effectLst/>
                  <a:uLnTx/>
                  <a:uFillTx/>
                  <a:latin typeface="Arial"/>
                  <a:ea typeface="+mn-ea"/>
                  <a:cs typeface="Arial"/>
                </a:rPr>
                <a:t> </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125708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479D7F5-99B0-DB7F-C1BF-4F331D9152D9}"/>
              </a:ext>
            </a:extLst>
          </p:cNvPr>
          <p:cNvPicPr>
            <a:picLocks noChangeAspect="1"/>
          </p:cNvPicPr>
          <p:nvPr/>
        </p:nvPicPr>
        <p:blipFill>
          <a:blip r:embed="rId2"/>
          <a:stretch>
            <a:fillRect/>
          </a:stretch>
        </p:blipFill>
        <p:spPr>
          <a:xfrm>
            <a:off x="1563900" y="441960"/>
            <a:ext cx="3570179" cy="3589020"/>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24C316DC-6F64-0905-6F4F-5F61B5E370F8}"/>
              </a:ext>
            </a:extLst>
          </p:cNvPr>
          <p:cNvPicPr>
            <a:picLocks noChangeAspect="1"/>
          </p:cNvPicPr>
          <p:nvPr/>
        </p:nvPicPr>
        <p:blipFill>
          <a:blip r:embed="rId3"/>
          <a:srcRect l="71250" t="49924" b="3636"/>
          <a:stretch/>
        </p:blipFill>
        <p:spPr>
          <a:xfrm>
            <a:off x="8568542" y="409184"/>
            <a:ext cx="3703153" cy="3335546"/>
          </a:xfrm>
          <a:prstGeom prst="rect">
            <a:avLst/>
          </a:prstGeom>
        </p:spPr>
      </p:pic>
      <p:pic>
        <p:nvPicPr>
          <p:cNvPr id="22" name="Picture 21" descr="A map of the north pole&#10;&#10;Description automatically generated">
            <a:extLst>
              <a:ext uri="{FF2B5EF4-FFF2-40B4-BE49-F238E27FC236}">
                <a16:creationId xmlns:a16="http://schemas.microsoft.com/office/drawing/2014/main" id="{32381FD7-4C00-E7D2-7998-3F8B3AE56527}"/>
              </a:ext>
            </a:extLst>
          </p:cNvPr>
          <p:cNvPicPr>
            <a:picLocks noChangeAspect="1"/>
          </p:cNvPicPr>
          <p:nvPr/>
        </p:nvPicPr>
        <p:blipFill>
          <a:blip r:embed="rId4"/>
          <a:srcRect l="62414" t="18965" r="-80" b="18374"/>
          <a:stretch/>
        </p:blipFill>
        <p:spPr>
          <a:xfrm>
            <a:off x="5105400" y="3583768"/>
            <a:ext cx="3533047" cy="3306638"/>
          </a:xfrm>
          <a:prstGeom prst="rect">
            <a:avLst/>
          </a:prstGeom>
        </p:spPr>
      </p:pic>
      <p:sp>
        <p:nvSpPr>
          <p:cNvPr id="8" name="Rectangle 7">
            <a:extLst>
              <a:ext uri="{FF2B5EF4-FFF2-40B4-BE49-F238E27FC236}">
                <a16:creationId xmlns:a16="http://schemas.microsoft.com/office/drawing/2014/main" id="{3D9E5B38-E225-E402-FF57-359AF5C655F8}"/>
              </a:ext>
            </a:extLst>
          </p:cNvPr>
          <p:cNvSpPr/>
          <p:nvPr/>
        </p:nvSpPr>
        <p:spPr>
          <a:xfrm>
            <a:off x="8641581" y="3632980"/>
            <a:ext cx="3557953" cy="31955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815D3199-3A44-3C25-FB7B-13272268376D}"/>
              </a:ext>
            </a:extLst>
          </p:cNvPr>
          <p:cNvSpPr txBox="1"/>
          <p:nvPr/>
        </p:nvSpPr>
        <p:spPr>
          <a:xfrm>
            <a:off x="5320870" y="2734659"/>
            <a:ext cx="3034144" cy="830997"/>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2010-2012 </a:t>
            </a:r>
            <a:endParaRPr kumimoji="0" lang="en-US" sz="24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FVCOM-ERSEM  </a:t>
            </a:r>
            <a:r>
              <a:rPr kumimoji="0" lang="en-US" sz="2400" b="0" i="0" u="none" strike="noStrike" kern="1200" cap="none" spc="0" normalizeH="0" baseline="0" noProof="0">
                <a:ln>
                  <a:noFill/>
                </a:ln>
                <a:solidFill>
                  <a:prstClr val="black"/>
                </a:solidFill>
                <a:effectLst/>
                <a:uLnTx/>
                <a:uFillTx/>
                <a:latin typeface="Calibri"/>
                <a:ea typeface="Calibri"/>
                <a:cs typeface="Calibri"/>
              </a:rPr>
              <a:t>​</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47F3DAAE-7E46-6E7B-B71B-94A039C61971}"/>
              </a:ext>
            </a:extLst>
          </p:cNvPr>
          <p:cNvSpPr txBox="1"/>
          <p:nvPr/>
        </p:nvSpPr>
        <p:spPr>
          <a:xfrm>
            <a:off x="5318363" y="3687973"/>
            <a:ext cx="4364950" cy="830997"/>
          </a:xfrm>
          <a:prstGeom prst="rect">
            <a:avLst/>
          </a:prstGeom>
          <a:solidFill>
            <a:srgbClr val="FFC000"/>
          </a:solidFill>
          <a:ln>
            <a:solidFill>
              <a:srgbClr val="FFC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2050 RCP8.5 FVCOM-ERSEM </a:t>
            </a:r>
            <a:endParaRPr kumimoji="0" lang="en-US" sz="24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WITH/WITHOUT 2050 OWFs</a:t>
            </a:r>
            <a:endParaRPr kumimoji="0" lang="en-US"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Title 1">
            <a:extLst>
              <a:ext uri="{FF2B5EF4-FFF2-40B4-BE49-F238E27FC236}">
                <a16:creationId xmlns:a16="http://schemas.microsoft.com/office/drawing/2014/main" id="{92424F50-C97D-820A-10F5-2A85FCED6F62}"/>
              </a:ext>
            </a:extLst>
          </p:cNvPr>
          <p:cNvSpPr txBox="1">
            <a:spLocks/>
          </p:cNvSpPr>
          <p:nvPr/>
        </p:nvSpPr>
        <p:spPr>
          <a:xfrm>
            <a:off x="1557433" y="-110840"/>
            <a:ext cx="10407410" cy="7252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9F9E"/>
                </a:solidFill>
                <a:effectLst/>
                <a:uLnTx/>
                <a:uFillTx/>
                <a:latin typeface="Calibri"/>
                <a:ea typeface="+mj-ea"/>
                <a:cs typeface="Calibri"/>
              </a:rPr>
              <a:t>REGIONAL &amp; SHELF WIDE OUTPUTS</a:t>
            </a:r>
          </a:p>
        </p:txBody>
      </p:sp>
      <p:pic>
        <p:nvPicPr>
          <p:cNvPr id="17" name="Picture 16" descr="A yellow triangle sign with a person sitting at a computer&#10;&#10;Description automatically generated">
            <a:extLst>
              <a:ext uri="{FF2B5EF4-FFF2-40B4-BE49-F238E27FC236}">
                <a16:creationId xmlns:a16="http://schemas.microsoft.com/office/drawing/2014/main" id="{1DD30F9A-F773-D8F3-86E8-59A69A7A29A1}"/>
              </a:ext>
            </a:extLst>
          </p:cNvPr>
          <p:cNvPicPr>
            <a:picLocks noChangeAspect="1"/>
          </p:cNvPicPr>
          <p:nvPr/>
        </p:nvPicPr>
        <p:blipFill>
          <a:blip r:embed="rId5"/>
          <a:stretch>
            <a:fillRect/>
          </a:stretch>
        </p:blipFill>
        <p:spPr>
          <a:xfrm>
            <a:off x="9248461" y="3725676"/>
            <a:ext cx="2412023" cy="2517951"/>
          </a:xfrm>
          <a:prstGeom prst="rect">
            <a:avLst/>
          </a:prstGeom>
        </p:spPr>
      </p:pic>
      <p:sp>
        <p:nvSpPr>
          <p:cNvPr id="18" name="TextBox 17">
            <a:extLst>
              <a:ext uri="{FF2B5EF4-FFF2-40B4-BE49-F238E27FC236}">
                <a16:creationId xmlns:a16="http://schemas.microsoft.com/office/drawing/2014/main" id="{D5D95C95-0487-3BB8-0EC0-FBE72745D34A}"/>
              </a:ext>
            </a:extLst>
          </p:cNvPr>
          <p:cNvSpPr txBox="1"/>
          <p:nvPr/>
        </p:nvSpPr>
        <p:spPr>
          <a:xfrm>
            <a:off x="8781194" y="6249297"/>
            <a:ext cx="3349982" cy="461665"/>
          </a:xfrm>
          <a:prstGeom prst="rect">
            <a:avLst/>
          </a:prstGeom>
          <a:solidFill>
            <a:srgbClr val="FFC000"/>
          </a:solidFill>
          <a:ln>
            <a:solidFill>
              <a:srgbClr val="FFC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Calibri"/>
                <a:ea typeface="+mn-ea"/>
                <a:cs typeface="+mn-cs"/>
              </a:rPr>
              <a:t>UNDER CONSTRUCTION</a:t>
            </a:r>
            <a:endParaRPr kumimoji="0" lang="en-US" sz="1800" b="0" i="0" u="none" strike="noStrike" kern="1200" cap="none" spc="0" normalizeH="0" baseline="0" noProof="0">
              <a:ln>
                <a:noFill/>
              </a:ln>
              <a:solidFill>
                <a:srgbClr val="FF0000"/>
              </a:solidFill>
              <a:effectLst/>
              <a:uLnTx/>
              <a:uFillTx/>
              <a:latin typeface="Aptos" panose="02110004020202020204"/>
              <a:ea typeface="+mn-ea"/>
              <a:cs typeface="+mn-cs"/>
            </a:endParaRPr>
          </a:p>
        </p:txBody>
      </p:sp>
      <p:sp>
        <p:nvSpPr>
          <p:cNvPr id="19" name="TextBox 18">
            <a:extLst>
              <a:ext uri="{FF2B5EF4-FFF2-40B4-BE49-F238E27FC236}">
                <a16:creationId xmlns:a16="http://schemas.microsoft.com/office/drawing/2014/main" id="{7683B614-14AD-96C8-47F0-5B843BEE2E78}"/>
              </a:ext>
            </a:extLst>
          </p:cNvPr>
          <p:cNvSpPr txBox="1"/>
          <p:nvPr/>
        </p:nvSpPr>
        <p:spPr>
          <a:xfrm>
            <a:off x="85494" y="2735329"/>
            <a:ext cx="2209800" cy="830997"/>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a:ea typeface="+mn-ea"/>
                <a:cs typeface="+mn-cs"/>
              </a:rPr>
              <a:t>2008-2017 </a:t>
            </a:r>
            <a:endParaRPr kumimoji="0" lang="en-US" sz="1800" b="0" i="0" u="none" strike="noStrike" kern="1200" cap="none" spc="0" normalizeH="0" baseline="0" noProof="0">
              <a:ln>
                <a:noFill/>
              </a:ln>
              <a:solidFill>
                <a:prstClr val="black"/>
              </a:solidFill>
              <a:effectLst/>
              <a:uLnTx/>
              <a:uFillTx/>
              <a:latin typeface="Apto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a:ea typeface="+mn-ea"/>
                <a:cs typeface="+mn-cs"/>
              </a:rPr>
              <a:t>FVCOM-ERSEM </a:t>
            </a:r>
            <a:endParaRPr kumimoji="0" lang="en-GB" sz="2400" b="0" i="0" u="none" strike="noStrike" kern="1200" cap="none" spc="0" normalizeH="0" baseline="0" noProof="0">
              <a:ln>
                <a:noFill/>
              </a:ln>
              <a:solidFill>
                <a:prstClr val="black"/>
              </a:solidFill>
              <a:effectLst/>
              <a:uLnTx/>
              <a:uFillTx/>
              <a:latin typeface="Calibri"/>
              <a:ea typeface="Calibri"/>
              <a:cs typeface="Calibri"/>
            </a:endParaRPr>
          </a:p>
        </p:txBody>
      </p:sp>
      <p:sp>
        <p:nvSpPr>
          <p:cNvPr id="25" name="Rectangle 24">
            <a:extLst>
              <a:ext uri="{FF2B5EF4-FFF2-40B4-BE49-F238E27FC236}">
                <a16:creationId xmlns:a16="http://schemas.microsoft.com/office/drawing/2014/main" id="{60371CDC-B851-3798-C6C6-18437B1BC41B}"/>
              </a:ext>
            </a:extLst>
          </p:cNvPr>
          <p:cNvSpPr/>
          <p:nvPr/>
        </p:nvSpPr>
        <p:spPr>
          <a:xfrm>
            <a:off x="1440681" y="3663460"/>
            <a:ext cx="3512233" cy="31650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TextBox 26">
            <a:extLst>
              <a:ext uri="{FF2B5EF4-FFF2-40B4-BE49-F238E27FC236}">
                <a16:creationId xmlns:a16="http://schemas.microsoft.com/office/drawing/2014/main" id="{D1678D3C-EA0A-1875-4956-397D934C6EE2}"/>
              </a:ext>
            </a:extLst>
          </p:cNvPr>
          <p:cNvSpPr txBox="1"/>
          <p:nvPr/>
        </p:nvSpPr>
        <p:spPr>
          <a:xfrm>
            <a:off x="1557433" y="6272157"/>
            <a:ext cx="3349982" cy="461665"/>
          </a:xfrm>
          <a:prstGeom prst="rect">
            <a:avLst/>
          </a:prstGeom>
          <a:solidFill>
            <a:srgbClr val="FFC000"/>
          </a:solidFill>
          <a:ln>
            <a:solidFill>
              <a:srgbClr val="FFC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Calibri"/>
                <a:ea typeface="+mn-ea"/>
                <a:cs typeface="+mn-cs"/>
              </a:rPr>
              <a:t>UNDER CONSTRUCTION</a:t>
            </a:r>
            <a:endParaRPr kumimoji="0" lang="en-US" sz="1800" b="0" i="0" u="none" strike="noStrike" kern="1200" cap="none" spc="0" normalizeH="0" baseline="0" noProof="0">
              <a:ln>
                <a:noFill/>
              </a:ln>
              <a:solidFill>
                <a:srgbClr val="FF0000"/>
              </a:solidFill>
              <a:effectLst/>
              <a:uLnTx/>
              <a:uFillTx/>
              <a:latin typeface="Aptos" panose="02110004020202020204"/>
              <a:ea typeface="+mn-ea"/>
              <a:cs typeface="+mn-cs"/>
            </a:endParaRPr>
          </a:p>
        </p:txBody>
      </p:sp>
      <p:pic>
        <p:nvPicPr>
          <p:cNvPr id="29" name="Picture 28" descr="A map of the united states&#10;&#10;Description automatically generated">
            <a:extLst>
              <a:ext uri="{FF2B5EF4-FFF2-40B4-BE49-F238E27FC236}">
                <a16:creationId xmlns:a16="http://schemas.microsoft.com/office/drawing/2014/main" id="{715C68C3-738B-B843-9128-56B9CA1BBD7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69316" y="3919776"/>
            <a:ext cx="3296402" cy="2300969"/>
          </a:xfrm>
          <a:prstGeom prst="rect">
            <a:avLst/>
          </a:prstGeom>
        </p:spPr>
      </p:pic>
      <p:sp>
        <p:nvSpPr>
          <p:cNvPr id="20" name="TextBox 19">
            <a:extLst>
              <a:ext uri="{FF2B5EF4-FFF2-40B4-BE49-F238E27FC236}">
                <a16:creationId xmlns:a16="http://schemas.microsoft.com/office/drawing/2014/main" id="{AB2C97B1-96E8-FF22-35D2-EBDFCAA60D47}"/>
              </a:ext>
            </a:extLst>
          </p:cNvPr>
          <p:cNvSpPr txBox="1"/>
          <p:nvPr/>
        </p:nvSpPr>
        <p:spPr>
          <a:xfrm>
            <a:off x="85494" y="3687828"/>
            <a:ext cx="5021580" cy="461665"/>
          </a:xfrm>
          <a:prstGeom prst="rect">
            <a:avLst/>
          </a:prstGeom>
          <a:solidFill>
            <a:srgbClr val="FFC000"/>
          </a:solidFill>
          <a:ln>
            <a:solidFill>
              <a:srgbClr val="FFC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a:ea typeface="+mn-ea"/>
                <a:cs typeface="+mn-cs"/>
              </a:rPr>
              <a:t>2008-2017 FVCOM-ERSEM WITH OWFs </a:t>
            </a:r>
            <a:endParaRPr kumimoji="0" lang="en-GB" sz="2400" b="0" i="0" u="none" strike="noStrike" kern="1200" cap="none" spc="0" normalizeH="0" baseline="0" noProof="0">
              <a:ln>
                <a:noFill/>
              </a:ln>
              <a:solidFill>
                <a:prstClr val="black"/>
              </a:solidFill>
              <a:effectLst/>
              <a:uLnTx/>
              <a:uFillTx/>
              <a:latin typeface="Calibri"/>
              <a:ea typeface="Calibri"/>
              <a:cs typeface="Calibri"/>
            </a:endParaRPr>
          </a:p>
        </p:txBody>
      </p:sp>
      <p:pic>
        <p:nvPicPr>
          <p:cNvPr id="26" name="Picture 25" descr="A yellow triangle sign with a person sitting at a computer&#10;&#10;Description automatically generated">
            <a:extLst>
              <a:ext uri="{FF2B5EF4-FFF2-40B4-BE49-F238E27FC236}">
                <a16:creationId xmlns:a16="http://schemas.microsoft.com/office/drawing/2014/main" id="{E3D788BD-39D0-46B4-890D-A80384B28CB1}"/>
              </a:ext>
            </a:extLst>
          </p:cNvPr>
          <p:cNvPicPr>
            <a:picLocks noChangeAspect="1"/>
          </p:cNvPicPr>
          <p:nvPr/>
        </p:nvPicPr>
        <p:blipFill>
          <a:blip r:embed="rId5"/>
          <a:stretch>
            <a:fillRect/>
          </a:stretch>
        </p:blipFill>
        <p:spPr>
          <a:xfrm>
            <a:off x="2032320" y="3641856"/>
            <a:ext cx="2412023" cy="2517951"/>
          </a:xfrm>
          <a:prstGeom prst="rect">
            <a:avLst/>
          </a:prstGeom>
        </p:spPr>
      </p:pic>
      <p:grpSp>
        <p:nvGrpSpPr>
          <p:cNvPr id="2" name="Group 1">
            <a:extLst>
              <a:ext uri="{FF2B5EF4-FFF2-40B4-BE49-F238E27FC236}">
                <a16:creationId xmlns:a16="http://schemas.microsoft.com/office/drawing/2014/main" id="{B203AF5F-521B-C850-6AD5-0DD659941183}"/>
              </a:ext>
            </a:extLst>
          </p:cNvPr>
          <p:cNvGrpSpPr/>
          <p:nvPr/>
        </p:nvGrpSpPr>
        <p:grpSpPr>
          <a:xfrm>
            <a:off x="5668031" y="363223"/>
            <a:ext cx="1752298" cy="1085507"/>
            <a:chOff x="9963881" y="103559"/>
            <a:chExt cx="1752298" cy="1085507"/>
          </a:xfrm>
        </p:grpSpPr>
        <p:pic>
          <p:nvPicPr>
            <p:cNvPr id="4" name="Picture 3" descr="A blue and white logo&#10;&#10;Description automatically generated">
              <a:extLst>
                <a:ext uri="{FF2B5EF4-FFF2-40B4-BE49-F238E27FC236}">
                  <a16:creationId xmlns:a16="http://schemas.microsoft.com/office/drawing/2014/main" id="{1C4D26F2-E950-3D9B-8CB8-6026CAF74B1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963881" y="103559"/>
              <a:ext cx="1751591" cy="731062"/>
            </a:xfrm>
            <a:prstGeom prst="rect">
              <a:avLst/>
            </a:prstGeom>
          </p:spPr>
        </p:pic>
        <p:sp>
          <p:nvSpPr>
            <p:cNvPr id="5" name="TextBox 4">
              <a:extLst>
                <a:ext uri="{FF2B5EF4-FFF2-40B4-BE49-F238E27FC236}">
                  <a16:creationId xmlns:a16="http://schemas.microsoft.com/office/drawing/2014/main" id="{8095BB0A-61C6-905C-70B1-5C15AFFD49D2}"/>
                </a:ext>
              </a:extLst>
            </p:cNvPr>
            <p:cNvSpPr txBox="1"/>
            <p:nvPr/>
          </p:nvSpPr>
          <p:spPr>
            <a:xfrm>
              <a:off x="10506102" y="788956"/>
              <a:ext cx="121007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err="1">
                  <a:ln>
                    <a:noFill/>
                  </a:ln>
                  <a:solidFill>
                    <a:srgbClr val="009F9E"/>
                  </a:solidFill>
                  <a:effectLst/>
                  <a:uLnTx/>
                  <a:uFillTx/>
                  <a:latin typeface="Calibri Light"/>
                  <a:ea typeface="+mn-ea"/>
                  <a:cs typeface="Arial"/>
                </a:rPr>
                <a:t>PELAgIO</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Arial"/>
                </a:rPr>
                <a:t> </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751877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
          <p:cNvSpPr/>
          <p:nvPr/>
        </p:nvSpPr>
        <p:spPr>
          <a:xfrm>
            <a:off x="0" y="0"/>
            <a:ext cx="12192000" cy="6858000"/>
          </a:xfrm>
          <a:custGeom>
            <a:avLst/>
            <a:gdLst/>
            <a:ahLst/>
            <a:cxnLst/>
            <a:rect l="l" t="t" r="r" b="b"/>
            <a:pathLst>
              <a:path w="15240000" h="8572500" extrusionOk="0">
                <a:moveTo>
                  <a:pt x="0" y="0"/>
                </a:moveTo>
                <a:lnTo>
                  <a:pt x="15240000" y="0"/>
                </a:lnTo>
                <a:lnTo>
                  <a:pt x="15240000" y="8572500"/>
                </a:lnTo>
                <a:lnTo>
                  <a:pt x="0" y="8572500"/>
                </a:lnTo>
                <a:lnTo>
                  <a:pt x="0" y="0"/>
                </a:lnTo>
                <a:close/>
              </a:path>
            </a:pathLst>
          </a:custGeom>
          <a:blipFill rotWithShape="1">
            <a:blip r:embed="rId3">
              <a:alphaModFix amt="80000"/>
            </a:blip>
            <a:stretch>
              <a:fillRect l="-10982" t="-10322" r="-62927" b="-71442"/>
            </a:stretch>
          </a:bli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5" name="Google Shape;225;p3"/>
          <p:cNvSpPr/>
          <p:nvPr/>
        </p:nvSpPr>
        <p:spPr>
          <a:xfrm>
            <a:off x="0" y="-335015"/>
            <a:ext cx="12190324" cy="7528031"/>
          </a:xfrm>
          <a:custGeom>
            <a:avLst/>
            <a:gdLst/>
            <a:ahLst/>
            <a:cxnLst/>
            <a:rect l="l" t="t" r="r" b="b"/>
            <a:pathLst>
              <a:path w="15237905" h="9410039" extrusionOk="0">
                <a:moveTo>
                  <a:pt x="0" y="0"/>
                </a:moveTo>
                <a:lnTo>
                  <a:pt x="15237905" y="0"/>
                </a:lnTo>
                <a:lnTo>
                  <a:pt x="15237905" y="9410038"/>
                </a:lnTo>
                <a:lnTo>
                  <a:pt x="0" y="9410038"/>
                </a:lnTo>
                <a:lnTo>
                  <a:pt x="0" y="0"/>
                </a:lnTo>
                <a:close/>
              </a:path>
            </a:pathLst>
          </a:custGeom>
          <a:blipFill rotWithShape="1">
            <a:blip r:embed="rId4">
              <a:alphaModFix/>
            </a:blip>
            <a:stretch>
              <a:fillRect l="-1460" r="-1460"/>
            </a:stretch>
          </a:bli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6" name="Google Shape;226;p3"/>
          <p:cNvSpPr/>
          <p:nvPr/>
        </p:nvSpPr>
        <p:spPr>
          <a:xfrm>
            <a:off x="0" y="-220200"/>
            <a:ext cx="12192643" cy="7468006"/>
          </a:xfrm>
          <a:custGeom>
            <a:avLst/>
            <a:gdLst/>
            <a:ahLst/>
            <a:cxnLst/>
            <a:rect l="l" t="t" r="r" b="b"/>
            <a:pathLst>
              <a:path w="3381210" h="1902192" extrusionOk="0">
                <a:moveTo>
                  <a:pt x="0" y="0"/>
                </a:moveTo>
                <a:lnTo>
                  <a:pt x="3381210" y="0"/>
                </a:lnTo>
                <a:lnTo>
                  <a:pt x="3381210" y="1902192"/>
                </a:lnTo>
                <a:lnTo>
                  <a:pt x="0" y="1902192"/>
                </a:lnTo>
                <a:close/>
              </a:path>
            </a:pathLst>
          </a:custGeom>
          <a:solidFill>
            <a:srgbClr val="165361">
              <a:alpha val="49803"/>
            </a:srgb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7" name="Google Shape;227;p3"/>
          <p:cNvSpPr/>
          <p:nvPr/>
        </p:nvSpPr>
        <p:spPr>
          <a:xfrm>
            <a:off x="836" y="387980"/>
            <a:ext cx="12192000" cy="6858000"/>
          </a:xfrm>
          <a:custGeom>
            <a:avLst/>
            <a:gdLst/>
            <a:ahLst/>
            <a:cxnLst/>
            <a:rect l="l" t="t" r="r" b="b"/>
            <a:pathLst>
              <a:path w="15240000" h="8572500" extrusionOk="0">
                <a:moveTo>
                  <a:pt x="0" y="0"/>
                </a:moveTo>
                <a:lnTo>
                  <a:pt x="15240000" y="0"/>
                </a:lnTo>
                <a:lnTo>
                  <a:pt x="15240000" y="8572500"/>
                </a:lnTo>
                <a:lnTo>
                  <a:pt x="0" y="8572500"/>
                </a:lnTo>
                <a:lnTo>
                  <a:pt x="0" y="0"/>
                </a:lnTo>
                <a:close/>
              </a:path>
            </a:pathLst>
          </a:custGeom>
          <a:blipFill rotWithShape="1">
            <a:blip r:embed="rId5">
              <a:alphaModFix/>
            </a:blip>
            <a:stretch>
              <a:fillRect l="-6816" t="-10099" r="-60416" b="-64692"/>
            </a:stretch>
          </a:bli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8" name="Google Shape;228;p3"/>
          <p:cNvSpPr/>
          <p:nvPr/>
        </p:nvSpPr>
        <p:spPr>
          <a:xfrm>
            <a:off x="9866388" y="4838842"/>
            <a:ext cx="2187710" cy="2187710"/>
          </a:xfrm>
          <a:custGeom>
            <a:avLst/>
            <a:gdLst/>
            <a:ahLst/>
            <a:cxnLst/>
            <a:rect l="l" t="t" r="r" b="b"/>
            <a:pathLst>
              <a:path w="2734637" h="2734637" extrusionOk="0">
                <a:moveTo>
                  <a:pt x="0" y="0"/>
                </a:moveTo>
                <a:lnTo>
                  <a:pt x="2734638" y="0"/>
                </a:lnTo>
                <a:lnTo>
                  <a:pt x="2734638" y="2734637"/>
                </a:lnTo>
                <a:lnTo>
                  <a:pt x="0" y="2734637"/>
                </a:lnTo>
                <a:lnTo>
                  <a:pt x="0" y="0"/>
                </a:lnTo>
                <a:close/>
              </a:path>
            </a:pathLst>
          </a:custGeom>
          <a:blipFill rotWithShape="1">
            <a:blip r:embed="rId6">
              <a:alphaModFix/>
            </a:blip>
            <a:stretch>
              <a:fillRect/>
            </a:stretch>
          </a:bli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 name="Title 1">
            <a:extLst>
              <a:ext uri="{FF2B5EF4-FFF2-40B4-BE49-F238E27FC236}">
                <a16:creationId xmlns:a16="http://schemas.microsoft.com/office/drawing/2014/main" id="{7C6916BF-6ADD-BB36-8B8B-5DD3F03D6618}"/>
              </a:ext>
            </a:extLst>
          </p:cNvPr>
          <p:cNvSpPr txBox="1">
            <a:spLocks/>
          </p:cNvSpPr>
          <p:nvPr/>
        </p:nvSpPr>
        <p:spPr>
          <a:xfrm>
            <a:off x="294006" y="794326"/>
            <a:ext cx="11373161" cy="286158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1200" cap="none" spc="0" normalizeH="0" baseline="0" noProof="0" dirty="0">
                <a:ln>
                  <a:noFill/>
                </a:ln>
                <a:solidFill>
                  <a:srgbClr val="FFFFFF"/>
                </a:solidFill>
                <a:effectLst/>
                <a:uLnTx/>
                <a:uFillTx/>
                <a:latin typeface="Aptos"/>
                <a:cs typeface="Calibri" panose="020F0502020204030204" pitchFamily="34" charset="0"/>
                <a:sym typeface="Arial"/>
              </a:rPr>
              <a:t>ASSESSING THE IMPACT OF OFFSHORE WINDFARMS &amp; CLIMATE CHANGE ON THE OCEAN &amp; BIOGEOCHEMICAL STATE OF THE NORTH SEA </a:t>
            </a:r>
            <a:endParaRPr kumimoji="0" lang="en-US" sz="4000" b="1" i="0" u="none" strike="noStrike" kern="1200" cap="none" spc="0" normalizeH="0" baseline="0" noProof="0" dirty="0">
              <a:ln>
                <a:noFill/>
              </a:ln>
              <a:solidFill>
                <a:srgbClr val="FFFFFF"/>
              </a:solidFill>
              <a:effectLst/>
              <a:uLnTx/>
              <a:uFillTx/>
              <a:latin typeface="Aptos"/>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4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 name="TextBox 2">
            <a:extLst>
              <a:ext uri="{FF2B5EF4-FFF2-40B4-BE49-F238E27FC236}">
                <a16:creationId xmlns:a16="http://schemas.microsoft.com/office/drawing/2014/main" id="{A4C38D94-D6A8-35FA-B070-78C877EBEBA9}"/>
              </a:ext>
            </a:extLst>
          </p:cNvPr>
          <p:cNvSpPr txBox="1"/>
          <p:nvPr/>
        </p:nvSpPr>
        <p:spPr>
          <a:xfrm>
            <a:off x="296325" y="3513803"/>
            <a:ext cx="11599350" cy="2677656"/>
          </a:xfrm>
          <a:prstGeom prst="rect">
            <a:avLst/>
          </a:prstGeom>
          <a:noFill/>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BB449"/>
                </a:solidFill>
                <a:effectLst/>
                <a:uLnTx/>
                <a:uFillTx/>
                <a:latin typeface="Proxima Nova"/>
                <a:ea typeface="+mn-ea"/>
                <a:cs typeface="+mn-cs"/>
              </a:rPr>
              <a:t>M. De Dominicis</a:t>
            </a:r>
            <a:r>
              <a:rPr kumimoji="0" lang="pt-BR" sz="2400" b="0" i="0" u="none" strike="noStrike" kern="1200" cap="none" spc="0" normalizeH="0" baseline="30000" noProof="0" dirty="0">
                <a:ln>
                  <a:noFill/>
                </a:ln>
                <a:solidFill>
                  <a:srgbClr val="FBB449"/>
                </a:solidFill>
                <a:effectLst/>
                <a:uLnTx/>
                <a:uFillTx/>
                <a:latin typeface="Proxima Nova"/>
                <a:ea typeface="+mn-ea"/>
                <a:cs typeface="+mn-cs"/>
              </a:rPr>
              <a:t>1</a:t>
            </a:r>
            <a:r>
              <a:rPr kumimoji="0" lang="pt-BR" sz="2400" b="0" i="0" u="none" strike="noStrike" kern="1200" cap="none" spc="0" normalizeH="0" baseline="0" noProof="0" dirty="0">
                <a:ln>
                  <a:noFill/>
                </a:ln>
                <a:solidFill>
                  <a:srgbClr val="FBB449"/>
                </a:solidFill>
                <a:effectLst/>
                <a:uLnTx/>
                <a:uFillTx/>
                <a:latin typeface="Proxima Nova"/>
                <a:ea typeface="+mn-ea"/>
                <a:cs typeface="+mn-cs"/>
              </a:rPr>
              <a:t>, R. O’Hara Murray</a:t>
            </a:r>
            <a:r>
              <a:rPr kumimoji="0" lang="pt-BR" sz="2400" b="0" i="0" u="none" strike="noStrike" kern="1200" cap="none" spc="0" normalizeH="0" baseline="30000" noProof="0" dirty="0">
                <a:ln>
                  <a:noFill/>
                </a:ln>
                <a:solidFill>
                  <a:srgbClr val="FBB449"/>
                </a:solidFill>
                <a:effectLst/>
                <a:uLnTx/>
                <a:uFillTx/>
                <a:latin typeface="Proxima Nova"/>
                <a:ea typeface="+mn-ea"/>
                <a:cs typeface="+mn-cs"/>
              </a:rPr>
              <a:t>2</a:t>
            </a:r>
            <a:r>
              <a:rPr kumimoji="0" lang="pt-BR" sz="2400" b="0" i="0" u="none" strike="noStrike" kern="1200" cap="none" spc="0" normalizeH="0" baseline="0" noProof="0" dirty="0">
                <a:ln>
                  <a:noFill/>
                </a:ln>
                <a:solidFill>
                  <a:srgbClr val="FBB449"/>
                </a:solidFill>
                <a:effectLst/>
                <a:uLnTx/>
                <a:uFillTx/>
                <a:latin typeface="Proxima Nova"/>
                <a:ea typeface="+mn-ea"/>
                <a:cs typeface="+mn-cs"/>
              </a:rPr>
              <a:t>, A. Gallego</a:t>
            </a:r>
            <a:r>
              <a:rPr kumimoji="0" lang="pt-BR" sz="2400" b="0" i="0" u="none" strike="noStrike" kern="1200" cap="none" spc="0" normalizeH="0" baseline="30000" noProof="0" dirty="0">
                <a:ln>
                  <a:noFill/>
                </a:ln>
                <a:solidFill>
                  <a:srgbClr val="FBB449"/>
                </a:solidFill>
                <a:effectLst/>
                <a:uLnTx/>
                <a:uFillTx/>
                <a:latin typeface="Proxima Nova"/>
                <a:ea typeface="+mn-ea"/>
                <a:cs typeface="+mn-cs"/>
              </a:rPr>
              <a:t>2</a:t>
            </a:r>
            <a:r>
              <a:rPr kumimoji="0" lang="pt-BR" sz="2400" b="0" i="0" u="none" strike="noStrike" kern="1200" cap="none" spc="0" normalizeH="0" baseline="0" noProof="0" dirty="0">
                <a:ln>
                  <a:noFill/>
                </a:ln>
                <a:solidFill>
                  <a:srgbClr val="FBB449"/>
                </a:solidFill>
                <a:effectLst/>
                <a:uLnTx/>
                <a:uFillTx/>
                <a:latin typeface="Proxima Nova"/>
                <a:ea typeface="+mn-ea"/>
                <a:cs typeface="+mn-cs"/>
              </a:rPr>
              <a:t>, J. Jardine</a:t>
            </a:r>
            <a:r>
              <a:rPr kumimoji="0" lang="pt-BR" sz="2400" b="0" i="0" u="none" strike="noStrike" kern="1200" cap="none" spc="0" normalizeH="0" baseline="30000" noProof="0" dirty="0">
                <a:ln>
                  <a:noFill/>
                </a:ln>
                <a:solidFill>
                  <a:srgbClr val="FBB449"/>
                </a:solidFill>
                <a:effectLst/>
                <a:uLnTx/>
                <a:uFillTx/>
                <a:latin typeface="Proxima Nova"/>
                <a:ea typeface="+mn-ea"/>
                <a:cs typeface="+mn-cs"/>
              </a:rPr>
              <a:t>1</a:t>
            </a:r>
            <a:r>
              <a:rPr kumimoji="0" lang="pt-BR" sz="2400" b="0" i="0" u="none" strike="noStrike" kern="1200" cap="none" spc="0" normalizeH="0" baseline="0" noProof="0" dirty="0">
                <a:ln>
                  <a:noFill/>
                </a:ln>
                <a:solidFill>
                  <a:srgbClr val="FBB449"/>
                </a:solidFill>
                <a:effectLst/>
                <a:uLnTx/>
                <a:uFillTx/>
                <a:latin typeface="Proxima Nova"/>
                <a:ea typeface="+mn-ea"/>
                <a:cs typeface="+mn-cs"/>
              </a:rPr>
              <a:t>, </a:t>
            </a:r>
            <a:r>
              <a:rPr kumimoji="0" lang="en-GB" sz="2400" b="0" i="0" u="none" strike="noStrike" kern="1200" cap="none" spc="0" normalizeH="0" baseline="0" noProof="0" dirty="0">
                <a:ln>
                  <a:noFill/>
                </a:ln>
                <a:solidFill>
                  <a:srgbClr val="FBB449"/>
                </a:solidFill>
                <a:effectLst/>
                <a:uLnTx/>
                <a:uFillTx/>
                <a:latin typeface="Proxima Nova"/>
                <a:ea typeface="+mn-ea"/>
                <a:cs typeface="+mn-cs"/>
              </a:rPr>
              <a:t>W. MacDonald</a:t>
            </a:r>
            <a:r>
              <a:rPr kumimoji="0" lang="pt-BR" sz="2400" b="0" i="0" u="none" strike="noStrike" kern="1200" cap="none" spc="0" normalizeH="0" baseline="30000" noProof="0" dirty="0">
                <a:ln>
                  <a:noFill/>
                </a:ln>
                <a:solidFill>
                  <a:srgbClr val="FBB449"/>
                </a:solidFill>
                <a:effectLst/>
                <a:uLnTx/>
                <a:uFillTx/>
                <a:latin typeface="Proxima Nova"/>
                <a:ea typeface="+mn-ea"/>
                <a:cs typeface="+mn-cs"/>
              </a:rPr>
              <a:t>2</a:t>
            </a:r>
            <a:r>
              <a:rPr kumimoji="0" lang="en-GB" sz="2400" b="0" i="0" u="none" strike="noStrike" kern="1200" cap="none" spc="0" normalizeH="0" baseline="0" noProof="0" dirty="0">
                <a:ln>
                  <a:noFill/>
                </a:ln>
                <a:solidFill>
                  <a:srgbClr val="FBB449"/>
                </a:solidFill>
                <a:effectLst/>
                <a:uLnTx/>
                <a:uFillTx/>
                <a:latin typeface="Proxima Nova"/>
                <a:ea typeface="+mn-ea"/>
                <a:cs typeface="+mn-cs"/>
              </a:rPr>
              <a:t>, M. Palmer</a:t>
            </a:r>
            <a:r>
              <a:rPr kumimoji="0" lang="pt-BR" sz="2400" b="0" i="0" u="none" strike="noStrike" kern="1200" cap="none" spc="0" normalizeH="0" baseline="30000" noProof="0" dirty="0">
                <a:ln>
                  <a:noFill/>
                </a:ln>
                <a:solidFill>
                  <a:srgbClr val="FBB449"/>
                </a:solidFill>
                <a:effectLst/>
                <a:uLnTx/>
                <a:uFillTx/>
                <a:latin typeface="Proxima Nova"/>
                <a:ea typeface="+mn-ea"/>
                <a:cs typeface="+mn-cs"/>
              </a:rPr>
              <a:t>3</a:t>
            </a:r>
            <a:r>
              <a:rPr kumimoji="0" lang="en-GB" sz="2400" b="0" i="0" u="none" strike="noStrike" kern="1200" cap="none" spc="0" normalizeH="0" baseline="0" noProof="0" dirty="0">
                <a:ln>
                  <a:noFill/>
                </a:ln>
                <a:solidFill>
                  <a:srgbClr val="FBB449"/>
                </a:solidFill>
                <a:effectLst/>
                <a:uLnTx/>
                <a:uFillTx/>
                <a:latin typeface="Proxima Nova"/>
                <a:ea typeface="+mn-ea"/>
                <a:cs typeface="+mn-cs"/>
              </a:rPr>
              <a:t>, T. Smyth</a:t>
            </a:r>
            <a:r>
              <a:rPr kumimoji="0" lang="pt-BR" sz="2400" b="0" i="0" u="none" strike="noStrike" kern="1200" cap="none" spc="0" normalizeH="0" baseline="30000" noProof="0" dirty="0">
                <a:ln>
                  <a:noFill/>
                </a:ln>
                <a:solidFill>
                  <a:srgbClr val="FBB449"/>
                </a:solidFill>
                <a:effectLst/>
                <a:uLnTx/>
                <a:uFillTx/>
                <a:latin typeface="Proxima Nova"/>
                <a:ea typeface="+mn-ea"/>
                <a:cs typeface="+mn-cs"/>
              </a:rPr>
              <a:t>3</a:t>
            </a:r>
            <a:r>
              <a:rPr kumimoji="0" lang="en-GB" sz="2400" b="0" i="0" u="none" strike="noStrike" kern="1200" cap="none" spc="0" normalizeH="0" baseline="0" noProof="0" dirty="0">
                <a:ln>
                  <a:noFill/>
                </a:ln>
                <a:solidFill>
                  <a:srgbClr val="FBB449"/>
                </a:solidFill>
                <a:effectLst/>
                <a:uLnTx/>
                <a:uFillTx/>
                <a:latin typeface="Proxima Nova"/>
                <a:ea typeface="+mn-ea"/>
                <a:cs typeface="+mn-cs"/>
              </a:rPr>
              <a:t>, J. </a:t>
            </a:r>
            <a:r>
              <a:rPr kumimoji="0" lang="en-GB" sz="2400" b="0" i="0" u="none" strike="noStrike" kern="1200" cap="none" spc="0" normalizeH="0" baseline="0" noProof="0" dirty="0" err="1">
                <a:ln>
                  <a:noFill/>
                </a:ln>
                <a:solidFill>
                  <a:srgbClr val="FBB449"/>
                </a:solidFill>
                <a:effectLst/>
                <a:uLnTx/>
                <a:uFillTx/>
                <a:latin typeface="Proxima Nova"/>
                <a:ea typeface="+mn-ea"/>
                <a:cs typeface="+mn-cs"/>
              </a:rPr>
              <a:t>Wihsgott</a:t>
            </a:r>
            <a:r>
              <a:rPr kumimoji="0" lang="pt-BR" sz="2400" b="0" i="0" u="none" strike="noStrike" kern="1200" cap="none" spc="0" normalizeH="0" baseline="30000" noProof="0" dirty="0">
                <a:ln>
                  <a:noFill/>
                </a:ln>
                <a:solidFill>
                  <a:srgbClr val="FBB449"/>
                </a:solidFill>
                <a:effectLst/>
                <a:uLnTx/>
                <a:uFillTx/>
                <a:latin typeface="Proxima Nova"/>
                <a:ea typeface="+mn-ea"/>
                <a:cs typeface="+mn-cs"/>
              </a:rPr>
              <a:t>3</a:t>
            </a:r>
            <a:r>
              <a:rPr kumimoji="0" lang="en-GB" sz="2400" b="0" i="0" u="none" strike="noStrike" kern="1200" cap="none" spc="0" normalizeH="0" baseline="0" noProof="0" dirty="0">
                <a:ln>
                  <a:noFill/>
                </a:ln>
                <a:solidFill>
                  <a:srgbClr val="FBB449"/>
                </a:solidFill>
                <a:effectLst/>
                <a:uLnTx/>
                <a:uFillTx/>
                <a:latin typeface="Proxima Nova"/>
                <a:ea typeface="+mn-ea"/>
                <a:cs typeface="+mn-cs"/>
              </a:rPr>
              <a:t>, C. Williams</a:t>
            </a:r>
            <a:r>
              <a:rPr kumimoji="0" lang="pt-BR" sz="2400" b="0" i="0" u="none" strike="noStrike" kern="1200" cap="none" spc="0" normalizeH="0" baseline="0" noProof="0" dirty="0">
                <a:ln>
                  <a:noFill/>
                </a:ln>
                <a:solidFill>
                  <a:srgbClr val="FBB449"/>
                </a:solidFill>
                <a:effectLst/>
                <a:uLnTx/>
                <a:uFillTx/>
                <a:latin typeface="Proxima Nova"/>
                <a:ea typeface="+mn-ea"/>
                <a:cs typeface="+mn-cs"/>
              </a:rPr>
              <a:t>1</a:t>
            </a:r>
            <a:r>
              <a:rPr kumimoji="0" lang="en-GB" sz="2400" b="0" i="0" u="none" strike="noStrike" kern="1200" cap="none" spc="0" normalizeH="0" baseline="0" noProof="0" dirty="0">
                <a:ln>
                  <a:noFill/>
                </a:ln>
                <a:solidFill>
                  <a:srgbClr val="FBB449"/>
                </a:solidFill>
                <a:effectLst/>
                <a:uLnTx/>
                <a:uFillTx/>
                <a:latin typeface="Proxima Nova"/>
                <a:ea typeface="+mn-ea"/>
                <a:cs typeface="+mn-cs"/>
              </a:rPr>
              <a:t>, A. </a:t>
            </a:r>
            <a:r>
              <a:rPr kumimoji="0" lang="en-GB" sz="2400" b="0" i="0" u="none" strike="noStrike" kern="1200" cap="none" spc="0" normalizeH="0" baseline="0" noProof="0" dirty="0" err="1">
                <a:ln>
                  <a:noFill/>
                </a:ln>
                <a:solidFill>
                  <a:srgbClr val="FBB449"/>
                </a:solidFill>
                <a:effectLst/>
                <a:uLnTx/>
                <a:uFillTx/>
                <a:latin typeface="Proxima Nova"/>
                <a:ea typeface="+mn-ea"/>
                <a:cs typeface="+mn-cs"/>
              </a:rPr>
              <a:t>Zampollo</a:t>
            </a:r>
            <a:r>
              <a:rPr kumimoji="0" lang="pt-BR" sz="2400" b="0" i="0" u="none" strike="noStrike" kern="1200" cap="none" spc="0" normalizeH="0" baseline="30000" noProof="0" dirty="0">
                <a:ln>
                  <a:noFill/>
                </a:ln>
                <a:solidFill>
                  <a:srgbClr val="FBB449"/>
                </a:solidFill>
                <a:effectLst/>
                <a:uLnTx/>
                <a:uFillTx/>
                <a:latin typeface="Proxima Nova"/>
                <a:ea typeface="+mn-ea"/>
                <a:cs typeface="+mn-cs"/>
              </a:rPr>
              <a:t>2,4</a:t>
            </a:r>
            <a:r>
              <a:rPr kumimoji="0" lang="pt-BR" sz="2400" b="0" i="0" u="none" strike="noStrike" kern="1200" cap="none" spc="0" normalizeH="0" baseline="0" noProof="0" dirty="0">
                <a:ln>
                  <a:noFill/>
                </a:ln>
                <a:solidFill>
                  <a:srgbClr val="FBB449"/>
                </a:solidFill>
                <a:effectLst/>
                <a:uLnTx/>
                <a:uFillTx/>
                <a:latin typeface="Proxima Nova"/>
                <a:ea typeface="+mn-ea"/>
                <a:cs typeface="+mn-cs"/>
              </a:rPr>
              <a:t> </a:t>
            </a:r>
            <a:r>
              <a:rPr kumimoji="0" lang="en-GB" sz="2400" b="0" i="0" u="none" strike="noStrike" kern="1200" cap="none" spc="0" normalizeH="0" baseline="0" noProof="0" dirty="0">
                <a:ln>
                  <a:noFill/>
                </a:ln>
                <a:solidFill>
                  <a:srgbClr val="FBB449"/>
                </a:solidFill>
                <a:effectLst/>
                <a:uLnTx/>
                <a:uFillTx/>
                <a:latin typeface="Proxima Nova"/>
                <a:ea typeface="+mn-ea"/>
                <a:cs typeface="+mn-cs"/>
              </a:rPr>
              <a:t>&amp; B. Scott</a:t>
            </a:r>
            <a:r>
              <a:rPr kumimoji="0" lang="en-GB" sz="2400" b="0" i="0" u="none" strike="noStrike" kern="1200" cap="none" spc="0" normalizeH="0" baseline="30000" noProof="0" dirty="0">
                <a:ln>
                  <a:noFill/>
                </a:ln>
                <a:solidFill>
                  <a:srgbClr val="FBB449"/>
                </a:solidFill>
                <a:effectLst/>
                <a:uLnTx/>
                <a:uFillTx/>
                <a:latin typeface="Proxima Nova"/>
                <a:ea typeface="+mn-ea"/>
                <a:cs typeface="+mn-cs"/>
              </a:rPr>
              <a:t>4</a:t>
            </a:r>
            <a:r>
              <a:rPr kumimoji="0" lang="en-GB" sz="2400" b="0" i="0" u="none" strike="noStrike" kern="1200" cap="none" spc="0" normalizeH="0" baseline="0" noProof="0" dirty="0">
                <a:ln>
                  <a:noFill/>
                </a:ln>
                <a:solidFill>
                  <a:srgbClr val="FBB449"/>
                </a:solidFill>
                <a:effectLst/>
                <a:uLnTx/>
                <a:uFillTx/>
                <a:latin typeface="Proxima Nova"/>
                <a:ea typeface="+mn-ea"/>
                <a:cs typeface="+mn-cs"/>
              </a:rPr>
              <a:t> </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BB449"/>
              </a:solidFill>
              <a:effectLst/>
              <a:uLnTx/>
              <a:uFillTx/>
              <a:latin typeface="Proxima Nova"/>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BB449"/>
                </a:solidFill>
                <a:effectLst/>
                <a:uLnTx/>
                <a:uFillTx/>
                <a:latin typeface="Proxima Nova"/>
                <a:ea typeface="+mn-ea"/>
                <a:cs typeface="+mn-cs"/>
              </a:rPr>
              <a:t>(1) National Oceanography Centre</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BB449"/>
                </a:solidFill>
                <a:effectLst/>
                <a:uLnTx/>
                <a:uFillTx/>
                <a:latin typeface="Proxima Nova"/>
                <a:ea typeface="+mn-ea"/>
                <a:cs typeface="+mn-cs"/>
              </a:rPr>
              <a:t>(2) Scottish Government Marine Directorate</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BB449"/>
                </a:solidFill>
                <a:effectLst/>
                <a:uLnTx/>
                <a:uFillTx/>
                <a:latin typeface="Proxima Nova"/>
                <a:ea typeface="+mn-ea"/>
                <a:cs typeface="+mn-cs"/>
              </a:rPr>
              <a:t>(3) Plymouth Marine Laboratory</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BB449"/>
                </a:solidFill>
                <a:effectLst/>
                <a:uLnTx/>
                <a:uFillTx/>
                <a:latin typeface="Proxima Nova"/>
                <a:ea typeface="+mn-ea"/>
                <a:cs typeface="+mn-cs"/>
              </a:rPr>
              <a:t>(4) University of Aberdeen </a:t>
            </a:r>
          </a:p>
        </p:txBody>
      </p:sp>
      <p:sp>
        <p:nvSpPr>
          <p:cNvPr id="4" name="TextBox 3">
            <a:extLst>
              <a:ext uri="{FF2B5EF4-FFF2-40B4-BE49-F238E27FC236}">
                <a16:creationId xmlns:a16="http://schemas.microsoft.com/office/drawing/2014/main" id="{3B8878A5-0DD3-CD6E-681B-BF005F7BF15F}"/>
              </a:ext>
            </a:extLst>
          </p:cNvPr>
          <p:cNvSpPr txBox="1"/>
          <p:nvPr/>
        </p:nvSpPr>
        <p:spPr>
          <a:xfrm>
            <a:off x="291687" y="-54790"/>
            <a:ext cx="423445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9F9E"/>
                </a:solidFill>
                <a:effectLst/>
                <a:uLnTx/>
                <a:uFillTx/>
                <a:latin typeface="Calibri Light"/>
                <a:ea typeface="+mn-ea"/>
                <a:cs typeface="Arial"/>
              </a:rPr>
              <a:t>PELAgIO</a:t>
            </a:r>
            <a:endParaRPr kumimoji="0" lang="en-US" sz="5400" b="1" i="0" u="none" strike="noStrike" kern="1200" cap="none" spc="0" normalizeH="0" baseline="0" noProof="0" dirty="0">
              <a:ln>
                <a:noFill/>
              </a:ln>
              <a:solidFill>
                <a:srgbClr val="000000"/>
              </a:solidFill>
              <a:effectLst/>
              <a:uLnTx/>
              <a:uFillTx/>
              <a:latin typeface="Arial"/>
              <a:ea typeface="+mn-e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676E0-8F4B-4EDF-F722-AE86FA3BFF11}"/>
            </a:ext>
          </a:extLst>
        </p:cNvPr>
        <p:cNvGrpSpPr/>
        <p:nvPr/>
      </p:nvGrpSpPr>
      <p:grpSpPr>
        <a:xfrm>
          <a:off x="0" y="0"/>
          <a:ext cx="0" cy="0"/>
          <a:chOff x="0" y="0"/>
          <a:chExt cx="0" cy="0"/>
        </a:xfrm>
      </p:grpSpPr>
      <p:pic>
        <p:nvPicPr>
          <p:cNvPr id="3" name="Picture 2" descr="29">
            <a:extLst>
              <a:ext uri="{FF2B5EF4-FFF2-40B4-BE49-F238E27FC236}">
                <a16:creationId xmlns:a16="http://schemas.microsoft.com/office/drawing/2014/main" id="{C89D8E68-B1B7-6A75-F056-C5796EAEBE2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3089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l="-3000" r="-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9B1BB-6204-59C4-78E6-4F0AB64CEDE4}"/>
              </a:ext>
            </a:extLst>
          </p:cNvPr>
          <p:cNvSpPr>
            <a:spLocks noGrp="1"/>
          </p:cNvSpPr>
          <p:nvPr>
            <p:ph type="ctrTitle"/>
          </p:nvPr>
        </p:nvSpPr>
        <p:spPr>
          <a:xfrm>
            <a:off x="114300" y="1066800"/>
            <a:ext cx="11963400" cy="2387600"/>
          </a:xfrm>
        </p:spPr>
        <p:txBody>
          <a:bodyPr>
            <a:normAutofit/>
          </a:bodyPr>
          <a:lstStyle/>
          <a:p>
            <a:r>
              <a:rPr lang="en-GB" sz="3600" b="1" i="0" u="none" strike="noStrike" baseline="0" dirty="0">
                <a:solidFill>
                  <a:srgbClr val="0282A4"/>
                </a:solidFill>
                <a:latin typeface="Verdana" panose="020B0604030504040204" pitchFamily="34" charset="0"/>
                <a:ea typeface="Verdana" panose="020B0604030504040204" pitchFamily="34" charset="0"/>
                <a:cs typeface="Tahoma" panose="020B0604030504040204" pitchFamily="34" charset="0"/>
              </a:rPr>
              <a:t>Sampling challenges in offshore windfarms generate innovation in marine autonomous systems</a:t>
            </a:r>
            <a:endParaRPr lang="en-GB" sz="9600" b="1" dirty="0">
              <a:solidFill>
                <a:srgbClr val="0282A4"/>
              </a:solidFill>
              <a:latin typeface="Verdana" panose="020B0604030504040204" pitchFamily="34" charset="0"/>
              <a:ea typeface="Verdana" panose="020B0604030504040204" pitchFamily="34" charset="0"/>
              <a:cs typeface="Tahoma" panose="020B0604030504040204" pitchFamily="34" charset="0"/>
            </a:endParaRPr>
          </a:p>
        </p:txBody>
      </p:sp>
      <p:sp>
        <p:nvSpPr>
          <p:cNvPr id="3" name="Subtitle 2">
            <a:extLst>
              <a:ext uri="{FF2B5EF4-FFF2-40B4-BE49-F238E27FC236}">
                <a16:creationId xmlns:a16="http://schemas.microsoft.com/office/drawing/2014/main" id="{FA7434A0-59EE-503A-AA7A-D9845EC6ECEA}"/>
              </a:ext>
            </a:extLst>
          </p:cNvPr>
          <p:cNvSpPr>
            <a:spLocks noGrp="1"/>
          </p:cNvSpPr>
          <p:nvPr>
            <p:ph type="subTitle" idx="1"/>
          </p:nvPr>
        </p:nvSpPr>
        <p:spPr>
          <a:xfrm>
            <a:off x="2635250" y="3932238"/>
            <a:ext cx="6921500" cy="658634"/>
          </a:xfrm>
        </p:spPr>
        <p:txBody>
          <a:bodyPr>
            <a:normAutofit/>
          </a:bodyPr>
          <a:lstStyle/>
          <a:p>
            <a:r>
              <a:rPr lang="en-GB" sz="2800" b="1" dirty="0">
                <a:solidFill>
                  <a:srgbClr val="0282A4"/>
                </a:solidFill>
                <a:latin typeface="Verdana" panose="020B0604030504040204" pitchFamily="34" charset="0"/>
                <a:ea typeface="Verdana" panose="020B0604030504040204" pitchFamily="34" charset="0"/>
                <a:cs typeface="Tahoma" panose="020B0604030504040204" pitchFamily="34" charset="0"/>
              </a:rPr>
              <a:t>Josh Lawrence &amp; Paul Fernandes </a:t>
            </a:r>
          </a:p>
        </p:txBody>
      </p:sp>
      <p:grpSp>
        <p:nvGrpSpPr>
          <p:cNvPr id="13" name="Group 12">
            <a:extLst>
              <a:ext uri="{FF2B5EF4-FFF2-40B4-BE49-F238E27FC236}">
                <a16:creationId xmlns:a16="http://schemas.microsoft.com/office/drawing/2014/main" id="{44EB889B-D417-A330-E6FB-927177591972}"/>
              </a:ext>
            </a:extLst>
          </p:cNvPr>
          <p:cNvGrpSpPr/>
          <p:nvPr/>
        </p:nvGrpSpPr>
        <p:grpSpPr>
          <a:xfrm>
            <a:off x="3888357" y="4669589"/>
            <a:ext cx="2800311" cy="755637"/>
            <a:chOff x="4946689" y="4654563"/>
            <a:chExt cx="2800311" cy="755637"/>
          </a:xfrm>
        </p:grpSpPr>
        <p:pic>
          <p:nvPicPr>
            <p:cNvPr id="9" name="Picture 8" descr="A black background with grey text&#10;&#10;Description automatically generated">
              <a:extLst>
                <a:ext uri="{FF2B5EF4-FFF2-40B4-BE49-F238E27FC236}">
                  <a16:creationId xmlns:a16="http://schemas.microsoft.com/office/drawing/2014/main" id="{0B20D7F2-CD81-593A-5D72-1A05D40D81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6689" y="4654563"/>
              <a:ext cx="1511274" cy="755637"/>
            </a:xfrm>
            <a:prstGeom prst="rect">
              <a:avLst/>
            </a:prstGeom>
          </p:spPr>
        </p:pic>
        <p:pic>
          <p:nvPicPr>
            <p:cNvPr id="10" name="Picture 2">
              <a:extLst>
                <a:ext uri="{FF2B5EF4-FFF2-40B4-BE49-F238E27FC236}">
                  <a16:creationId xmlns:a16="http://schemas.microsoft.com/office/drawing/2014/main" id="{68143A28-786D-BDDD-2D37-37AFA4F5BCF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560489" y="4654563"/>
              <a:ext cx="1186511" cy="755637"/>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NERC logo">
            <a:extLst>
              <a:ext uri="{FF2B5EF4-FFF2-40B4-BE49-F238E27FC236}">
                <a16:creationId xmlns:a16="http://schemas.microsoft.com/office/drawing/2014/main" id="{B9A2B9A3-948F-F204-8EE2-1C7404966F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85375" y="147848"/>
            <a:ext cx="2082800" cy="5554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DAB96EA-63DA-5374-EE3D-DDA1ECE47DEA}"/>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888357" y="80102"/>
            <a:ext cx="4415287" cy="1454949"/>
          </a:xfrm>
          <a:prstGeom prst="rect">
            <a:avLst/>
          </a:prstGeom>
        </p:spPr>
      </p:pic>
      <p:pic>
        <p:nvPicPr>
          <p:cNvPr id="5" name="Picture 4">
            <a:extLst>
              <a:ext uri="{FF2B5EF4-FFF2-40B4-BE49-F238E27FC236}">
                <a16:creationId xmlns:a16="http://schemas.microsoft.com/office/drawing/2014/main" id="{09A94084-10D9-4405-BA2A-ED9AB8F94542}"/>
              </a:ext>
            </a:extLst>
          </p:cNvPr>
          <p:cNvPicPr>
            <a:picLocks noChangeAspect="1"/>
          </p:cNvPicPr>
          <p:nvPr/>
        </p:nvPicPr>
        <p:blipFill>
          <a:blip r:embed="rId9" cstate="email">
            <a:extLst>
              <a:ext uri="{28A0092B-C50C-407E-A947-70E740481C1C}">
                <a14:useLocalDpi xmlns:a14="http://schemas.microsoft.com/office/drawing/2010/main" val="0"/>
              </a:ext>
            </a:extLst>
          </a:blip>
          <a:srcRect r="31570"/>
          <a:stretch/>
        </p:blipFill>
        <p:spPr>
          <a:xfrm>
            <a:off x="6791194" y="4669589"/>
            <a:ext cx="1982023" cy="798241"/>
          </a:xfrm>
          <a:prstGeom prst="rect">
            <a:avLst/>
          </a:prstGeom>
        </p:spPr>
      </p:pic>
      <p:pic>
        <p:nvPicPr>
          <p:cNvPr id="1026" name="Picture 2">
            <a:extLst>
              <a:ext uri="{FF2B5EF4-FFF2-40B4-BE49-F238E27FC236}">
                <a16:creationId xmlns:a16="http://schemas.microsoft.com/office/drawing/2014/main" id="{9D7D0511-67E9-90E1-F777-F5D80324A0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825" y="84931"/>
            <a:ext cx="28575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643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AB070-BE4A-9AC3-B6C6-E649E0B8888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1DD23DD-504D-F759-7B82-9A9C0C589D61}"/>
              </a:ext>
            </a:extLst>
          </p:cNvPr>
          <p:cNvPicPr>
            <a:picLocks noChangeAspect="1" noChangeArrowheads="1"/>
          </p:cNvPicPr>
          <p:nvPr/>
        </p:nvPicPr>
        <p:blipFill>
          <a:blip r:embed="rId3" cstate="print">
            <a:clrChange>
              <a:clrFrom>
                <a:srgbClr val="FFFFFF"/>
              </a:clrFrom>
              <a:clrTo>
                <a:srgbClr val="FFFFFF">
                  <a:alpha val="0"/>
                </a:srgbClr>
              </a:clrTo>
            </a:clrChange>
          </a:blip>
          <a:srcRect b="20975"/>
          <a:stretch/>
        </p:blipFill>
        <p:spPr bwMode="auto">
          <a:xfrm>
            <a:off x="7810138" y="1451399"/>
            <a:ext cx="2860675" cy="1384995"/>
          </a:xfrm>
          <a:prstGeom prst="rect">
            <a:avLst/>
          </a:prstGeom>
          <a:noFill/>
        </p:spPr>
      </p:pic>
      <p:sp>
        <p:nvSpPr>
          <p:cNvPr id="8" name="Text Box 18">
            <a:extLst>
              <a:ext uri="{FF2B5EF4-FFF2-40B4-BE49-F238E27FC236}">
                <a16:creationId xmlns:a16="http://schemas.microsoft.com/office/drawing/2014/main" id="{CCC1944E-CD59-BCF3-6A25-6C1DE115FDB2}"/>
              </a:ext>
            </a:extLst>
          </p:cNvPr>
          <p:cNvSpPr txBox="1">
            <a:spLocks noChangeArrowheads="1"/>
          </p:cNvSpPr>
          <p:nvPr/>
        </p:nvSpPr>
        <p:spPr bwMode="auto">
          <a:xfrm>
            <a:off x="10389326" y="5500660"/>
            <a:ext cx="1091475" cy="276999"/>
          </a:xfrm>
          <a:prstGeom prst="rect">
            <a:avLst/>
          </a:prstGeom>
          <a:noFill/>
          <a:ln w="19050">
            <a:noFill/>
            <a:miter lim="800000"/>
            <a:headEnd/>
            <a:tailEnd/>
          </a:ln>
          <a:effec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Seabed</a:t>
            </a:r>
          </a:p>
        </p:txBody>
      </p:sp>
      <p:sp>
        <p:nvSpPr>
          <p:cNvPr id="16" name="AutoShape 24" descr="Narrow horizontal">
            <a:extLst>
              <a:ext uri="{FF2B5EF4-FFF2-40B4-BE49-F238E27FC236}">
                <a16:creationId xmlns:a16="http://schemas.microsoft.com/office/drawing/2014/main" id="{81029A90-229F-308F-F901-D8398E947548}"/>
              </a:ext>
            </a:extLst>
          </p:cNvPr>
          <p:cNvSpPr>
            <a:spLocks noChangeArrowheads="1"/>
          </p:cNvSpPr>
          <p:nvPr/>
        </p:nvSpPr>
        <p:spPr bwMode="auto">
          <a:xfrm>
            <a:off x="8476888" y="2788156"/>
            <a:ext cx="1685925" cy="3009900"/>
          </a:xfrm>
          <a:prstGeom prst="triangle">
            <a:avLst>
              <a:gd name="adj" fmla="val 50000"/>
            </a:avLst>
          </a:prstGeom>
          <a:pattFill prst="narHorz">
            <a:fgClr>
              <a:srgbClr val="FF0000">
                <a:alpha val="50000"/>
              </a:srgbClr>
            </a:fgClr>
            <a:bgClr>
              <a:schemeClr val="bg1">
                <a:alpha val="50000"/>
              </a:schemeClr>
            </a:bgClr>
          </a:patt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7" name="Freeform 25">
            <a:extLst>
              <a:ext uri="{FF2B5EF4-FFF2-40B4-BE49-F238E27FC236}">
                <a16:creationId xmlns:a16="http://schemas.microsoft.com/office/drawing/2014/main" id="{BBABC403-A0DF-2806-41EE-EAA11CFDABA5}"/>
              </a:ext>
            </a:extLst>
          </p:cNvPr>
          <p:cNvSpPr>
            <a:spLocks/>
          </p:cNvSpPr>
          <p:nvPr/>
        </p:nvSpPr>
        <p:spPr bwMode="auto">
          <a:xfrm>
            <a:off x="7810138" y="5750431"/>
            <a:ext cx="2895600" cy="85725"/>
          </a:xfrm>
          <a:custGeom>
            <a:avLst/>
            <a:gdLst/>
            <a:ahLst/>
            <a:cxnLst>
              <a:cxn ang="0">
                <a:pos x="0" y="6"/>
              </a:cxn>
              <a:cxn ang="0">
                <a:pos x="210" y="24"/>
              </a:cxn>
              <a:cxn ang="0">
                <a:pos x="648" y="36"/>
              </a:cxn>
              <a:cxn ang="0">
                <a:pos x="1014" y="42"/>
              </a:cxn>
              <a:cxn ang="0">
                <a:pos x="1230" y="54"/>
              </a:cxn>
              <a:cxn ang="0">
                <a:pos x="1374" y="48"/>
              </a:cxn>
              <a:cxn ang="0">
                <a:pos x="1458" y="18"/>
              </a:cxn>
              <a:cxn ang="0">
                <a:pos x="1824" y="24"/>
              </a:cxn>
            </a:cxnLst>
            <a:rect l="0" t="0" r="r" b="b"/>
            <a:pathLst>
              <a:path w="1824" h="54">
                <a:moveTo>
                  <a:pt x="0" y="6"/>
                </a:moveTo>
                <a:cubicBezTo>
                  <a:pt x="127" y="11"/>
                  <a:pt x="127" y="7"/>
                  <a:pt x="210" y="24"/>
                </a:cubicBezTo>
                <a:cubicBezTo>
                  <a:pt x="356" y="15"/>
                  <a:pt x="505" y="0"/>
                  <a:pt x="648" y="36"/>
                </a:cubicBezTo>
                <a:cubicBezTo>
                  <a:pt x="754" y="32"/>
                  <a:pt x="916" y="9"/>
                  <a:pt x="1014" y="42"/>
                </a:cubicBezTo>
                <a:cubicBezTo>
                  <a:pt x="1088" y="34"/>
                  <a:pt x="1157" y="42"/>
                  <a:pt x="1230" y="54"/>
                </a:cubicBezTo>
                <a:cubicBezTo>
                  <a:pt x="1278" y="52"/>
                  <a:pt x="1326" y="52"/>
                  <a:pt x="1374" y="48"/>
                </a:cubicBezTo>
                <a:cubicBezTo>
                  <a:pt x="1396" y="46"/>
                  <a:pt x="1431" y="23"/>
                  <a:pt x="1458" y="18"/>
                </a:cubicBezTo>
                <a:cubicBezTo>
                  <a:pt x="1581" y="28"/>
                  <a:pt x="1700" y="24"/>
                  <a:pt x="1824" y="24"/>
                </a:cubicBezTo>
              </a:path>
            </a:pathLst>
          </a:custGeom>
          <a:noFill/>
          <a:ln w="635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8" name="Rectangle 17">
            <a:extLst>
              <a:ext uri="{FF2B5EF4-FFF2-40B4-BE49-F238E27FC236}">
                <a16:creationId xmlns:a16="http://schemas.microsoft.com/office/drawing/2014/main" id="{AC57444F-AC63-C3DA-5594-E719CC20883C}"/>
              </a:ext>
            </a:extLst>
          </p:cNvPr>
          <p:cNvSpPr/>
          <p:nvPr/>
        </p:nvSpPr>
        <p:spPr>
          <a:xfrm>
            <a:off x="9390428" y="2316699"/>
            <a:ext cx="98322" cy="58994"/>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endParaRPr>
          </a:p>
        </p:txBody>
      </p:sp>
      <p:sp>
        <p:nvSpPr>
          <p:cNvPr id="19" name="Rectangle 18">
            <a:extLst>
              <a:ext uri="{FF2B5EF4-FFF2-40B4-BE49-F238E27FC236}">
                <a16:creationId xmlns:a16="http://schemas.microsoft.com/office/drawing/2014/main" id="{938E8682-8FA5-F40C-6B98-B73865D02174}"/>
              </a:ext>
            </a:extLst>
          </p:cNvPr>
          <p:cNvSpPr/>
          <p:nvPr/>
        </p:nvSpPr>
        <p:spPr>
          <a:xfrm>
            <a:off x="9245278" y="2780352"/>
            <a:ext cx="167149" cy="49161"/>
          </a:xfrm>
          <a:prstGeom prst="rect">
            <a:avLst/>
          </a:prstGeom>
          <a:solidFill>
            <a:schemeClr val="accent6">
              <a:lumMod val="75000"/>
            </a:schemeClr>
          </a:solidFill>
          <a:ln w="31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endParaRPr>
          </a:p>
        </p:txBody>
      </p:sp>
      <p:cxnSp>
        <p:nvCxnSpPr>
          <p:cNvPr id="20" name="Straight Connector 46">
            <a:extLst>
              <a:ext uri="{FF2B5EF4-FFF2-40B4-BE49-F238E27FC236}">
                <a16:creationId xmlns:a16="http://schemas.microsoft.com/office/drawing/2014/main" id="{A2A50425-A7DA-2C83-C200-A0E7EC9559EF}"/>
              </a:ext>
            </a:extLst>
          </p:cNvPr>
          <p:cNvCxnSpPr>
            <a:cxnSpLocks/>
            <a:stCxn id="16" idx="0"/>
            <a:endCxn id="18" idx="1"/>
          </p:cNvCxnSpPr>
          <p:nvPr/>
        </p:nvCxnSpPr>
        <p:spPr>
          <a:xfrm rot="5400000" flipH="1" flipV="1">
            <a:off x="9134159" y="2531888"/>
            <a:ext cx="441960" cy="70577"/>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C429FC54-468E-8D26-75ED-0BB46A9A10DB}"/>
              </a:ext>
            </a:extLst>
          </p:cNvPr>
          <p:cNvGrpSpPr/>
          <p:nvPr/>
        </p:nvGrpSpPr>
        <p:grpSpPr>
          <a:xfrm>
            <a:off x="7951815" y="2670680"/>
            <a:ext cx="2635921" cy="3133498"/>
            <a:chOff x="3279711" y="2879772"/>
            <a:chExt cx="2635921" cy="3133498"/>
          </a:xfrm>
        </p:grpSpPr>
        <p:sp>
          <p:nvSpPr>
            <p:cNvPr id="22" name="AutoShape 24" descr="Narrow horizontal">
              <a:extLst>
                <a:ext uri="{FF2B5EF4-FFF2-40B4-BE49-F238E27FC236}">
                  <a16:creationId xmlns:a16="http://schemas.microsoft.com/office/drawing/2014/main" id="{0CD06F13-0E87-2988-C22C-3EDD9428C60E}"/>
                </a:ext>
              </a:extLst>
            </p:cNvPr>
            <p:cNvSpPr>
              <a:spLocks noChangeArrowheads="1"/>
            </p:cNvSpPr>
            <p:nvPr/>
          </p:nvSpPr>
          <p:spPr bwMode="auto">
            <a:xfrm rot="10800000">
              <a:off x="3965529" y="2879772"/>
              <a:ext cx="1286057" cy="3122612"/>
            </a:xfrm>
            <a:prstGeom prst="triangle">
              <a:avLst>
                <a:gd name="adj" fmla="val 50000"/>
              </a:avLst>
            </a:prstGeom>
            <a:pattFill prst="narHorz">
              <a:fgClr>
                <a:srgbClr val="FF0000">
                  <a:alpha val="50000"/>
                </a:srgbClr>
              </a:fgClr>
              <a:bgClr>
                <a:schemeClr val="bg1">
                  <a:alpha val="50000"/>
                </a:schemeClr>
              </a:bgClr>
            </a:patt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23" name="AutoShape 24" descr="Narrow horizontal">
              <a:extLst>
                <a:ext uri="{FF2B5EF4-FFF2-40B4-BE49-F238E27FC236}">
                  <a16:creationId xmlns:a16="http://schemas.microsoft.com/office/drawing/2014/main" id="{DEB0BCD2-2551-1095-04A4-80B715642B84}"/>
                </a:ext>
              </a:extLst>
            </p:cNvPr>
            <p:cNvSpPr>
              <a:spLocks noChangeArrowheads="1"/>
            </p:cNvSpPr>
            <p:nvPr/>
          </p:nvSpPr>
          <p:spPr bwMode="auto">
            <a:xfrm rot="10800000">
              <a:off x="4379197" y="2890658"/>
              <a:ext cx="1286057" cy="3122612"/>
            </a:xfrm>
            <a:prstGeom prst="triangle">
              <a:avLst>
                <a:gd name="adj" fmla="val 50000"/>
              </a:avLst>
            </a:prstGeom>
            <a:pattFill prst="narHorz">
              <a:fgClr>
                <a:srgbClr val="FF0000">
                  <a:alpha val="50000"/>
                </a:srgbClr>
              </a:fgClr>
              <a:bgClr>
                <a:schemeClr val="bg1">
                  <a:alpha val="50000"/>
                </a:schemeClr>
              </a:bgClr>
            </a:patt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24" name="AutoShape 24" descr="Narrow horizontal">
              <a:extLst>
                <a:ext uri="{FF2B5EF4-FFF2-40B4-BE49-F238E27FC236}">
                  <a16:creationId xmlns:a16="http://schemas.microsoft.com/office/drawing/2014/main" id="{91458BAC-26DA-3D1C-51A4-2D8722FE5CFA}"/>
                </a:ext>
              </a:extLst>
            </p:cNvPr>
            <p:cNvSpPr>
              <a:spLocks noChangeArrowheads="1"/>
            </p:cNvSpPr>
            <p:nvPr/>
          </p:nvSpPr>
          <p:spPr bwMode="auto">
            <a:xfrm rot="10800000">
              <a:off x="4629575" y="2879772"/>
              <a:ext cx="1286057" cy="3122612"/>
            </a:xfrm>
            <a:prstGeom prst="triangle">
              <a:avLst>
                <a:gd name="adj" fmla="val 50000"/>
              </a:avLst>
            </a:prstGeom>
            <a:pattFill prst="narHorz">
              <a:fgClr>
                <a:srgbClr val="FF0000">
                  <a:alpha val="50000"/>
                </a:srgbClr>
              </a:fgClr>
              <a:bgClr>
                <a:schemeClr val="bg1">
                  <a:alpha val="50000"/>
                </a:schemeClr>
              </a:bgClr>
            </a:patt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25" name="AutoShape 24" descr="Narrow horizontal">
              <a:extLst>
                <a:ext uri="{FF2B5EF4-FFF2-40B4-BE49-F238E27FC236}">
                  <a16:creationId xmlns:a16="http://schemas.microsoft.com/office/drawing/2014/main" id="{D12CBED8-ED65-F7AF-7DC6-826CA0CC8A7F}"/>
                </a:ext>
              </a:extLst>
            </p:cNvPr>
            <p:cNvSpPr>
              <a:spLocks noChangeArrowheads="1"/>
            </p:cNvSpPr>
            <p:nvPr/>
          </p:nvSpPr>
          <p:spPr bwMode="auto">
            <a:xfrm rot="10800000">
              <a:off x="3584519" y="2879772"/>
              <a:ext cx="1286057" cy="3122612"/>
            </a:xfrm>
            <a:prstGeom prst="triangle">
              <a:avLst>
                <a:gd name="adj" fmla="val 50000"/>
              </a:avLst>
            </a:prstGeom>
            <a:pattFill prst="narHorz">
              <a:fgClr>
                <a:srgbClr val="FF0000">
                  <a:alpha val="50000"/>
                </a:srgbClr>
              </a:fgClr>
              <a:bgClr>
                <a:schemeClr val="bg1">
                  <a:alpha val="50000"/>
                </a:schemeClr>
              </a:bgClr>
            </a:patt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26" name="AutoShape 24" descr="Narrow horizontal">
              <a:extLst>
                <a:ext uri="{FF2B5EF4-FFF2-40B4-BE49-F238E27FC236}">
                  <a16:creationId xmlns:a16="http://schemas.microsoft.com/office/drawing/2014/main" id="{1070F9FD-207D-3FA3-519B-846D27FD359B}"/>
                </a:ext>
              </a:extLst>
            </p:cNvPr>
            <p:cNvSpPr>
              <a:spLocks noChangeArrowheads="1"/>
            </p:cNvSpPr>
            <p:nvPr/>
          </p:nvSpPr>
          <p:spPr bwMode="auto">
            <a:xfrm rot="10800000">
              <a:off x="3279711" y="2879772"/>
              <a:ext cx="1286057" cy="3122612"/>
            </a:xfrm>
            <a:prstGeom prst="triangle">
              <a:avLst>
                <a:gd name="adj" fmla="val 50000"/>
              </a:avLst>
            </a:prstGeom>
            <a:pattFill prst="narHorz">
              <a:fgClr>
                <a:srgbClr val="FF0000">
                  <a:alpha val="50000"/>
                </a:srgbClr>
              </a:fgClr>
              <a:bgClr>
                <a:schemeClr val="bg1">
                  <a:alpha val="50000"/>
                </a:schemeClr>
              </a:bgClr>
            </a:patt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sp>
        <p:nvSpPr>
          <p:cNvPr id="27" name="AutoShape 24" descr="Narrow horizontal">
            <a:extLst>
              <a:ext uri="{FF2B5EF4-FFF2-40B4-BE49-F238E27FC236}">
                <a16:creationId xmlns:a16="http://schemas.microsoft.com/office/drawing/2014/main" id="{14545A7F-C3A9-4782-C9E2-D57DF549528D}"/>
              </a:ext>
            </a:extLst>
          </p:cNvPr>
          <p:cNvSpPr>
            <a:spLocks noChangeArrowheads="1"/>
          </p:cNvSpPr>
          <p:nvPr/>
        </p:nvSpPr>
        <p:spPr bwMode="auto">
          <a:xfrm>
            <a:off x="8465050" y="2799042"/>
            <a:ext cx="1685925" cy="3009900"/>
          </a:xfrm>
          <a:prstGeom prst="triangle">
            <a:avLst>
              <a:gd name="adj" fmla="val 50000"/>
            </a:avLst>
          </a:prstGeom>
          <a:pattFill prst="narHorz">
            <a:fgClr>
              <a:srgbClr val="FF0000">
                <a:alpha val="50000"/>
              </a:srgbClr>
            </a:fgClr>
            <a:bgClr>
              <a:schemeClr val="bg1">
                <a:alpha val="50000"/>
              </a:schemeClr>
            </a:bgClr>
          </a:patt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nvGrpSpPr>
          <p:cNvPr id="28" name="Group 27">
            <a:extLst>
              <a:ext uri="{FF2B5EF4-FFF2-40B4-BE49-F238E27FC236}">
                <a16:creationId xmlns:a16="http://schemas.microsoft.com/office/drawing/2014/main" id="{35764F26-CEA0-6385-72BE-0A3D71019B9C}"/>
              </a:ext>
            </a:extLst>
          </p:cNvPr>
          <p:cNvGrpSpPr/>
          <p:nvPr/>
        </p:nvGrpSpPr>
        <p:grpSpPr>
          <a:xfrm>
            <a:off x="7939977" y="2681566"/>
            <a:ext cx="2635921" cy="3133498"/>
            <a:chOff x="3279711" y="2879772"/>
            <a:chExt cx="2635921" cy="3133498"/>
          </a:xfrm>
        </p:grpSpPr>
        <p:sp>
          <p:nvSpPr>
            <p:cNvPr id="29" name="AutoShape 24" descr="Narrow horizontal">
              <a:extLst>
                <a:ext uri="{FF2B5EF4-FFF2-40B4-BE49-F238E27FC236}">
                  <a16:creationId xmlns:a16="http://schemas.microsoft.com/office/drawing/2014/main" id="{06FB7467-58AC-7CB4-6428-7EF60D7229D8}"/>
                </a:ext>
              </a:extLst>
            </p:cNvPr>
            <p:cNvSpPr>
              <a:spLocks noChangeArrowheads="1"/>
            </p:cNvSpPr>
            <p:nvPr/>
          </p:nvSpPr>
          <p:spPr bwMode="auto">
            <a:xfrm rot="10800000">
              <a:off x="3965529" y="2879772"/>
              <a:ext cx="1286057" cy="3122612"/>
            </a:xfrm>
            <a:prstGeom prst="triangle">
              <a:avLst>
                <a:gd name="adj" fmla="val 50000"/>
              </a:avLst>
            </a:prstGeom>
            <a:pattFill prst="narHorz">
              <a:fgClr>
                <a:srgbClr val="FF0000">
                  <a:alpha val="50000"/>
                </a:srgbClr>
              </a:fgClr>
              <a:bgClr>
                <a:schemeClr val="bg1">
                  <a:alpha val="50000"/>
                </a:schemeClr>
              </a:bgClr>
            </a:patt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30" name="AutoShape 24" descr="Narrow horizontal">
              <a:extLst>
                <a:ext uri="{FF2B5EF4-FFF2-40B4-BE49-F238E27FC236}">
                  <a16:creationId xmlns:a16="http://schemas.microsoft.com/office/drawing/2014/main" id="{FCB64037-2E14-26B9-5C8E-B2FA21BEB712}"/>
                </a:ext>
              </a:extLst>
            </p:cNvPr>
            <p:cNvSpPr>
              <a:spLocks noChangeArrowheads="1"/>
            </p:cNvSpPr>
            <p:nvPr/>
          </p:nvSpPr>
          <p:spPr bwMode="auto">
            <a:xfrm rot="10800000">
              <a:off x="4379197" y="2890658"/>
              <a:ext cx="1286057" cy="3122612"/>
            </a:xfrm>
            <a:prstGeom prst="triangle">
              <a:avLst>
                <a:gd name="adj" fmla="val 50000"/>
              </a:avLst>
            </a:prstGeom>
            <a:pattFill prst="narHorz">
              <a:fgClr>
                <a:srgbClr val="FF0000">
                  <a:alpha val="50000"/>
                </a:srgbClr>
              </a:fgClr>
              <a:bgClr>
                <a:schemeClr val="bg1">
                  <a:alpha val="50000"/>
                </a:schemeClr>
              </a:bgClr>
            </a:patt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31" name="AutoShape 24" descr="Narrow horizontal">
              <a:extLst>
                <a:ext uri="{FF2B5EF4-FFF2-40B4-BE49-F238E27FC236}">
                  <a16:creationId xmlns:a16="http://schemas.microsoft.com/office/drawing/2014/main" id="{C9223D9D-BFC7-58E0-B97E-CA8494ED2BA1}"/>
                </a:ext>
              </a:extLst>
            </p:cNvPr>
            <p:cNvSpPr>
              <a:spLocks noChangeArrowheads="1"/>
            </p:cNvSpPr>
            <p:nvPr/>
          </p:nvSpPr>
          <p:spPr bwMode="auto">
            <a:xfrm rot="10800000">
              <a:off x="4629575" y="2879772"/>
              <a:ext cx="1286057" cy="3122612"/>
            </a:xfrm>
            <a:prstGeom prst="triangle">
              <a:avLst>
                <a:gd name="adj" fmla="val 50000"/>
              </a:avLst>
            </a:prstGeom>
            <a:pattFill prst="narHorz">
              <a:fgClr>
                <a:srgbClr val="FF0000">
                  <a:alpha val="50000"/>
                </a:srgbClr>
              </a:fgClr>
              <a:bgClr>
                <a:schemeClr val="bg1">
                  <a:alpha val="50000"/>
                </a:schemeClr>
              </a:bgClr>
            </a:patt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32" name="AutoShape 24" descr="Narrow horizontal">
              <a:extLst>
                <a:ext uri="{FF2B5EF4-FFF2-40B4-BE49-F238E27FC236}">
                  <a16:creationId xmlns:a16="http://schemas.microsoft.com/office/drawing/2014/main" id="{26834332-AB78-ABA4-875F-07D1483AD42B}"/>
                </a:ext>
              </a:extLst>
            </p:cNvPr>
            <p:cNvSpPr>
              <a:spLocks noChangeArrowheads="1"/>
            </p:cNvSpPr>
            <p:nvPr/>
          </p:nvSpPr>
          <p:spPr bwMode="auto">
            <a:xfrm rot="10800000">
              <a:off x="3584519" y="2879772"/>
              <a:ext cx="1286057" cy="3122612"/>
            </a:xfrm>
            <a:prstGeom prst="triangle">
              <a:avLst>
                <a:gd name="adj" fmla="val 50000"/>
              </a:avLst>
            </a:prstGeom>
            <a:pattFill prst="narHorz">
              <a:fgClr>
                <a:srgbClr val="FF0000">
                  <a:alpha val="50000"/>
                </a:srgbClr>
              </a:fgClr>
              <a:bgClr>
                <a:schemeClr val="bg1">
                  <a:alpha val="50000"/>
                </a:schemeClr>
              </a:bgClr>
            </a:patt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33" name="AutoShape 24" descr="Narrow horizontal">
              <a:extLst>
                <a:ext uri="{FF2B5EF4-FFF2-40B4-BE49-F238E27FC236}">
                  <a16:creationId xmlns:a16="http://schemas.microsoft.com/office/drawing/2014/main" id="{1770C86E-6DB1-1AD5-004A-276DF0019092}"/>
                </a:ext>
              </a:extLst>
            </p:cNvPr>
            <p:cNvSpPr>
              <a:spLocks noChangeArrowheads="1"/>
            </p:cNvSpPr>
            <p:nvPr/>
          </p:nvSpPr>
          <p:spPr bwMode="auto">
            <a:xfrm rot="10800000">
              <a:off x="3279711" y="2879772"/>
              <a:ext cx="1286057" cy="3122612"/>
            </a:xfrm>
            <a:prstGeom prst="triangle">
              <a:avLst>
                <a:gd name="adj" fmla="val 50000"/>
              </a:avLst>
            </a:prstGeom>
            <a:pattFill prst="narHorz">
              <a:fgClr>
                <a:srgbClr val="FF0000">
                  <a:alpha val="50000"/>
                </a:srgbClr>
              </a:fgClr>
              <a:bgClr>
                <a:schemeClr val="bg1">
                  <a:alpha val="50000"/>
                </a:schemeClr>
              </a:bgClr>
            </a:patt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sp>
        <p:nvSpPr>
          <p:cNvPr id="34" name="AutoShape 24" descr="Narrow horizontal">
            <a:extLst>
              <a:ext uri="{FF2B5EF4-FFF2-40B4-BE49-F238E27FC236}">
                <a16:creationId xmlns:a16="http://schemas.microsoft.com/office/drawing/2014/main" id="{5B791BE8-8B17-274B-D87D-D519C34591FF}"/>
              </a:ext>
            </a:extLst>
          </p:cNvPr>
          <p:cNvSpPr>
            <a:spLocks noChangeArrowheads="1"/>
          </p:cNvSpPr>
          <p:nvPr/>
        </p:nvSpPr>
        <p:spPr bwMode="auto">
          <a:xfrm>
            <a:off x="8487773" y="2799042"/>
            <a:ext cx="1685925" cy="3009900"/>
          </a:xfrm>
          <a:prstGeom prst="triangle">
            <a:avLst>
              <a:gd name="adj" fmla="val 50000"/>
            </a:avLst>
          </a:prstGeom>
          <a:pattFill prst="narHorz">
            <a:fgClr>
              <a:srgbClr val="FF0000">
                <a:alpha val="50000"/>
              </a:srgbClr>
            </a:fgClr>
            <a:bgClr>
              <a:schemeClr val="bg1">
                <a:alpha val="50000"/>
              </a:schemeClr>
            </a:bgClr>
          </a:patt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nvGrpSpPr>
          <p:cNvPr id="35" name="Group 34">
            <a:extLst>
              <a:ext uri="{FF2B5EF4-FFF2-40B4-BE49-F238E27FC236}">
                <a16:creationId xmlns:a16="http://schemas.microsoft.com/office/drawing/2014/main" id="{CB17E36A-3B4A-8477-EE80-F3D1C2B6CEED}"/>
              </a:ext>
            </a:extLst>
          </p:cNvPr>
          <p:cNvGrpSpPr/>
          <p:nvPr/>
        </p:nvGrpSpPr>
        <p:grpSpPr>
          <a:xfrm>
            <a:off x="7962700" y="2681566"/>
            <a:ext cx="2635921" cy="3133498"/>
            <a:chOff x="3279711" y="2879772"/>
            <a:chExt cx="2635921" cy="3133498"/>
          </a:xfrm>
        </p:grpSpPr>
        <p:sp>
          <p:nvSpPr>
            <p:cNvPr id="36" name="AutoShape 24" descr="Narrow horizontal">
              <a:extLst>
                <a:ext uri="{FF2B5EF4-FFF2-40B4-BE49-F238E27FC236}">
                  <a16:creationId xmlns:a16="http://schemas.microsoft.com/office/drawing/2014/main" id="{2B479911-FF1C-CC57-3E9B-0E4A36DCB284}"/>
                </a:ext>
              </a:extLst>
            </p:cNvPr>
            <p:cNvSpPr>
              <a:spLocks noChangeArrowheads="1"/>
            </p:cNvSpPr>
            <p:nvPr/>
          </p:nvSpPr>
          <p:spPr bwMode="auto">
            <a:xfrm rot="10800000">
              <a:off x="3965529" y="2879772"/>
              <a:ext cx="1286057" cy="3122612"/>
            </a:xfrm>
            <a:prstGeom prst="triangle">
              <a:avLst>
                <a:gd name="adj" fmla="val 50000"/>
              </a:avLst>
            </a:prstGeom>
            <a:pattFill prst="narHorz">
              <a:fgClr>
                <a:srgbClr val="FF0000">
                  <a:alpha val="50000"/>
                </a:srgbClr>
              </a:fgClr>
              <a:bgClr>
                <a:schemeClr val="bg1">
                  <a:alpha val="50000"/>
                </a:schemeClr>
              </a:bgClr>
            </a:patt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37" name="AutoShape 24" descr="Narrow horizontal">
              <a:extLst>
                <a:ext uri="{FF2B5EF4-FFF2-40B4-BE49-F238E27FC236}">
                  <a16:creationId xmlns:a16="http://schemas.microsoft.com/office/drawing/2014/main" id="{5EB02968-0A63-AF70-ADF5-13F8D50A0483}"/>
                </a:ext>
              </a:extLst>
            </p:cNvPr>
            <p:cNvSpPr>
              <a:spLocks noChangeArrowheads="1"/>
            </p:cNvSpPr>
            <p:nvPr/>
          </p:nvSpPr>
          <p:spPr bwMode="auto">
            <a:xfrm rot="10800000">
              <a:off x="4379197" y="2890658"/>
              <a:ext cx="1286057" cy="3122612"/>
            </a:xfrm>
            <a:prstGeom prst="triangle">
              <a:avLst>
                <a:gd name="adj" fmla="val 50000"/>
              </a:avLst>
            </a:prstGeom>
            <a:pattFill prst="narHorz">
              <a:fgClr>
                <a:srgbClr val="FF0000">
                  <a:alpha val="50000"/>
                </a:srgbClr>
              </a:fgClr>
              <a:bgClr>
                <a:schemeClr val="bg1">
                  <a:alpha val="50000"/>
                </a:schemeClr>
              </a:bgClr>
            </a:patt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38" name="AutoShape 24" descr="Narrow horizontal">
              <a:extLst>
                <a:ext uri="{FF2B5EF4-FFF2-40B4-BE49-F238E27FC236}">
                  <a16:creationId xmlns:a16="http://schemas.microsoft.com/office/drawing/2014/main" id="{C1B4FF70-FE5B-C420-B9CF-F980F3555724}"/>
                </a:ext>
              </a:extLst>
            </p:cNvPr>
            <p:cNvSpPr>
              <a:spLocks noChangeArrowheads="1"/>
            </p:cNvSpPr>
            <p:nvPr/>
          </p:nvSpPr>
          <p:spPr bwMode="auto">
            <a:xfrm rot="10800000">
              <a:off x="4629575" y="2879772"/>
              <a:ext cx="1286057" cy="3122612"/>
            </a:xfrm>
            <a:prstGeom prst="triangle">
              <a:avLst>
                <a:gd name="adj" fmla="val 50000"/>
              </a:avLst>
            </a:prstGeom>
            <a:pattFill prst="narHorz">
              <a:fgClr>
                <a:srgbClr val="FF0000">
                  <a:alpha val="50000"/>
                </a:srgbClr>
              </a:fgClr>
              <a:bgClr>
                <a:schemeClr val="bg1">
                  <a:alpha val="50000"/>
                </a:schemeClr>
              </a:bgClr>
            </a:patt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39" name="AutoShape 24" descr="Narrow horizontal">
              <a:extLst>
                <a:ext uri="{FF2B5EF4-FFF2-40B4-BE49-F238E27FC236}">
                  <a16:creationId xmlns:a16="http://schemas.microsoft.com/office/drawing/2014/main" id="{F11CEAC1-7F1F-D3EF-A402-1D5919920D1B}"/>
                </a:ext>
              </a:extLst>
            </p:cNvPr>
            <p:cNvSpPr>
              <a:spLocks noChangeArrowheads="1"/>
            </p:cNvSpPr>
            <p:nvPr/>
          </p:nvSpPr>
          <p:spPr bwMode="auto">
            <a:xfrm rot="10800000">
              <a:off x="3584519" y="2879772"/>
              <a:ext cx="1286057" cy="3122612"/>
            </a:xfrm>
            <a:prstGeom prst="triangle">
              <a:avLst>
                <a:gd name="adj" fmla="val 50000"/>
              </a:avLst>
            </a:prstGeom>
            <a:pattFill prst="narHorz">
              <a:fgClr>
                <a:srgbClr val="FF0000">
                  <a:alpha val="50000"/>
                </a:srgbClr>
              </a:fgClr>
              <a:bgClr>
                <a:schemeClr val="bg1">
                  <a:alpha val="50000"/>
                </a:schemeClr>
              </a:bgClr>
            </a:patt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40" name="AutoShape 24" descr="Narrow horizontal">
              <a:extLst>
                <a:ext uri="{FF2B5EF4-FFF2-40B4-BE49-F238E27FC236}">
                  <a16:creationId xmlns:a16="http://schemas.microsoft.com/office/drawing/2014/main" id="{53E98127-84D6-783B-A066-8555BC8D8A52}"/>
                </a:ext>
              </a:extLst>
            </p:cNvPr>
            <p:cNvSpPr>
              <a:spLocks noChangeArrowheads="1"/>
            </p:cNvSpPr>
            <p:nvPr/>
          </p:nvSpPr>
          <p:spPr bwMode="auto">
            <a:xfrm rot="10800000">
              <a:off x="3279711" y="2879772"/>
              <a:ext cx="1286057" cy="3122612"/>
            </a:xfrm>
            <a:prstGeom prst="triangle">
              <a:avLst>
                <a:gd name="adj" fmla="val 50000"/>
              </a:avLst>
            </a:prstGeom>
            <a:pattFill prst="narHorz">
              <a:fgClr>
                <a:srgbClr val="FF0000">
                  <a:alpha val="50000"/>
                </a:srgbClr>
              </a:fgClr>
              <a:bgClr>
                <a:schemeClr val="bg1">
                  <a:alpha val="50000"/>
                </a:schemeClr>
              </a:bgClr>
            </a:patt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sp>
        <p:nvSpPr>
          <p:cNvPr id="41" name="AutoShape 24" descr="Narrow horizontal">
            <a:extLst>
              <a:ext uri="{FF2B5EF4-FFF2-40B4-BE49-F238E27FC236}">
                <a16:creationId xmlns:a16="http://schemas.microsoft.com/office/drawing/2014/main" id="{69BFA48F-B5DE-7A96-C8E5-E1B64FAF3833}"/>
              </a:ext>
            </a:extLst>
          </p:cNvPr>
          <p:cNvSpPr>
            <a:spLocks noChangeArrowheads="1"/>
          </p:cNvSpPr>
          <p:nvPr/>
        </p:nvSpPr>
        <p:spPr bwMode="auto">
          <a:xfrm>
            <a:off x="8496952" y="2799042"/>
            <a:ext cx="1685925" cy="3009900"/>
          </a:xfrm>
          <a:prstGeom prst="triangle">
            <a:avLst>
              <a:gd name="adj" fmla="val 50000"/>
            </a:avLst>
          </a:prstGeom>
          <a:pattFill prst="narHorz">
            <a:fgClr>
              <a:srgbClr val="FF0000">
                <a:alpha val="50000"/>
              </a:srgbClr>
            </a:fgClr>
            <a:bgClr>
              <a:schemeClr val="bg1">
                <a:alpha val="50000"/>
              </a:schemeClr>
            </a:bgClr>
          </a:patt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nvGrpSpPr>
          <p:cNvPr id="42" name="Group 41">
            <a:extLst>
              <a:ext uri="{FF2B5EF4-FFF2-40B4-BE49-F238E27FC236}">
                <a16:creationId xmlns:a16="http://schemas.microsoft.com/office/drawing/2014/main" id="{C24794EF-89AF-4ED9-DF82-C4FAC4278EBE}"/>
              </a:ext>
            </a:extLst>
          </p:cNvPr>
          <p:cNvGrpSpPr/>
          <p:nvPr/>
        </p:nvGrpSpPr>
        <p:grpSpPr>
          <a:xfrm>
            <a:off x="7971879" y="2681566"/>
            <a:ext cx="2635921" cy="3133498"/>
            <a:chOff x="3279711" y="2879772"/>
            <a:chExt cx="2635921" cy="3133498"/>
          </a:xfrm>
        </p:grpSpPr>
        <p:sp>
          <p:nvSpPr>
            <p:cNvPr id="43" name="AutoShape 24" descr="Narrow horizontal">
              <a:extLst>
                <a:ext uri="{FF2B5EF4-FFF2-40B4-BE49-F238E27FC236}">
                  <a16:creationId xmlns:a16="http://schemas.microsoft.com/office/drawing/2014/main" id="{8F781939-A8C6-956A-EDBE-C1A4A446D2A0}"/>
                </a:ext>
              </a:extLst>
            </p:cNvPr>
            <p:cNvSpPr>
              <a:spLocks noChangeArrowheads="1"/>
            </p:cNvSpPr>
            <p:nvPr/>
          </p:nvSpPr>
          <p:spPr bwMode="auto">
            <a:xfrm rot="10800000">
              <a:off x="3965529" y="2879772"/>
              <a:ext cx="1286057" cy="3122612"/>
            </a:xfrm>
            <a:prstGeom prst="triangle">
              <a:avLst>
                <a:gd name="adj" fmla="val 50000"/>
              </a:avLst>
            </a:prstGeom>
            <a:pattFill prst="narHorz">
              <a:fgClr>
                <a:srgbClr val="FF0000">
                  <a:alpha val="50000"/>
                </a:srgbClr>
              </a:fgClr>
              <a:bgClr>
                <a:schemeClr val="bg1">
                  <a:alpha val="50000"/>
                </a:schemeClr>
              </a:bgClr>
            </a:patt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44" name="AutoShape 24" descr="Narrow horizontal">
              <a:extLst>
                <a:ext uri="{FF2B5EF4-FFF2-40B4-BE49-F238E27FC236}">
                  <a16:creationId xmlns:a16="http://schemas.microsoft.com/office/drawing/2014/main" id="{E72B48BA-A2F9-928D-A2B8-7B97BFA39759}"/>
                </a:ext>
              </a:extLst>
            </p:cNvPr>
            <p:cNvSpPr>
              <a:spLocks noChangeArrowheads="1"/>
            </p:cNvSpPr>
            <p:nvPr/>
          </p:nvSpPr>
          <p:spPr bwMode="auto">
            <a:xfrm rot="10800000">
              <a:off x="4379197" y="2890658"/>
              <a:ext cx="1286057" cy="3122612"/>
            </a:xfrm>
            <a:prstGeom prst="triangle">
              <a:avLst>
                <a:gd name="adj" fmla="val 50000"/>
              </a:avLst>
            </a:prstGeom>
            <a:pattFill prst="narHorz">
              <a:fgClr>
                <a:srgbClr val="FF0000">
                  <a:alpha val="50000"/>
                </a:srgbClr>
              </a:fgClr>
              <a:bgClr>
                <a:schemeClr val="bg1">
                  <a:alpha val="50000"/>
                </a:schemeClr>
              </a:bgClr>
            </a:patt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45" name="AutoShape 24" descr="Narrow horizontal">
              <a:extLst>
                <a:ext uri="{FF2B5EF4-FFF2-40B4-BE49-F238E27FC236}">
                  <a16:creationId xmlns:a16="http://schemas.microsoft.com/office/drawing/2014/main" id="{88911866-6D22-BA48-5F23-D9CB1C2C2D3F}"/>
                </a:ext>
              </a:extLst>
            </p:cNvPr>
            <p:cNvSpPr>
              <a:spLocks noChangeArrowheads="1"/>
            </p:cNvSpPr>
            <p:nvPr/>
          </p:nvSpPr>
          <p:spPr bwMode="auto">
            <a:xfrm rot="10800000">
              <a:off x="4629575" y="2879772"/>
              <a:ext cx="1286057" cy="3122612"/>
            </a:xfrm>
            <a:prstGeom prst="triangle">
              <a:avLst>
                <a:gd name="adj" fmla="val 50000"/>
              </a:avLst>
            </a:prstGeom>
            <a:pattFill prst="narHorz">
              <a:fgClr>
                <a:srgbClr val="FF0000">
                  <a:alpha val="50000"/>
                </a:srgbClr>
              </a:fgClr>
              <a:bgClr>
                <a:schemeClr val="bg1">
                  <a:alpha val="50000"/>
                </a:schemeClr>
              </a:bgClr>
            </a:patt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46" name="AutoShape 24" descr="Narrow horizontal">
              <a:extLst>
                <a:ext uri="{FF2B5EF4-FFF2-40B4-BE49-F238E27FC236}">
                  <a16:creationId xmlns:a16="http://schemas.microsoft.com/office/drawing/2014/main" id="{0C51F2A7-C157-6C16-C4ED-E599305D6829}"/>
                </a:ext>
              </a:extLst>
            </p:cNvPr>
            <p:cNvSpPr>
              <a:spLocks noChangeArrowheads="1"/>
            </p:cNvSpPr>
            <p:nvPr/>
          </p:nvSpPr>
          <p:spPr bwMode="auto">
            <a:xfrm rot="10800000">
              <a:off x="3584519" y="2879772"/>
              <a:ext cx="1286057" cy="3122612"/>
            </a:xfrm>
            <a:prstGeom prst="triangle">
              <a:avLst>
                <a:gd name="adj" fmla="val 50000"/>
              </a:avLst>
            </a:prstGeom>
            <a:pattFill prst="narHorz">
              <a:fgClr>
                <a:srgbClr val="FF0000">
                  <a:alpha val="50000"/>
                </a:srgbClr>
              </a:fgClr>
              <a:bgClr>
                <a:schemeClr val="bg1">
                  <a:alpha val="50000"/>
                </a:schemeClr>
              </a:bgClr>
            </a:patt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47" name="AutoShape 24" descr="Narrow horizontal">
              <a:extLst>
                <a:ext uri="{FF2B5EF4-FFF2-40B4-BE49-F238E27FC236}">
                  <a16:creationId xmlns:a16="http://schemas.microsoft.com/office/drawing/2014/main" id="{C79576D5-19E3-978B-F9F3-20D319E83C70}"/>
                </a:ext>
              </a:extLst>
            </p:cNvPr>
            <p:cNvSpPr>
              <a:spLocks noChangeArrowheads="1"/>
            </p:cNvSpPr>
            <p:nvPr/>
          </p:nvSpPr>
          <p:spPr bwMode="auto">
            <a:xfrm rot="10800000">
              <a:off x="3279711" y="2879772"/>
              <a:ext cx="1286057" cy="3122612"/>
            </a:xfrm>
            <a:prstGeom prst="triangle">
              <a:avLst>
                <a:gd name="adj" fmla="val 50000"/>
              </a:avLst>
            </a:prstGeom>
            <a:pattFill prst="narHorz">
              <a:fgClr>
                <a:srgbClr val="FF0000">
                  <a:alpha val="50000"/>
                </a:srgbClr>
              </a:fgClr>
              <a:bgClr>
                <a:schemeClr val="bg1">
                  <a:alpha val="50000"/>
                </a:schemeClr>
              </a:bgClr>
            </a:patt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sp>
        <p:nvSpPr>
          <p:cNvPr id="53" name="AutoShape 24" descr="Narrow horizontal">
            <a:extLst>
              <a:ext uri="{FF2B5EF4-FFF2-40B4-BE49-F238E27FC236}">
                <a16:creationId xmlns:a16="http://schemas.microsoft.com/office/drawing/2014/main" id="{7159B946-58F4-2E3B-F607-DA0C388C8390}"/>
              </a:ext>
            </a:extLst>
          </p:cNvPr>
          <p:cNvSpPr>
            <a:spLocks noChangeArrowheads="1"/>
          </p:cNvSpPr>
          <p:nvPr/>
        </p:nvSpPr>
        <p:spPr bwMode="auto">
          <a:xfrm>
            <a:off x="8721403" y="2797769"/>
            <a:ext cx="1238250" cy="2122340"/>
          </a:xfrm>
          <a:prstGeom prst="triangle">
            <a:avLst>
              <a:gd name="adj" fmla="val 50000"/>
            </a:avLst>
          </a:prstGeom>
          <a:pattFill prst="narHorz">
            <a:fgClr>
              <a:srgbClr val="FF0000">
                <a:alpha val="50000"/>
              </a:srgbClr>
            </a:fgClr>
            <a:bgClr>
              <a:schemeClr val="bg1">
                <a:alpha val="50000"/>
              </a:schemeClr>
            </a:bgClr>
          </a:patt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58" name="AutoShape 24" descr="Narrow horizontal">
            <a:extLst>
              <a:ext uri="{FF2B5EF4-FFF2-40B4-BE49-F238E27FC236}">
                <a16:creationId xmlns:a16="http://schemas.microsoft.com/office/drawing/2014/main" id="{74A9B2EB-2F40-3010-398D-AE4506E8D2CB}"/>
              </a:ext>
            </a:extLst>
          </p:cNvPr>
          <p:cNvSpPr>
            <a:spLocks noChangeArrowheads="1"/>
          </p:cNvSpPr>
          <p:nvPr/>
        </p:nvSpPr>
        <p:spPr bwMode="auto">
          <a:xfrm rot="10800000">
            <a:off x="8728660" y="2767288"/>
            <a:ext cx="1230993" cy="2045751"/>
          </a:xfrm>
          <a:prstGeom prst="triangle">
            <a:avLst>
              <a:gd name="adj" fmla="val 50000"/>
            </a:avLst>
          </a:prstGeom>
          <a:pattFill prst="narHorz">
            <a:fgClr>
              <a:srgbClr val="FF0000">
                <a:alpha val="50000"/>
              </a:srgbClr>
            </a:fgClr>
            <a:bgClr>
              <a:schemeClr val="bg1">
                <a:alpha val="50000"/>
              </a:schemeClr>
            </a:bgClr>
          </a:patt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59" name="AutoShape 24" descr="Narrow horizontal">
            <a:extLst>
              <a:ext uri="{FF2B5EF4-FFF2-40B4-BE49-F238E27FC236}">
                <a16:creationId xmlns:a16="http://schemas.microsoft.com/office/drawing/2014/main" id="{9EE4EEF0-4C90-99B3-C64F-80CB30D589FA}"/>
              </a:ext>
            </a:extLst>
          </p:cNvPr>
          <p:cNvSpPr>
            <a:spLocks noChangeArrowheads="1"/>
          </p:cNvSpPr>
          <p:nvPr/>
        </p:nvSpPr>
        <p:spPr bwMode="auto">
          <a:xfrm>
            <a:off x="8714146" y="2797769"/>
            <a:ext cx="1238250" cy="2122340"/>
          </a:xfrm>
          <a:prstGeom prst="triangle">
            <a:avLst>
              <a:gd name="adj" fmla="val 50000"/>
            </a:avLst>
          </a:prstGeom>
          <a:pattFill prst="narHorz">
            <a:fgClr>
              <a:srgbClr val="FF0000">
                <a:alpha val="50000"/>
              </a:srgbClr>
            </a:fgClr>
            <a:bgClr>
              <a:schemeClr val="bg1">
                <a:alpha val="50000"/>
              </a:schemeClr>
            </a:bgClr>
          </a:patt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60" name="AutoShape 24" descr="Narrow horizontal">
            <a:extLst>
              <a:ext uri="{FF2B5EF4-FFF2-40B4-BE49-F238E27FC236}">
                <a16:creationId xmlns:a16="http://schemas.microsoft.com/office/drawing/2014/main" id="{699E2D9B-2C1F-BE5E-5DBE-68EAC8DF72C4}"/>
              </a:ext>
            </a:extLst>
          </p:cNvPr>
          <p:cNvSpPr>
            <a:spLocks noChangeArrowheads="1"/>
          </p:cNvSpPr>
          <p:nvPr/>
        </p:nvSpPr>
        <p:spPr bwMode="auto">
          <a:xfrm rot="10800000">
            <a:off x="8721403" y="2767288"/>
            <a:ext cx="1230993" cy="2045751"/>
          </a:xfrm>
          <a:prstGeom prst="triangle">
            <a:avLst>
              <a:gd name="adj" fmla="val 50000"/>
            </a:avLst>
          </a:prstGeom>
          <a:pattFill prst="narHorz">
            <a:fgClr>
              <a:srgbClr val="FF0000">
                <a:alpha val="50000"/>
              </a:srgbClr>
            </a:fgClr>
            <a:bgClr>
              <a:schemeClr val="bg1">
                <a:alpha val="50000"/>
              </a:schemeClr>
            </a:bgClr>
          </a:patt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61" name="AutoShape 24" descr="Narrow horizontal">
            <a:extLst>
              <a:ext uri="{FF2B5EF4-FFF2-40B4-BE49-F238E27FC236}">
                <a16:creationId xmlns:a16="http://schemas.microsoft.com/office/drawing/2014/main" id="{BBE5083E-953E-72C1-C337-76E132E14279}"/>
              </a:ext>
            </a:extLst>
          </p:cNvPr>
          <p:cNvSpPr>
            <a:spLocks noChangeArrowheads="1"/>
          </p:cNvSpPr>
          <p:nvPr/>
        </p:nvSpPr>
        <p:spPr bwMode="auto">
          <a:xfrm>
            <a:off x="8721403" y="2807102"/>
            <a:ext cx="1238250" cy="2122340"/>
          </a:xfrm>
          <a:prstGeom prst="triangle">
            <a:avLst>
              <a:gd name="adj" fmla="val 50000"/>
            </a:avLst>
          </a:prstGeom>
          <a:pattFill prst="narHorz">
            <a:fgClr>
              <a:srgbClr val="FF0000">
                <a:alpha val="50000"/>
              </a:srgbClr>
            </a:fgClr>
            <a:bgClr>
              <a:schemeClr val="bg1">
                <a:alpha val="50000"/>
              </a:schemeClr>
            </a:bgClr>
          </a:patt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62" name="AutoShape 24" descr="Narrow horizontal">
            <a:extLst>
              <a:ext uri="{FF2B5EF4-FFF2-40B4-BE49-F238E27FC236}">
                <a16:creationId xmlns:a16="http://schemas.microsoft.com/office/drawing/2014/main" id="{D3D45B3F-6914-B7DB-2E9F-66246BE7D82C}"/>
              </a:ext>
            </a:extLst>
          </p:cNvPr>
          <p:cNvSpPr>
            <a:spLocks noChangeArrowheads="1"/>
          </p:cNvSpPr>
          <p:nvPr/>
        </p:nvSpPr>
        <p:spPr bwMode="auto">
          <a:xfrm rot="10800000">
            <a:off x="8728660" y="2776621"/>
            <a:ext cx="1230993" cy="2045751"/>
          </a:xfrm>
          <a:prstGeom prst="triangle">
            <a:avLst>
              <a:gd name="adj" fmla="val 50000"/>
            </a:avLst>
          </a:prstGeom>
          <a:pattFill prst="narHorz">
            <a:fgClr>
              <a:srgbClr val="FF0000">
                <a:alpha val="50000"/>
              </a:srgbClr>
            </a:fgClr>
            <a:bgClr>
              <a:schemeClr val="bg1">
                <a:alpha val="50000"/>
              </a:schemeClr>
            </a:bgClr>
          </a:patt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63" name="AutoShape 24" descr="Narrow horizontal">
            <a:extLst>
              <a:ext uri="{FF2B5EF4-FFF2-40B4-BE49-F238E27FC236}">
                <a16:creationId xmlns:a16="http://schemas.microsoft.com/office/drawing/2014/main" id="{01CBE7E8-0922-2E5C-4375-4E688606007B}"/>
              </a:ext>
            </a:extLst>
          </p:cNvPr>
          <p:cNvSpPr>
            <a:spLocks noChangeArrowheads="1"/>
          </p:cNvSpPr>
          <p:nvPr/>
        </p:nvSpPr>
        <p:spPr bwMode="auto">
          <a:xfrm>
            <a:off x="8714146" y="2797769"/>
            <a:ext cx="1238250" cy="2122340"/>
          </a:xfrm>
          <a:prstGeom prst="triangle">
            <a:avLst>
              <a:gd name="adj" fmla="val 50000"/>
            </a:avLst>
          </a:prstGeom>
          <a:pattFill prst="narHorz">
            <a:fgClr>
              <a:srgbClr val="FF0000">
                <a:alpha val="50000"/>
              </a:srgbClr>
            </a:fgClr>
            <a:bgClr>
              <a:schemeClr val="bg1">
                <a:alpha val="50000"/>
              </a:schemeClr>
            </a:bgClr>
          </a:patt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64" name="AutoShape 24" descr="Narrow horizontal">
            <a:extLst>
              <a:ext uri="{FF2B5EF4-FFF2-40B4-BE49-F238E27FC236}">
                <a16:creationId xmlns:a16="http://schemas.microsoft.com/office/drawing/2014/main" id="{C1DF8D6D-D420-A8EB-D4FF-229D3BD14DE6}"/>
              </a:ext>
            </a:extLst>
          </p:cNvPr>
          <p:cNvSpPr>
            <a:spLocks noChangeArrowheads="1"/>
          </p:cNvSpPr>
          <p:nvPr/>
        </p:nvSpPr>
        <p:spPr bwMode="auto">
          <a:xfrm rot="10800000">
            <a:off x="8721403" y="2767288"/>
            <a:ext cx="1230993" cy="2045751"/>
          </a:xfrm>
          <a:prstGeom prst="triangle">
            <a:avLst>
              <a:gd name="adj" fmla="val 50000"/>
            </a:avLst>
          </a:prstGeom>
          <a:pattFill prst="narHorz">
            <a:fgClr>
              <a:srgbClr val="FF0000">
                <a:alpha val="50000"/>
              </a:srgbClr>
            </a:fgClr>
            <a:bgClr>
              <a:schemeClr val="bg1">
                <a:alpha val="50000"/>
              </a:schemeClr>
            </a:bgClr>
          </a:patt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65" name="AutoShape 24" descr="Narrow horizontal">
            <a:extLst>
              <a:ext uri="{FF2B5EF4-FFF2-40B4-BE49-F238E27FC236}">
                <a16:creationId xmlns:a16="http://schemas.microsoft.com/office/drawing/2014/main" id="{48EC2987-5FDB-0B7C-5782-F3D0B53A6013}"/>
              </a:ext>
            </a:extLst>
          </p:cNvPr>
          <p:cNvSpPr>
            <a:spLocks noChangeArrowheads="1"/>
          </p:cNvSpPr>
          <p:nvPr/>
        </p:nvSpPr>
        <p:spPr bwMode="auto">
          <a:xfrm>
            <a:off x="8721403" y="2797769"/>
            <a:ext cx="1238250" cy="2122340"/>
          </a:xfrm>
          <a:prstGeom prst="triangle">
            <a:avLst>
              <a:gd name="adj" fmla="val 50000"/>
            </a:avLst>
          </a:prstGeom>
          <a:pattFill prst="narHorz">
            <a:fgClr>
              <a:srgbClr val="FF0000">
                <a:alpha val="50000"/>
              </a:srgbClr>
            </a:fgClr>
            <a:bgClr>
              <a:schemeClr val="bg1">
                <a:alpha val="50000"/>
              </a:schemeClr>
            </a:bgClr>
          </a:patt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66" name="AutoShape 24" descr="Narrow horizontal">
            <a:extLst>
              <a:ext uri="{FF2B5EF4-FFF2-40B4-BE49-F238E27FC236}">
                <a16:creationId xmlns:a16="http://schemas.microsoft.com/office/drawing/2014/main" id="{AFD1D6DF-2FB9-B4B0-8489-A4F0A9D5FA5B}"/>
              </a:ext>
            </a:extLst>
          </p:cNvPr>
          <p:cNvSpPr>
            <a:spLocks noChangeArrowheads="1"/>
          </p:cNvSpPr>
          <p:nvPr/>
        </p:nvSpPr>
        <p:spPr bwMode="auto">
          <a:xfrm rot="10800000">
            <a:off x="8728660" y="2767288"/>
            <a:ext cx="1230993" cy="2045751"/>
          </a:xfrm>
          <a:prstGeom prst="triangle">
            <a:avLst>
              <a:gd name="adj" fmla="val 50000"/>
            </a:avLst>
          </a:prstGeom>
          <a:pattFill prst="narHorz">
            <a:fgClr>
              <a:srgbClr val="FF0000">
                <a:alpha val="50000"/>
              </a:srgbClr>
            </a:fgClr>
            <a:bgClr>
              <a:schemeClr val="bg1">
                <a:alpha val="50000"/>
              </a:schemeClr>
            </a:bgClr>
          </a:patt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67" name="AutoShape 24" descr="Narrow horizontal">
            <a:extLst>
              <a:ext uri="{FF2B5EF4-FFF2-40B4-BE49-F238E27FC236}">
                <a16:creationId xmlns:a16="http://schemas.microsoft.com/office/drawing/2014/main" id="{FEB8FC96-E8E2-02AA-0D5D-E6452983CFB9}"/>
              </a:ext>
            </a:extLst>
          </p:cNvPr>
          <p:cNvSpPr>
            <a:spLocks noChangeArrowheads="1"/>
          </p:cNvSpPr>
          <p:nvPr/>
        </p:nvSpPr>
        <p:spPr bwMode="auto">
          <a:xfrm>
            <a:off x="8721403" y="2807101"/>
            <a:ext cx="1238250" cy="2122340"/>
          </a:xfrm>
          <a:prstGeom prst="triangle">
            <a:avLst>
              <a:gd name="adj" fmla="val 50000"/>
            </a:avLst>
          </a:prstGeom>
          <a:pattFill prst="narHorz">
            <a:fgClr>
              <a:srgbClr val="FF0000">
                <a:alpha val="50000"/>
              </a:srgbClr>
            </a:fgClr>
            <a:bgClr>
              <a:schemeClr val="bg1">
                <a:alpha val="50000"/>
              </a:schemeClr>
            </a:bgClr>
          </a:patt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68" name="AutoShape 24" descr="Narrow horizontal">
            <a:extLst>
              <a:ext uri="{FF2B5EF4-FFF2-40B4-BE49-F238E27FC236}">
                <a16:creationId xmlns:a16="http://schemas.microsoft.com/office/drawing/2014/main" id="{37E39DDB-F9AE-6206-B601-F5F39E73D02A}"/>
              </a:ext>
            </a:extLst>
          </p:cNvPr>
          <p:cNvSpPr>
            <a:spLocks noChangeArrowheads="1"/>
          </p:cNvSpPr>
          <p:nvPr/>
        </p:nvSpPr>
        <p:spPr bwMode="auto">
          <a:xfrm rot="10800000">
            <a:off x="8728660" y="2776620"/>
            <a:ext cx="1230993" cy="2045751"/>
          </a:xfrm>
          <a:prstGeom prst="triangle">
            <a:avLst>
              <a:gd name="adj" fmla="val 50000"/>
            </a:avLst>
          </a:prstGeom>
          <a:pattFill prst="narHorz">
            <a:fgClr>
              <a:srgbClr val="FF0000">
                <a:alpha val="50000"/>
              </a:srgbClr>
            </a:fgClr>
            <a:bgClr>
              <a:schemeClr val="bg1">
                <a:alpha val="50000"/>
              </a:schemeClr>
            </a:bgClr>
          </a:patt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nvGrpSpPr>
          <p:cNvPr id="72" name="Group 71">
            <a:extLst>
              <a:ext uri="{FF2B5EF4-FFF2-40B4-BE49-F238E27FC236}">
                <a16:creationId xmlns:a16="http://schemas.microsoft.com/office/drawing/2014/main" id="{4525E79B-57B7-10F8-F975-650D5C24BF30}"/>
              </a:ext>
            </a:extLst>
          </p:cNvPr>
          <p:cNvGrpSpPr/>
          <p:nvPr/>
        </p:nvGrpSpPr>
        <p:grpSpPr>
          <a:xfrm>
            <a:off x="9940037" y="4614222"/>
            <a:ext cx="1280901" cy="886437"/>
            <a:chOff x="1594664" y="4693519"/>
            <a:chExt cx="1280901" cy="886437"/>
          </a:xfrm>
        </p:grpSpPr>
        <p:pic>
          <p:nvPicPr>
            <p:cNvPr id="69" name="Graphic 68" descr="Fish">
              <a:extLst>
                <a:ext uri="{FF2B5EF4-FFF2-40B4-BE49-F238E27FC236}">
                  <a16:creationId xmlns:a16="http://schemas.microsoft.com/office/drawing/2014/main" id="{2C30F986-D62A-4A10-65B0-CCBE52E5C9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594664" y="4918624"/>
              <a:ext cx="640542" cy="658536"/>
            </a:xfrm>
            <a:prstGeom prst="rect">
              <a:avLst/>
            </a:prstGeom>
          </p:spPr>
        </p:pic>
        <p:pic>
          <p:nvPicPr>
            <p:cNvPr id="70" name="Graphic 69" descr="Fish">
              <a:extLst>
                <a:ext uri="{FF2B5EF4-FFF2-40B4-BE49-F238E27FC236}">
                  <a16:creationId xmlns:a16="http://schemas.microsoft.com/office/drawing/2014/main" id="{D9715123-051A-1796-7332-6A6B9FF021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864509" y="4693519"/>
              <a:ext cx="640542" cy="658536"/>
            </a:xfrm>
            <a:prstGeom prst="rect">
              <a:avLst/>
            </a:prstGeom>
          </p:spPr>
        </p:pic>
        <p:pic>
          <p:nvPicPr>
            <p:cNvPr id="71" name="Graphic 70" descr="Fish">
              <a:extLst>
                <a:ext uri="{FF2B5EF4-FFF2-40B4-BE49-F238E27FC236}">
                  <a16:creationId xmlns:a16="http://schemas.microsoft.com/office/drawing/2014/main" id="{DDFFC5F2-931E-46EB-A9D8-4B0FD963EE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2235023" y="4921420"/>
              <a:ext cx="640542" cy="658536"/>
            </a:xfrm>
            <a:prstGeom prst="rect">
              <a:avLst/>
            </a:prstGeom>
          </p:spPr>
        </p:pic>
      </p:grpSp>
      <p:sp>
        <p:nvSpPr>
          <p:cNvPr id="73" name="TextBox 72">
            <a:extLst>
              <a:ext uri="{FF2B5EF4-FFF2-40B4-BE49-F238E27FC236}">
                <a16:creationId xmlns:a16="http://schemas.microsoft.com/office/drawing/2014/main" id="{8D1A45C7-714D-D367-FB2E-1CBF4E1D5FFC}"/>
              </a:ext>
            </a:extLst>
          </p:cNvPr>
          <p:cNvSpPr txBox="1"/>
          <p:nvPr/>
        </p:nvSpPr>
        <p:spPr>
          <a:xfrm>
            <a:off x="1348341" y="1969828"/>
            <a:ext cx="6010000" cy="4524315"/>
          </a:xfrm>
          <a:prstGeom prst="rect">
            <a:avLst/>
          </a:prstGeom>
          <a:noFill/>
        </p:spPr>
        <p:txBody>
          <a:bodyPr wrap="square" rtlCol="0">
            <a:spAutoFit/>
          </a:bodyPr>
          <a:lstStyle/>
          <a:p>
            <a:pPr marL="0" marR="0" lvl="0" indent="0" algn="l" defTabSz="10795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Traditional vessels:</a:t>
            </a:r>
          </a:p>
          <a:p>
            <a:pPr marL="457200" marR="0" lvl="0" indent="-4572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Large</a:t>
            </a:r>
          </a:p>
          <a:p>
            <a:pPr marL="914400" marR="0" lvl="1" indent="-4572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Navigational constraints</a:t>
            </a:r>
          </a:p>
          <a:p>
            <a:pPr marL="457200" marR="0" lvl="0" indent="-4572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Risky:</a:t>
            </a:r>
          </a:p>
          <a:p>
            <a:pPr marL="914400" marR="0" lvl="1" indent="-4572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Personnel</a:t>
            </a:r>
          </a:p>
          <a:p>
            <a:pPr marL="914400" marR="0" lvl="1" indent="-4572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Infrastructure</a:t>
            </a:r>
          </a:p>
          <a:p>
            <a:pPr marL="914400" marR="0" lvl="1" indent="-4572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Other vessels</a:t>
            </a:r>
          </a:p>
          <a:p>
            <a:pPr marL="457200" marR="0" lvl="0" indent="-4572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Expensive</a:t>
            </a:r>
          </a:p>
          <a:p>
            <a:pPr marL="457200" marR="0" lvl="0" indent="-4572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Large carbon footprint</a:t>
            </a:r>
          </a:p>
          <a:p>
            <a:pPr marL="457200" marR="0" lvl="0" indent="-4572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10795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3" name="Title 2">
            <a:extLst>
              <a:ext uri="{FF2B5EF4-FFF2-40B4-BE49-F238E27FC236}">
                <a16:creationId xmlns:a16="http://schemas.microsoft.com/office/drawing/2014/main" id="{2C0714D4-00D4-55B0-1813-9DE38D5F2C2E}"/>
              </a:ext>
            </a:extLst>
          </p:cNvPr>
          <p:cNvSpPr txBox="1">
            <a:spLocks/>
          </p:cNvSpPr>
          <p:nvPr/>
        </p:nvSpPr>
        <p:spPr>
          <a:xfrm>
            <a:off x="254205" y="185117"/>
            <a:ext cx="11226596" cy="1032657"/>
          </a:xfrm>
          <a:prstGeom prst="rect">
            <a:avLst/>
          </a:prstGeom>
        </p:spPr>
        <p:txBody>
          <a:bodyPr vert="horz" lIns="0" tIns="0" rIns="0" bIns="0" rtlCol="0" anchor="t" anchorCtr="0">
            <a:noAutofit/>
          </a:bodyPr>
          <a:lstStyle>
            <a:lvl1pPr algn="l" defTabSz="1827886" rtl="0" eaLnBrk="1" latinLnBrk="0" hangingPunct="1">
              <a:lnSpc>
                <a:spcPct val="90000"/>
              </a:lnSpc>
              <a:spcBef>
                <a:spcPct val="0"/>
              </a:spcBef>
              <a:buNone/>
              <a:defRPr sz="8000" b="1" kern="1200">
                <a:solidFill>
                  <a:schemeClr val="tx2"/>
                </a:solidFill>
                <a:latin typeface="+mj-lt"/>
                <a:ea typeface="+mj-ea"/>
                <a:cs typeface="+mj-cs"/>
              </a:defRPr>
            </a:lvl1pPr>
          </a:lstStyle>
          <a:p>
            <a:pPr marL="0" marR="0" lvl="0" indent="0" algn="l" defTabSz="10795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282A4"/>
                </a:solidFill>
                <a:effectLst/>
                <a:uLnTx/>
                <a:uFillTx/>
                <a:latin typeface="Verdana" panose="020B0604030504040204" pitchFamily="34" charset="0"/>
                <a:ea typeface="Verdana" panose="020B0604030504040204" pitchFamily="34" charset="0"/>
                <a:cs typeface="+mj-cs"/>
              </a:rPr>
              <a:t>ECOWINGS goal: understand cumulative impacts of OWFs on seabirds and the wider ecosystem</a:t>
            </a:r>
          </a:p>
        </p:txBody>
      </p:sp>
      <p:sp>
        <p:nvSpPr>
          <p:cNvPr id="4" name="TextBox 3">
            <a:extLst>
              <a:ext uri="{FF2B5EF4-FFF2-40B4-BE49-F238E27FC236}">
                <a16:creationId xmlns:a16="http://schemas.microsoft.com/office/drawing/2014/main" id="{C4B69291-E8E8-BBEB-965E-B6F844158CD6}"/>
              </a:ext>
            </a:extLst>
          </p:cNvPr>
          <p:cNvSpPr txBox="1"/>
          <p:nvPr/>
        </p:nvSpPr>
        <p:spPr>
          <a:xfrm>
            <a:off x="979170" y="1960608"/>
            <a:ext cx="6567203" cy="3046988"/>
          </a:xfrm>
          <a:prstGeom prst="rect">
            <a:avLst/>
          </a:prstGeom>
          <a:noFill/>
        </p:spPr>
        <p:txBody>
          <a:bodyPr wrap="square">
            <a:spAutoFit/>
          </a:bodyPr>
          <a:lstStyle/>
          <a:p>
            <a:pPr marL="0" marR="0" lvl="0" indent="0" algn="l" defTabSz="10795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This work:</a:t>
            </a:r>
          </a:p>
          <a:p>
            <a:pPr marL="342900" marR="0" lvl="0"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Aims to quantify fish distributions in and around OWFs</a:t>
            </a:r>
          </a:p>
          <a:p>
            <a:pPr marL="342900" marR="0" lvl="0"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Relate fish data to seabird distributions</a:t>
            </a:r>
          </a:p>
          <a:p>
            <a:pPr marL="342900" marR="0" lvl="0"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10795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But how?</a:t>
            </a:r>
          </a:p>
          <a:p>
            <a:pPr marL="0" marR="0" lvl="0" indent="0" algn="l" defTabSz="10795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10795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The scientific echosounder</a:t>
            </a:r>
          </a:p>
        </p:txBody>
      </p:sp>
    </p:spTree>
    <p:extLst>
      <p:ext uri="{BB962C8B-B14F-4D97-AF65-F5344CB8AC3E}">
        <p14:creationId xmlns:p14="http://schemas.microsoft.com/office/powerpoint/2010/main" val="155962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10"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up)">
                                      <p:cBhvr>
                                        <p:cTn id="52" dur="1000"/>
                                        <p:tgtEl>
                                          <p:spTgt spid="16"/>
                                        </p:tgtEl>
                                      </p:cBhvr>
                                    </p:animEffect>
                                  </p:childTnLst>
                                </p:cTn>
                              </p:par>
                            </p:childTnLst>
                          </p:cTn>
                        </p:par>
                        <p:par>
                          <p:cTn id="53" fill="hold">
                            <p:stCondLst>
                              <p:cond delay="1000"/>
                            </p:stCondLst>
                            <p:childTnLst>
                              <p:par>
                                <p:cTn id="54" presetID="22" presetClass="entr" presetSubtype="4" fill="hold" nodeType="after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down)">
                                      <p:cBhvr>
                                        <p:cTn id="56" dur="1000"/>
                                        <p:tgtEl>
                                          <p:spTgt spid="21"/>
                                        </p:tgtEl>
                                      </p:cBhvr>
                                    </p:animEffect>
                                  </p:childTnLst>
                                </p:cTn>
                              </p:par>
                            </p:childTnLst>
                          </p:cTn>
                        </p:par>
                        <p:par>
                          <p:cTn id="57" fill="hold">
                            <p:stCondLst>
                              <p:cond delay="2000"/>
                            </p:stCondLst>
                            <p:childTnLst>
                              <p:par>
                                <p:cTn id="58" presetID="1" presetClass="exit" presetSubtype="0" fill="hold" grpId="1" nodeType="afterEffect">
                                  <p:stCondLst>
                                    <p:cond delay="0"/>
                                  </p:stCondLst>
                                  <p:childTnLst>
                                    <p:set>
                                      <p:cBhvr>
                                        <p:cTn id="59" dur="1" fill="hold">
                                          <p:stCondLst>
                                            <p:cond delay="0"/>
                                          </p:stCondLst>
                                        </p:cTn>
                                        <p:tgtEl>
                                          <p:spTgt spid="16"/>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21"/>
                                        </p:tgtEl>
                                        <p:attrNameLst>
                                          <p:attrName>style.visibility</p:attrName>
                                        </p:attrNameLst>
                                      </p:cBhvr>
                                      <p:to>
                                        <p:strVal val="hidden"/>
                                      </p:to>
                                    </p:set>
                                  </p:childTnLst>
                                </p:cTn>
                              </p:par>
                            </p:childTnLst>
                          </p:cTn>
                        </p:par>
                        <p:par>
                          <p:cTn id="62" fill="hold">
                            <p:stCondLst>
                              <p:cond delay="2000"/>
                            </p:stCondLst>
                            <p:childTnLst>
                              <p:par>
                                <p:cTn id="63" presetID="22" presetClass="entr" presetSubtype="1" fill="hold" grpId="0" nodeType="after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up)">
                                      <p:cBhvr>
                                        <p:cTn id="65" dur="1000"/>
                                        <p:tgtEl>
                                          <p:spTgt spid="27"/>
                                        </p:tgtEl>
                                      </p:cBhvr>
                                    </p:animEffect>
                                  </p:childTnLst>
                                </p:cTn>
                              </p:par>
                            </p:childTnLst>
                          </p:cTn>
                        </p:par>
                        <p:par>
                          <p:cTn id="66" fill="hold">
                            <p:stCondLst>
                              <p:cond delay="3000"/>
                            </p:stCondLst>
                            <p:childTnLst>
                              <p:par>
                                <p:cTn id="67" presetID="22" presetClass="entr" presetSubtype="4" fill="hold" nodeType="after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wipe(down)">
                                      <p:cBhvr>
                                        <p:cTn id="69" dur="1000"/>
                                        <p:tgtEl>
                                          <p:spTgt spid="28"/>
                                        </p:tgtEl>
                                      </p:cBhvr>
                                    </p:animEffect>
                                  </p:childTnLst>
                                </p:cTn>
                              </p:par>
                            </p:childTnLst>
                          </p:cTn>
                        </p:par>
                        <p:par>
                          <p:cTn id="70" fill="hold">
                            <p:stCondLst>
                              <p:cond delay="4000"/>
                            </p:stCondLst>
                            <p:childTnLst>
                              <p:par>
                                <p:cTn id="71" presetID="1" presetClass="exit" presetSubtype="0" fill="hold" grpId="1" nodeType="afterEffect">
                                  <p:stCondLst>
                                    <p:cond delay="0"/>
                                  </p:stCondLst>
                                  <p:childTnLst>
                                    <p:set>
                                      <p:cBhvr>
                                        <p:cTn id="72" dur="1" fill="hold">
                                          <p:stCondLst>
                                            <p:cond delay="0"/>
                                          </p:stCondLst>
                                        </p:cTn>
                                        <p:tgtEl>
                                          <p:spTgt spid="27"/>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28"/>
                                        </p:tgtEl>
                                        <p:attrNameLst>
                                          <p:attrName>style.visibility</p:attrName>
                                        </p:attrNameLst>
                                      </p:cBhvr>
                                      <p:to>
                                        <p:strVal val="hidden"/>
                                      </p:to>
                                    </p:set>
                                  </p:childTnLst>
                                </p:cTn>
                              </p:par>
                            </p:childTnLst>
                          </p:cTn>
                        </p:par>
                        <p:par>
                          <p:cTn id="75" fill="hold">
                            <p:stCondLst>
                              <p:cond delay="4000"/>
                            </p:stCondLst>
                            <p:childTnLst>
                              <p:par>
                                <p:cTn id="76" presetID="22" presetClass="entr" presetSubtype="1" fill="hold" grpId="0" nodeType="after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wipe(up)">
                                      <p:cBhvr>
                                        <p:cTn id="78" dur="1000"/>
                                        <p:tgtEl>
                                          <p:spTgt spid="34"/>
                                        </p:tgtEl>
                                      </p:cBhvr>
                                    </p:animEffect>
                                  </p:childTnLst>
                                </p:cTn>
                              </p:par>
                            </p:childTnLst>
                          </p:cTn>
                        </p:par>
                        <p:par>
                          <p:cTn id="79" fill="hold">
                            <p:stCondLst>
                              <p:cond delay="5000"/>
                            </p:stCondLst>
                            <p:childTnLst>
                              <p:par>
                                <p:cTn id="80" presetID="22" presetClass="entr" presetSubtype="4" fill="hold" nodeType="after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wipe(down)">
                                      <p:cBhvr>
                                        <p:cTn id="82" dur="1000"/>
                                        <p:tgtEl>
                                          <p:spTgt spid="35"/>
                                        </p:tgtEl>
                                      </p:cBhvr>
                                    </p:animEffect>
                                  </p:childTnLst>
                                </p:cTn>
                              </p:par>
                            </p:childTnLst>
                          </p:cTn>
                        </p:par>
                        <p:par>
                          <p:cTn id="83" fill="hold">
                            <p:stCondLst>
                              <p:cond delay="6000"/>
                            </p:stCondLst>
                            <p:childTnLst>
                              <p:par>
                                <p:cTn id="84" presetID="1" presetClass="exit" presetSubtype="0" fill="hold" grpId="1" nodeType="afterEffect">
                                  <p:stCondLst>
                                    <p:cond delay="0"/>
                                  </p:stCondLst>
                                  <p:childTnLst>
                                    <p:set>
                                      <p:cBhvr>
                                        <p:cTn id="85" dur="1" fill="hold">
                                          <p:stCondLst>
                                            <p:cond delay="0"/>
                                          </p:stCondLst>
                                        </p:cTn>
                                        <p:tgtEl>
                                          <p:spTgt spid="34"/>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35"/>
                                        </p:tgtEl>
                                        <p:attrNameLst>
                                          <p:attrName>style.visibility</p:attrName>
                                        </p:attrNameLst>
                                      </p:cBhvr>
                                      <p:to>
                                        <p:strVal val="hidden"/>
                                      </p:to>
                                    </p:set>
                                  </p:childTnLst>
                                </p:cTn>
                              </p:par>
                            </p:childTnLst>
                          </p:cTn>
                        </p:par>
                        <p:par>
                          <p:cTn id="88" fill="hold">
                            <p:stCondLst>
                              <p:cond delay="6000"/>
                            </p:stCondLst>
                            <p:childTnLst>
                              <p:par>
                                <p:cTn id="89" presetID="22" presetClass="entr" presetSubtype="1" fill="hold" grpId="0" nodeType="afterEffect">
                                  <p:stCondLst>
                                    <p:cond delay="0"/>
                                  </p:stCondLst>
                                  <p:childTnLst>
                                    <p:set>
                                      <p:cBhvr>
                                        <p:cTn id="90" dur="1" fill="hold">
                                          <p:stCondLst>
                                            <p:cond delay="0"/>
                                          </p:stCondLst>
                                        </p:cTn>
                                        <p:tgtEl>
                                          <p:spTgt spid="41"/>
                                        </p:tgtEl>
                                        <p:attrNameLst>
                                          <p:attrName>style.visibility</p:attrName>
                                        </p:attrNameLst>
                                      </p:cBhvr>
                                      <p:to>
                                        <p:strVal val="visible"/>
                                      </p:to>
                                    </p:set>
                                    <p:animEffect transition="in" filter="wipe(up)">
                                      <p:cBhvr>
                                        <p:cTn id="91" dur="1000"/>
                                        <p:tgtEl>
                                          <p:spTgt spid="41"/>
                                        </p:tgtEl>
                                      </p:cBhvr>
                                    </p:animEffect>
                                  </p:childTnLst>
                                </p:cTn>
                              </p:par>
                            </p:childTnLst>
                          </p:cTn>
                        </p:par>
                        <p:par>
                          <p:cTn id="92" fill="hold">
                            <p:stCondLst>
                              <p:cond delay="7000"/>
                            </p:stCondLst>
                            <p:childTnLst>
                              <p:par>
                                <p:cTn id="93" presetID="22" presetClass="entr" presetSubtype="4" fill="hold" nodeType="afterEffect">
                                  <p:stCondLst>
                                    <p:cond delay="0"/>
                                  </p:stCondLst>
                                  <p:childTnLst>
                                    <p:set>
                                      <p:cBhvr>
                                        <p:cTn id="94" dur="1" fill="hold">
                                          <p:stCondLst>
                                            <p:cond delay="0"/>
                                          </p:stCondLst>
                                        </p:cTn>
                                        <p:tgtEl>
                                          <p:spTgt spid="42"/>
                                        </p:tgtEl>
                                        <p:attrNameLst>
                                          <p:attrName>style.visibility</p:attrName>
                                        </p:attrNameLst>
                                      </p:cBhvr>
                                      <p:to>
                                        <p:strVal val="visible"/>
                                      </p:to>
                                    </p:set>
                                    <p:animEffect transition="in" filter="wipe(down)">
                                      <p:cBhvr>
                                        <p:cTn id="95" dur="1000"/>
                                        <p:tgtEl>
                                          <p:spTgt spid="42"/>
                                        </p:tgtEl>
                                      </p:cBhvr>
                                    </p:animEffect>
                                  </p:childTnLst>
                                </p:cTn>
                              </p:par>
                            </p:childTnLst>
                          </p:cTn>
                        </p:par>
                        <p:par>
                          <p:cTn id="96" fill="hold">
                            <p:stCondLst>
                              <p:cond delay="8000"/>
                            </p:stCondLst>
                            <p:childTnLst>
                              <p:par>
                                <p:cTn id="97" presetID="1" presetClass="exit" presetSubtype="0" fill="hold" grpId="1" nodeType="afterEffect">
                                  <p:stCondLst>
                                    <p:cond delay="0"/>
                                  </p:stCondLst>
                                  <p:childTnLst>
                                    <p:set>
                                      <p:cBhvr>
                                        <p:cTn id="98" dur="1" fill="hold">
                                          <p:stCondLst>
                                            <p:cond delay="0"/>
                                          </p:stCondLst>
                                        </p:cTn>
                                        <p:tgtEl>
                                          <p:spTgt spid="41"/>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42"/>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72"/>
                                        </p:tgtEl>
                                        <p:attrNameLst>
                                          <p:attrName>style.visibility</p:attrName>
                                        </p:attrNameLst>
                                      </p:cBhvr>
                                      <p:to>
                                        <p:strVal val="visible"/>
                                      </p:to>
                                    </p:set>
                                  </p:childTnLst>
                                </p:cTn>
                              </p:par>
                            </p:childTnLst>
                          </p:cTn>
                        </p:par>
                        <p:par>
                          <p:cTn id="105" fill="hold">
                            <p:stCondLst>
                              <p:cond delay="0"/>
                            </p:stCondLst>
                            <p:childTnLst>
                              <p:par>
                                <p:cTn id="106" presetID="42" presetClass="path" presetSubtype="0" accel="25000" decel="25000" fill="hold" nodeType="afterEffect">
                                  <p:stCondLst>
                                    <p:cond delay="0"/>
                                  </p:stCondLst>
                                  <p:childTnLst>
                                    <p:animMotion origin="layout" path="M 1.66667E-6 0 L -0.10156 -0.00509 " pathEditMode="relative" rAng="0" ptsTypes="AA">
                                      <p:cBhvr>
                                        <p:cTn id="107" dur="1000" fill="hold"/>
                                        <p:tgtEl>
                                          <p:spTgt spid="72"/>
                                        </p:tgtEl>
                                        <p:attrNameLst>
                                          <p:attrName>ppt_x</p:attrName>
                                          <p:attrName>ppt_y</p:attrName>
                                        </p:attrNameLst>
                                      </p:cBhvr>
                                      <p:rCtr x="-5078" y="-255"/>
                                    </p:animMotion>
                                  </p:childTnLst>
                                </p:cTn>
                              </p:par>
                              <p:par>
                                <p:cTn id="108" presetID="22" presetClass="entr" presetSubtype="1" fill="hold" grpId="0" nodeType="withEffect">
                                  <p:stCondLst>
                                    <p:cond delay="0"/>
                                  </p:stCondLst>
                                  <p:childTnLst>
                                    <p:set>
                                      <p:cBhvr>
                                        <p:cTn id="109" dur="1" fill="hold">
                                          <p:stCondLst>
                                            <p:cond delay="0"/>
                                          </p:stCondLst>
                                        </p:cTn>
                                        <p:tgtEl>
                                          <p:spTgt spid="53"/>
                                        </p:tgtEl>
                                        <p:attrNameLst>
                                          <p:attrName>style.visibility</p:attrName>
                                        </p:attrNameLst>
                                      </p:cBhvr>
                                      <p:to>
                                        <p:strVal val="visible"/>
                                      </p:to>
                                    </p:set>
                                    <p:animEffect transition="in" filter="wipe(up)">
                                      <p:cBhvr>
                                        <p:cTn id="110" dur="1000"/>
                                        <p:tgtEl>
                                          <p:spTgt spid="53"/>
                                        </p:tgtEl>
                                      </p:cBhvr>
                                    </p:animEffect>
                                  </p:childTnLst>
                                </p:cTn>
                              </p:par>
                            </p:childTnLst>
                          </p:cTn>
                        </p:par>
                        <p:par>
                          <p:cTn id="111" fill="hold">
                            <p:stCondLst>
                              <p:cond delay="1000"/>
                            </p:stCondLst>
                            <p:childTnLst>
                              <p:par>
                                <p:cTn id="112" presetID="22" presetClass="entr" presetSubtype="4" fill="hold" grpId="0" nodeType="afterEffect">
                                  <p:stCondLst>
                                    <p:cond delay="0"/>
                                  </p:stCondLst>
                                  <p:childTnLst>
                                    <p:set>
                                      <p:cBhvr>
                                        <p:cTn id="113" dur="1" fill="hold">
                                          <p:stCondLst>
                                            <p:cond delay="0"/>
                                          </p:stCondLst>
                                        </p:cTn>
                                        <p:tgtEl>
                                          <p:spTgt spid="58"/>
                                        </p:tgtEl>
                                        <p:attrNameLst>
                                          <p:attrName>style.visibility</p:attrName>
                                        </p:attrNameLst>
                                      </p:cBhvr>
                                      <p:to>
                                        <p:strVal val="visible"/>
                                      </p:to>
                                    </p:set>
                                    <p:animEffect transition="in" filter="wipe(down)">
                                      <p:cBhvr>
                                        <p:cTn id="114" dur="1000"/>
                                        <p:tgtEl>
                                          <p:spTgt spid="58"/>
                                        </p:tgtEl>
                                      </p:cBhvr>
                                    </p:animEffect>
                                  </p:childTnLst>
                                </p:cTn>
                              </p:par>
                            </p:childTnLst>
                          </p:cTn>
                        </p:par>
                        <p:par>
                          <p:cTn id="115" fill="hold">
                            <p:stCondLst>
                              <p:cond delay="2000"/>
                            </p:stCondLst>
                            <p:childTnLst>
                              <p:par>
                                <p:cTn id="116" presetID="1" presetClass="exit" presetSubtype="0" fill="hold" grpId="1" nodeType="afterEffect">
                                  <p:stCondLst>
                                    <p:cond delay="0"/>
                                  </p:stCondLst>
                                  <p:childTnLst>
                                    <p:set>
                                      <p:cBhvr>
                                        <p:cTn id="117" dur="1" fill="hold">
                                          <p:stCondLst>
                                            <p:cond delay="0"/>
                                          </p:stCondLst>
                                        </p:cTn>
                                        <p:tgtEl>
                                          <p:spTgt spid="53"/>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58"/>
                                        </p:tgtEl>
                                        <p:attrNameLst>
                                          <p:attrName>style.visibility</p:attrName>
                                        </p:attrNameLst>
                                      </p:cBhvr>
                                      <p:to>
                                        <p:strVal val="hidden"/>
                                      </p:to>
                                    </p:set>
                                  </p:childTnLst>
                                </p:cTn>
                              </p:par>
                            </p:childTnLst>
                          </p:cTn>
                        </p:par>
                        <p:par>
                          <p:cTn id="120" fill="hold">
                            <p:stCondLst>
                              <p:cond delay="2000"/>
                            </p:stCondLst>
                            <p:childTnLst>
                              <p:par>
                                <p:cTn id="121" presetID="22" presetClass="entr" presetSubtype="1" fill="hold" grpId="0" nodeType="afterEffect">
                                  <p:stCondLst>
                                    <p:cond delay="0"/>
                                  </p:stCondLst>
                                  <p:childTnLst>
                                    <p:set>
                                      <p:cBhvr>
                                        <p:cTn id="122" dur="1" fill="hold">
                                          <p:stCondLst>
                                            <p:cond delay="0"/>
                                          </p:stCondLst>
                                        </p:cTn>
                                        <p:tgtEl>
                                          <p:spTgt spid="59"/>
                                        </p:tgtEl>
                                        <p:attrNameLst>
                                          <p:attrName>style.visibility</p:attrName>
                                        </p:attrNameLst>
                                      </p:cBhvr>
                                      <p:to>
                                        <p:strVal val="visible"/>
                                      </p:to>
                                    </p:set>
                                    <p:animEffect transition="in" filter="wipe(up)">
                                      <p:cBhvr>
                                        <p:cTn id="123" dur="1000"/>
                                        <p:tgtEl>
                                          <p:spTgt spid="59"/>
                                        </p:tgtEl>
                                      </p:cBhvr>
                                    </p:animEffect>
                                  </p:childTnLst>
                                </p:cTn>
                              </p:par>
                            </p:childTnLst>
                          </p:cTn>
                        </p:par>
                        <p:par>
                          <p:cTn id="124" fill="hold">
                            <p:stCondLst>
                              <p:cond delay="3000"/>
                            </p:stCondLst>
                            <p:childTnLst>
                              <p:par>
                                <p:cTn id="125" presetID="22" presetClass="entr" presetSubtype="4" fill="hold" grpId="0" nodeType="afterEffect">
                                  <p:stCondLst>
                                    <p:cond delay="0"/>
                                  </p:stCondLst>
                                  <p:childTnLst>
                                    <p:set>
                                      <p:cBhvr>
                                        <p:cTn id="126" dur="1" fill="hold">
                                          <p:stCondLst>
                                            <p:cond delay="0"/>
                                          </p:stCondLst>
                                        </p:cTn>
                                        <p:tgtEl>
                                          <p:spTgt spid="60"/>
                                        </p:tgtEl>
                                        <p:attrNameLst>
                                          <p:attrName>style.visibility</p:attrName>
                                        </p:attrNameLst>
                                      </p:cBhvr>
                                      <p:to>
                                        <p:strVal val="visible"/>
                                      </p:to>
                                    </p:set>
                                    <p:animEffect transition="in" filter="wipe(down)">
                                      <p:cBhvr>
                                        <p:cTn id="127" dur="1000"/>
                                        <p:tgtEl>
                                          <p:spTgt spid="60"/>
                                        </p:tgtEl>
                                      </p:cBhvr>
                                    </p:animEffect>
                                  </p:childTnLst>
                                </p:cTn>
                              </p:par>
                            </p:childTnLst>
                          </p:cTn>
                        </p:par>
                        <p:par>
                          <p:cTn id="128" fill="hold">
                            <p:stCondLst>
                              <p:cond delay="4000"/>
                            </p:stCondLst>
                            <p:childTnLst>
                              <p:par>
                                <p:cTn id="129" presetID="1" presetClass="exit" presetSubtype="0" fill="hold" grpId="1" nodeType="afterEffect">
                                  <p:stCondLst>
                                    <p:cond delay="0"/>
                                  </p:stCondLst>
                                  <p:childTnLst>
                                    <p:set>
                                      <p:cBhvr>
                                        <p:cTn id="130" dur="1" fill="hold">
                                          <p:stCondLst>
                                            <p:cond delay="0"/>
                                          </p:stCondLst>
                                        </p:cTn>
                                        <p:tgtEl>
                                          <p:spTgt spid="59"/>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60"/>
                                        </p:tgtEl>
                                        <p:attrNameLst>
                                          <p:attrName>style.visibility</p:attrName>
                                        </p:attrNameLst>
                                      </p:cBhvr>
                                      <p:to>
                                        <p:strVal val="hidden"/>
                                      </p:to>
                                    </p:set>
                                  </p:childTnLst>
                                </p:cTn>
                              </p:par>
                            </p:childTnLst>
                          </p:cTn>
                        </p:par>
                        <p:par>
                          <p:cTn id="133" fill="hold">
                            <p:stCondLst>
                              <p:cond delay="4000"/>
                            </p:stCondLst>
                            <p:childTnLst>
                              <p:par>
                                <p:cTn id="134" presetID="22" presetClass="entr" presetSubtype="1" fill="hold" grpId="0" nodeType="afterEffect">
                                  <p:stCondLst>
                                    <p:cond delay="0"/>
                                  </p:stCondLst>
                                  <p:childTnLst>
                                    <p:set>
                                      <p:cBhvr>
                                        <p:cTn id="135" dur="1" fill="hold">
                                          <p:stCondLst>
                                            <p:cond delay="0"/>
                                          </p:stCondLst>
                                        </p:cTn>
                                        <p:tgtEl>
                                          <p:spTgt spid="61"/>
                                        </p:tgtEl>
                                        <p:attrNameLst>
                                          <p:attrName>style.visibility</p:attrName>
                                        </p:attrNameLst>
                                      </p:cBhvr>
                                      <p:to>
                                        <p:strVal val="visible"/>
                                      </p:to>
                                    </p:set>
                                    <p:animEffect transition="in" filter="wipe(up)">
                                      <p:cBhvr>
                                        <p:cTn id="136" dur="1000"/>
                                        <p:tgtEl>
                                          <p:spTgt spid="61"/>
                                        </p:tgtEl>
                                      </p:cBhvr>
                                    </p:animEffect>
                                  </p:childTnLst>
                                </p:cTn>
                              </p:par>
                            </p:childTnLst>
                          </p:cTn>
                        </p:par>
                        <p:par>
                          <p:cTn id="137" fill="hold">
                            <p:stCondLst>
                              <p:cond delay="5000"/>
                            </p:stCondLst>
                            <p:childTnLst>
                              <p:par>
                                <p:cTn id="138" presetID="22" presetClass="entr" presetSubtype="4" fill="hold" grpId="0" nodeType="afterEffect">
                                  <p:stCondLst>
                                    <p:cond delay="0"/>
                                  </p:stCondLst>
                                  <p:childTnLst>
                                    <p:set>
                                      <p:cBhvr>
                                        <p:cTn id="139" dur="1" fill="hold">
                                          <p:stCondLst>
                                            <p:cond delay="0"/>
                                          </p:stCondLst>
                                        </p:cTn>
                                        <p:tgtEl>
                                          <p:spTgt spid="62"/>
                                        </p:tgtEl>
                                        <p:attrNameLst>
                                          <p:attrName>style.visibility</p:attrName>
                                        </p:attrNameLst>
                                      </p:cBhvr>
                                      <p:to>
                                        <p:strVal val="visible"/>
                                      </p:to>
                                    </p:set>
                                    <p:animEffect transition="in" filter="wipe(down)">
                                      <p:cBhvr>
                                        <p:cTn id="140" dur="1000"/>
                                        <p:tgtEl>
                                          <p:spTgt spid="62"/>
                                        </p:tgtEl>
                                      </p:cBhvr>
                                    </p:animEffect>
                                  </p:childTnLst>
                                </p:cTn>
                              </p:par>
                            </p:childTnLst>
                          </p:cTn>
                        </p:par>
                        <p:par>
                          <p:cTn id="141" fill="hold">
                            <p:stCondLst>
                              <p:cond delay="6000"/>
                            </p:stCondLst>
                            <p:childTnLst>
                              <p:par>
                                <p:cTn id="142" presetID="1" presetClass="exit" presetSubtype="0" fill="hold" grpId="1" nodeType="afterEffect">
                                  <p:stCondLst>
                                    <p:cond delay="0"/>
                                  </p:stCondLst>
                                  <p:childTnLst>
                                    <p:set>
                                      <p:cBhvr>
                                        <p:cTn id="143" dur="1" fill="hold">
                                          <p:stCondLst>
                                            <p:cond delay="0"/>
                                          </p:stCondLst>
                                        </p:cTn>
                                        <p:tgtEl>
                                          <p:spTgt spid="61"/>
                                        </p:tgtEl>
                                        <p:attrNameLst>
                                          <p:attrName>style.visibility</p:attrName>
                                        </p:attrNameLst>
                                      </p:cBhvr>
                                      <p:to>
                                        <p:strVal val="hidden"/>
                                      </p:to>
                                    </p:set>
                                  </p:childTnLst>
                                </p:cTn>
                              </p:par>
                              <p:par>
                                <p:cTn id="144" presetID="1" presetClass="exit" presetSubtype="0" fill="hold" grpId="1" nodeType="withEffect">
                                  <p:stCondLst>
                                    <p:cond delay="0"/>
                                  </p:stCondLst>
                                  <p:childTnLst>
                                    <p:set>
                                      <p:cBhvr>
                                        <p:cTn id="145" dur="1" fill="hold">
                                          <p:stCondLst>
                                            <p:cond delay="0"/>
                                          </p:stCondLst>
                                        </p:cTn>
                                        <p:tgtEl>
                                          <p:spTgt spid="62"/>
                                        </p:tgtEl>
                                        <p:attrNameLst>
                                          <p:attrName>style.visibility</p:attrName>
                                        </p:attrNameLst>
                                      </p:cBhvr>
                                      <p:to>
                                        <p:strVal val="hidden"/>
                                      </p:to>
                                    </p:set>
                                  </p:childTnLst>
                                </p:cTn>
                              </p:par>
                            </p:childTnLst>
                          </p:cTn>
                        </p:par>
                        <p:par>
                          <p:cTn id="146" fill="hold">
                            <p:stCondLst>
                              <p:cond delay="6000"/>
                            </p:stCondLst>
                            <p:childTnLst>
                              <p:par>
                                <p:cTn id="147" presetID="22" presetClass="entr" presetSubtype="1" fill="hold" grpId="0" nodeType="afterEffect">
                                  <p:stCondLst>
                                    <p:cond delay="0"/>
                                  </p:stCondLst>
                                  <p:childTnLst>
                                    <p:set>
                                      <p:cBhvr>
                                        <p:cTn id="148" dur="1" fill="hold">
                                          <p:stCondLst>
                                            <p:cond delay="0"/>
                                          </p:stCondLst>
                                        </p:cTn>
                                        <p:tgtEl>
                                          <p:spTgt spid="63"/>
                                        </p:tgtEl>
                                        <p:attrNameLst>
                                          <p:attrName>style.visibility</p:attrName>
                                        </p:attrNameLst>
                                      </p:cBhvr>
                                      <p:to>
                                        <p:strVal val="visible"/>
                                      </p:to>
                                    </p:set>
                                    <p:animEffect transition="in" filter="wipe(up)">
                                      <p:cBhvr>
                                        <p:cTn id="149" dur="1000"/>
                                        <p:tgtEl>
                                          <p:spTgt spid="63"/>
                                        </p:tgtEl>
                                      </p:cBhvr>
                                    </p:animEffect>
                                  </p:childTnLst>
                                </p:cTn>
                              </p:par>
                            </p:childTnLst>
                          </p:cTn>
                        </p:par>
                        <p:par>
                          <p:cTn id="150" fill="hold">
                            <p:stCondLst>
                              <p:cond delay="7000"/>
                            </p:stCondLst>
                            <p:childTnLst>
                              <p:par>
                                <p:cTn id="151" presetID="22" presetClass="entr" presetSubtype="4" fill="hold" grpId="0" nodeType="afterEffect">
                                  <p:stCondLst>
                                    <p:cond delay="0"/>
                                  </p:stCondLst>
                                  <p:childTnLst>
                                    <p:set>
                                      <p:cBhvr>
                                        <p:cTn id="152" dur="1" fill="hold">
                                          <p:stCondLst>
                                            <p:cond delay="0"/>
                                          </p:stCondLst>
                                        </p:cTn>
                                        <p:tgtEl>
                                          <p:spTgt spid="64"/>
                                        </p:tgtEl>
                                        <p:attrNameLst>
                                          <p:attrName>style.visibility</p:attrName>
                                        </p:attrNameLst>
                                      </p:cBhvr>
                                      <p:to>
                                        <p:strVal val="visible"/>
                                      </p:to>
                                    </p:set>
                                    <p:animEffect transition="in" filter="wipe(down)">
                                      <p:cBhvr>
                                        <p:cTn id="153" dur="1000"/>
                                        <p:tgtEl>
                                          <p:spTgt spid="64"/>
                                        </p:tgtEl>
                                      </p:cBhvr>
                                    </p:animEffect>
                                  </p:childTnLst>
                                </p:cTn>
                              </p:par>
                            </p:childTnLst>
                          </p:cTn>
                        </p:par>
                        <p:par>
                          <p:cTn id="154" fill="hold">
                            <p:stCondLst>
                              <p:cond delay="8000"/>
                            </p:stCondLst>
                            <p:childTnLst>
                              <p:par>
                                <p:cTn id="155" presetID="1" presetClass="exit" presetSubtype="0" fill="hold" grpId="1" nodeType="afterEffect">
                                  <p:stCondLst>
                                    <p:cond delay="0"/>
                                  </p:stCondLst>
                                  <p:childTnLst>
                                    <p:set>
                                      <p:cBhvr>
                                        <p:cTn id="156" dur="1" fill="hold">
                                          <p:stCondLst>
                                            <p:cond delay="0"/>
                                          </p:stCondLst>
                                        </p:cTn>
                                        <p:tgtEl>
                                          <p:spTgt spid="63"/>
                                        </p:tgtEl>
                                        <p:attrNameLst>
                                          <p:attrName>style.visibility</p:attrName>
                                        </p:attrNameLst>
                                      </p:cBhvr>
                                      <p:to>
                                        <p:strVal val="hidden"/>
                                      </p:to>
                                    </p:set>
                                  </p:childTnLst>
                                </p:cTn>
                              </p:par>
                              <p:par>
                                <p:cTn id="157" presetID="1" presetClass="exit" presetSubtype="0" fill="hold" grpId="1" nodeType="withEffect">
                                  <p:stCondLst>
                                    <p:cond delay="0"/>
                                  </p:stCondLst>
                                  <p:childTnLst>
                                    <p:set>
                                      <p:cBhvr>
                                        <p:cTn id="158" dur="1" fill="hold">
                                          <p:stCondLst>
                                            <p:cond delay="0"/>
                                          </p:stCondLst>
                                        </p:cTn>
                                        <p:tgtEl>
                                          <p:spTgt spid="64"/>
                                        </p:tgtEl>
                                        <p:attrNameLst>
                                          <p:attrName>style.visibility</p:attrName>
                                        </p:attrNameLst>
                                      </p:cBhvr>
                                      <p:to>
                                        <p:strVal val="hidden"/>
                                      </p:to>
                                    </p:set>
                                  </p:childTnLst>
                                </p:cTn>
                              </p:par>
                            </p:childTnLst>
                          </p:cTn>
                        </p:par>
                        <p:par>
                          <p:cTn id="159" fill="hold">
                            <p:stCondLst>
                              <p:cond delay="8000"/>
                            </p:stCondLst>
                            <p:childTnLst>
                              <p:par>
                                <p:cTn id="160" presetID="22" presetClass="entr" presetSubtype="1" fill="hold" grpId="0" nodeType="afterEffect">
                                  <p:stCondLst>
                                    <p:cond delay="0"/>
                                  </p:stCondLst>
                                  <p:childTnLst>
                                    <p:set>
                                      <p:cBhvr>
                                        <p:cTn id="161" dur="1" fill="hold">
                                          <p:stCondLst>
                                            <p:cond delay="0"/>
                                          </p:stCondLst>
                                        </p:cTn>
                                        <p:tgtEl>
                                          <p:spTgt spid="65"/>
                                        </p:tgtEl>
                                        <p:attrNameLst>
                                          <p:attrName>style.visibility</p:attrName>
                                        </p:attrNameLst>
                                      </p:cBhvr>
                                      <p:to>
                                        <p:strVal val="visible"/>
                                      </p:to>
                                    </p:set>
                                    <p:animEffect transition="in" filter="wipe(up)">
                                      <p:cBhvr>
                                        <p:cTn id="162" dur="1000"/>
                                        <p:tgtEl>
                                          <p:spTgt spid="65"/>
                                        </p:tgtEl>
                                      </p:cBhvr>
                                    </p:animEffect>
                                  </p:childTnLst>
                                </p:cTn>
                              </p:par>
                            </p:childTnLst>
                          </p:cTn>
                        </p:par>
                        <p:par>
                          <p:cTn id="163" fill="hold">
                            <p:stCondLst>
                              <p:cond delay="9000"/>
                            </p:stCondLst>
                            <p:childTnLst>
                              <p:par>
                                <p:cTn id="164" presetID="22" presetClass="entr" presetSubtype="4" fill="hold" grpId="0" nodeType="afterEffect">
                                  <p:stCondLst>
                                    <p:cond delay="0"/>
                                  </p:stCondLst>
                                  <p:childTnLst>
                                    <p:set>
                                      <p:cBhvr>
                                        <p:cTn id="165" dur="1" fill="hold">
                                          <p:stCondLst>
                                            <p:cond delay="0"/>
                                          </p:stCondLst>
                                        </p:cTn>
                                        <p:tgtEl>
                                          <p:spTgt spid="66"/>
                                        </p:tgtEl>
                                        <p:attrNameLst>
                                          <p:attrName>style.visibility</p:attrName>
                                        </p:attrNameLst>
                                      </p:cBhvr>
                                      <p:to>
                                        <p:strVal val="visible"/>
                                      </p:to>
                                    </p:set>
                                    <p:animEffect transition="in" filter="wipe(down)">
                                      <p:cBhvr>
                                        <p:cTn id="166" dur="1000"/>
                                        <p:tgtEl>
                                          <p:spTgt spid="66"/>
                                        </p:tgtEl>
                                      </p:cBhvr>
                                    </p:animEffect>
                                  </p:childTnLst>
                                </p:cTn>
                              </p:par>
                            </p:childTnLst>
                          </p:cTn>
                        </p:par>
                        <p:par>
                          <p:cTn id="167" fill="hold">
                            <p:stCondLst>
                              <p:cond delay="10000"/>
                            </p:stCondLst>
                            <p:childTnLst>
                              <p:par>
                                <p:cTn id="168" presetID="1" presetClass="exit" presetSubtype="0" fill="hold" grpId="1" nodeType="afterEffect">
                                  <p:stCondLst>
                                    <p:cond delay="0"/>
                                  </p:stCondLst>
                                  <p:childTnLst>
                                    <p:set>
                                      <p:cBhvr>
                                        <p:cTn id="169" dur="1" fill="hold">
                                          <p:stCondLst>
                                            <p:cond delay="0"/>
                                          </p:stCondLst>
                                        </p:cTn>
                                        <p:tgtEl>
                                          <p:spTgt spid="65"/>
                                        </p:tgtEl>
                                        <p:attrNameLst>
                                          <p:attrName>style.visibility</p:attrName>
                                        </p:attrNameLst>
                                      </p:cBhvr>
                                      <p:to>
                                        <p:strVal val="hidden"/>
                                      </p:to>
                                    </p:set>
                                  </p:childTnLst>
                                </p:cTn>
                              </p:par>
                              <p:par>
                                <p:cTn id="170" presetID="1" presetClass="exit" presetSubtype="0" fill="hold" grpId="1" nodeType="withEffect">
                                  <p:stCondLst>
                                    <p:cond delay="0"/>
                                  </p:stCondLst>
                                  <p:childTnLst>
                                    <p:set>
                                      <p:cBhvr>
                                        <p:cTn id="171" dur="1" fill="hold">
                                          <p:stCondLst>
                                            <p:cond delay="0"/>
                                          </p:stCondLst>
                                        </p:cTn>
                                        <p:tgtEl>
                                          <p:spTgt spid="66"/>
                                        </p:tgtEl>
                                        <p:attrNameLst>
                                          <p:attrName>style.visibility</p:attrName>
                                        </p:attrNameLst>
                                      </p:cBhvr>
                                      <p:to>
                                        <p:strVal val="hidden"/>
                                      </p:to>
                                    </p:set>
                                  </p:childTnLst>
                                </p:cTn>
                              </p:par>
                            </p:childTnLst>
                          </p:cTn>
                        </p:par>
                        <p:par>
                          <p:cTn id="172" fill="hold">
                            <p:stCondLst>
                              <p:cond delay="10000"/>
                            </p:stCondLst>
                            <p:childTnLst>
                              <p:par>
                                <p:cTn id="173" presetID="22" presetClass="entr" presetSubtype="1" fill="hold" grpId="0" nodeType="afterEffect">
                                  <p:stCondLst>
                                    <p:cond delay="0"/>
                                  </p:stCondLst>
                                  <p:childTnLst>
                                    <p:set>
                                      <p:cBhvr>
                                        <p:cTn id="174" dur="1" fill="hold">
                                          <p:stCondLst>
                                            <p:cond delay="0"/>
                                          </p:stCondLst>
                                        </p:cTn>
                                        <p:tgtEl>
                                          <p:spTgt spid="67"/>
                                        </p:tgtEl>
                                        <p:attrNameLst>
                                          <p:attrName>style.visibility</p:attrName>
                                        </p:attrNameLst>
                                      </p:cBhvr>
                                      <p:to>
                                        <p:strVal val="visible"/>
                                      </p:to>
                                    </p:set>
                                    <p:animEffect transition="in" filter="wipe(up)">
                                      <p:cBhvr>
                                        <p:cTn id="175" dur="1000"/>
                                        <p:tgtEl>
                                          <p:spTgt spid="67"/>
                                        </p:tgtEl>
                                      </p:cBhvr>
                                    </p:animEffect>
                                  </p:childTnLst>
                                </p:cTn>
                              </p:par>
                            </p:childTnLst>
                          </p:cTn>
                        </p:par>
                        <p:par>
                          <p:cTn id="176" fill="hold">
                            <p:stCondLst>
                              <p:cond delay="11000"/>
                            </p:stCondLst>
                            <p:childTnLst>
                              <p:par>
                                <p:cTn id="177" presetID="22" presetClass="entr" presetSubtype="4" fill="hold" grpId="0" nodeType="afterEffect">
                                  <p:stCondLst>
                                    <p:cond delay="0"/>
                                  </p:stCondLst>
                                  <p:childTnLst>
                                    <p:set>
                                      <p:cBhvr>
                                        <p:cTn id="178" dur="1" fill="hold">
                                          <p:stCondLst>
                                            <p:cond delay="0"/>
                                          </p:stCondLst>
                                        </p:cTn>
                                        <p:tgtEl>
                                          <p:spTgt spid="68"/>
                                        </p:tgtEl>
                                        <p:attrNameLst>
                                          <p:attrName>style.visibility</p:attrName>
                                        </p:attrNameLst>
                                      </p:cBhvr>
                                      <p:to>
                                        <p:strVal val="visible"/>
                                      </p:to>
                                    </p:set>
                                    <p:animEffect transition="in" filter="wipe(down)">
                                      <p:cBhvr>
                                        <p:cTn id="179" dur="1000"/>
                                        <p:tgtEl>
                                          <p:spTgt spid="68"/>
                                        </p:tgtEl>
                                      </p:cBhvr>
                                    </p:animEffect>
                                  </p:childTnLst>
                                </p:cTn>
                              </p:par>
                            </p:childTnLst>
                          </p:cTn>
                        </p:par>
                        <p:par>
                          <p:cTn id="180" fill="hold">
                            <p:stCondLst>
                              <p:cond delay="12000"/>
                            </p:stCondLst>
                            <p:childTnLst>
                              <p:par>
                                <p:cTn id="181" presetID="1" presetClass="exit" presetSubtype="0" fill="hold" grpId="1" nodeType="afterEffect">
                                  <p:stCondLst>
                                    <p:cond delay="0"/>
                                  </p:stCondLst>
                                  <p:childTnLst>
                                    <p:set>
                                      <p:cBhvr>
                                        <p:cTn id="182" dur="1" fill="hold">
                                          <p:stCondLst>
                                            <p:cond delay="0"/>
                                          </p:stCondLst>
                                        </p:cTn>
                                        <p:tgtEl>
                                          <p:spTgt spid="67"/>
                                        </p:tgtEl>
                                        <p:attrNameLst>
                                          <p:attrName>style.visibility</p:attrName>
                                        </p:attrNameLst>
                                      </p:cBhvr>
                                      <p:to>
                                        <p:strVal val="hidden"/>
                                      </p:to>
                                    </p:set>
                                  </p:childTnLst>
                                </p:cTn>
                              </p:par>
                              <p:par>
                                <p:cTn id="183" presetID="1" presetClass="exit" presetSubtype="0" fill="hold" grpId="1" nodeType="withEffect">
                                  <p:stCondLst>
                                    <p:cond delay="0"/>
                                  </p:stCondLst>
                                  <p:childTnLst>
                                    <p:set>
                                      <p:cBhvr>
                                        <p:cTn id="184" dur="1" fill="hold">
                                          <p:stCondLst>
                                            <p:cond delay="0"/>
                                          </p:stCondLst>
                                        </p:cTn>
                                        <p:tgtEl>
                                          <p:spTgt spid="68"/>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10" presetClass="exit" presetSubtype="0" fill="hold" grpId="0" nodeType="clickEffect">
                                  <p:stCondLst>
                                    <p:cond delay="0"/>
                                  </p:stCondLst>
                                  <p:childTnLst>
                                    <p:animEffect transition="out" filter="fade">
                                      <p:cBhvr>
                                        <p:cTn id="188" dur="500"/>
                                        <p:tgtEl>
                                          <p:spTgt spid="4">
                                            <p:txEl>
                                              <p:pRg st="0" end="0"/>
                                            </p:txEl>
                                          </p:spTgt>
                                        </p:tgtEl>
                                      </p:cBhvr>
                                    </p:animEffect>
                                    <p:set>
                                      <p:cBhvr>
                                        <p:cTn id="189" dur="1" fill="hold">
                                          <p:stCondLst>
                                            <p:cond delay="499"/>
                                          </p:stCondLst>
                                        </p:cTn>
                                        <p:tgtEl>
                                          <p:spTgt spid="4">
                                            <p:txEl>
                                              <p:pRg st="0" end="0"/>
                                            </p:txEl>
                                          </p:spTgt>
                                        </p:tgtEl>
                                        <p:attrNameLst>
                                          <p:attrName>style.visibility</p:attrName>
                                        </p:attrNameLst>
                                      </p:cBhvr>
                                      <p:to>
                                        <p:strVal val="hidden"/>
                                      </p:to>
                                    </p:set>
                                  </p:childTnLst>
                                </p:cTn>
                              </p:par>
                              <p:par>
                                <p:cTn id="190" presetID="10" presetClass="exit" presetSubtype="0" fill="hold" grpId="0" nodeType="withEffect">
                                  <p:stCondLst>
                                    <p:cond delay="0"/>
                                  </p:stCondLst>
                                  <p:childTnLst>
                                    <p:animEffect transition="out" filter="fade">
                                      <p:cBhvr>
                                        <p:cTn id="191" dur="500"/>
                                        <p:tgtEl>
                                          <p:spTgt spid="4">
                                            <p:txEl>
                                              <p:pRg st="1" end="1"/>
                                            </p:txEl>
                                          </p:spTgt>
                                        </p:tgtEl>
                                      </p:cBhvr>
                                    </p:animEffect>
                                    <p:set>
                                      <p:cBhvr>
                                        <p:cTn id="192" dur="1" fill="hold">
                                          <p:stCondLst>
                                            <p:cond delay="499"/>
                                          </p:stCondLst>
                                        </p:cTn>
                                        <p:tgtEl>
                                          <p:spTgt spid="4">
                                            <p:txEl>
                                              <p:pRg st="1" end="1"/>
                                            </p:txEl>
                                          </p:spTgt>
                                        </p:tgtEl>
                                        <p:attrNameLst>
                                          <p:attrName>style.visibility</p:attrName>
                                        </p:attrNameLst>
                                      </p:cBhvr>
                                      <p:to>
                                        <p:strVal val="hidden"/>
                                      </p:to>
                                    </p:set>
                                  </p:childTnLst>
                                </p:cTn>
                              </p:par>
                              <p:par>
                                <p:cTn id="193" presetID="10" presetClass="exit" presetSubtype="0" fill="hold" grpId="0" nodeType="withEffect">
                                  <p:stCondLst>
                                    <p:cond delay="0"/>
                                  </p:stCondLst>
                                  <p:childTnLst>
                                    <p:animEffect transition="out" filter="fade">
                                      <p:cBhvr>
                                        <p:cTn id="194" dur="500"/>
                                        <p:tgtEl>
                                          <p:spTgt spid="4">
                                            <p:txEl>
                                              <p:pRg st="2" end="2"/>
                                            </p:txEl>
                                          </p:spTgt>
                                        </p:tgtEl>
                                      </p:cBhvr>
                                    </p:animEffect>
                                    <p:set>
                                      <p:cBhvr>
                                        <p:cTn id="195" dur="1" fill="hold">
                                          <p:stCondLst>
                                            <p:cond delay="499"/>
                                          </p:stCondLst>
                                        </p:cTn>
                                        <p:tgtEl>
                                          <p:spTgt spid="4">
                                            <p:txEl>
                                              <p:pRg st="2" end="2"/>
                                            </p:txEl>
                                          </p:spTgt>
                                        </p:tgtEl>
                                        <p:attrNameLst>
                                          <p:attrName>style.visibility</p:attrName>
                                        </p:attrNameLst>
                                      </p:cBhvr>
                                      <p:to>
                                        <p:strVal val="hidden"/>
                                      </p:to>
                                    </p:set>
                                  </p:childTnLst>
                                </p:cTn>
                              </p:par>
                              <p:par>
                                <p:cTn id="196" presetID="10" presetClass="exit" presetSubtype="0" fill="hold" grpId="0" nodeType="withEffect">
                                  <p:stCondLst>
                                    <p:cond delay="0"/>
                                  </p:stCondLst>
                                  <p:childTnLst>
                                    <p:animEffect transition="out" filter="fade">
                                      <p:cBhvr>
                                        <p:cTn id="197" dur="500"/>
                                        <p:tgtEl>
                                          <p:spTgt spid="4">
                                            <p:txEl>
                                              <p:pRg st="4" end="4"/>
                                            </p:txEl>
                                          </p:spTgt>
                                        </p:tgtEl>
                                      </p:cBhvr>
                                    </p:animEffect>
                                    <p:set>
                                      <p:cBhvr>
                                        <p:cTn id="198" dur="1" fill="hold">
                                          <p:stCondLst>
                                            <p:cond delay="499"/>
                                          </p:stCondLst>
                                        </p:cTn>
                                        <p:tgtEl>
                                          <p:spTgt spid="4">
                                            <p:txEl>
                                              <p:pRg st="4" end="4"/>
                                            </p:txEl>
                                          </p:spTgt>
                                        </p:tgtEl>
                                        <p:attrNameLst>
                                          <p:attrName>style.visibility</p:attrName>
                                        </p:attrNameLst>
                                      </p:cBhvr>
                                      <p:to>
                                        <p:strVal val="hidden"/>
                                      </p:to>
                                    </p:set>
                                  </p:childTnLst>
                                </p:cTn>
                              </p:par>
                              <p:par>
                                <p:cTn id="199" presetID="10" presetClass="exit" presetSubtype="0" fill="hold" grpId="0" nodeType="withEffect">
                                  <p:stCondLst>
                                    <p:cond delay="0"/>
                                  </p:stCondLst>
                                  <p:childTnLst>
                                    <p:animEffect transition="out" filter="fade">
                                      <p:cBhvr>
                                        <p:cTn id="200" dur="500"/>
                                        <p:tgtEl>
                                          <p:spTgt spid="4">
                                            <p:txEl>
                                              <p:pRg st="6" end="6"/>
                                            </p:txEl>
                                          </p:spTgt>
                                        </p:tgtEl>
                                      </p:cBhvr>
                                    </p:animEffect>
                                    <p:set>
                                      <p:cBhvr>
                                        <p:cTn id="201" dur="1" fill="hold">
                                          <p:stCondLst>
                                            <p:cond delay="499"/>
                                          </p:stCondLst>
                                        </p:cTn>
                                        <p:tgtEl>
                                          <p:spTgt spid="4">
                                            <p:txEl>
                                              <p:pRg st="6" end="6"/>
                                            </p:txEl>
                                          </p:spTgt>
                                        </p:tgtEl>
                                        <p:attrNameLst>
                                          <p:attrName>style.visibility</p:attrName>
                                        </p:attrNameLst>
                                      </p:cBhvr>
                                      <p:to>
                                        <p:strVal val="hidden"/>
                                      </p:to>
                                    </p:set>
                                  </p:childTnLst>
                                </p:cTn>
                              </p:par>
                            </p:childTnLst>
                          </p:cTn>
                        </p:par>
                      </p:childTnLst>
                    </p:cTn>
                  </p:par>
                  <p:par>
                    <p:cTn id="202" fill="hold">
                      <p:stCondLst>
                        <p:cond delay="indefinite"/>
                      </p:stCondLst>
                      <p:childTnLst>
                        <p:par>
                          <p:cTn id="203" fill="hold">
                            <p:stCondLst>
                              <p:cond delay="0"/>
                            </p:stCondLst>
                            <p:childTnLst>
                              <p:par>
                                <p:cTn id="204" presetID="1" presetClass="entr" presetSubtype="0" fill="hold" nodeType="clickEffect">
                                  <p:stCondLst>
                                    <p:cond delay="0"/>
                                  </p:stCondLst>
                                  <p:childTnLst>
                                    <p:set>
                                      <p:cBhvr>
                                        <p:cTn id="205" dur="1" fill="hold">
                                          <p:stCondLst>
                                            <p:cond delay="0"/>
                                          </p:stCondLst>
                                        </p:cTn>
                                        <p:tgtEl>
                                          <p:spTgt spid="73">
                                            <p:txEl>
                                              <p:pRg st="0" end="0"/>
                                            </p:txEl>
                                          </p:spTgt>
                                        </p:tgtEl>
                                        <p:attrNameLst>
                                          <p:attrName>style.visibility</p:attrName>
                                        </p:attrNameLst>
                                      </p:cBhvr>
                                      <p:to>
                                        <p:strVal val="visible"/>
                                      </p:to>
                                    </p:set>
                                  </p:childTnLst>
                                </p:cTn>
                              </p:par>
                            </p:childTnLst>
                          </p:cTn>
                        </p:par>
                      </p:childTnLst>
                    </p:cTn>
                  </p:par>
                  <p:par>
                    <p:cTn id="206" fill="hold">
                      <p:stCondLst>
                        <p:cond delay="indefinite"/>
                      </p:stCondLst>
                      <p:childTnLst>
                        <p:par>
                          <p:cTn id="207" fill="hold">
                            <p:stCondLst>
                              <p:cond delay="0"/>
                            </p:stCondLst>
                            <p:childTnLst>
                              <p:par>
                                <p:cTn id="208" presetID="1" presetClass="entr" presetSubtype="0" fill="hold" nodeType="clickEffect">
                                  <p:stCondLst>
                                    <p:cond delay="0"/>
                                  </p:stCondLst>
                                  <p:childTnLst>
                                    <p:set>
                                      <p:cBhvr>
                                        <p:cTn id="209" dur="1" fill="hold">
                                          <p:stCondLst>
                                            <p:cond delay="0"/>
                                          </p:stCondLst>
                                        </p:cTn>
                                        <p:tgtEl>
                                          <p:spTgt spid="73">
                                            <p:txEl>
                                              <p:pRg st="1" end="1"/>
                                            </p:txEl>
                                          </p:spTgt>
                                        </p:tgtEl>
                                        <p:attrNameLst>
                                          <p:attrName>style.visibility</p:attrName>
                                        </p:attrNameLst>
                                      </p:cBhvr>
                                      <p:to>
                                        <p:strVal val="visible"/>
                                      </p:to>
                                    </p:set>
                                  </p:childTnLst>
                                </p:cTn>
                              </p:par>
                            </p:childTnLst>
                          </p:cTn>
                        </p:par>
                      </p:childTnLst>
                    </p:cTn>
                  </p:par>
                  <p:par>
                    <p:cTn id="210" fill="hold">
                      <p:stCondLst>
                        <p:cond delay="indefinite"/>
                      </p:stCondLst>
                      <p:childTnLst>
                        <p:par>
                          <p:cTn id="211" fill="hold">
                            <p:stCondLst>
                              <p:cond delay="0"/>
                            </p:stCondLst>
                            <p:childTnLst>
                              <p:par>
                                <p:cTn id="212" presetID="1" presetClass="entr" presetSubtype="0" fill="hold" nodeType="clickEffect">
                                  <p:stCondLst>
                                    <p:cond delay="0"/>
                                  </p:stCondLst>
                                  <p:childTnLst>
                                    <p:set>
                                      <p:cBhvr>
                                        <p:cTn id="213" dur="1" fill="hold">
                                          <p:stCondLst>
                                            <p:cond delay="0"/>
                                          </p:stCondLst>
                                        </p:cTn>
                                        <p:tgtEl>
                                          <p:spTgt spid="73">
                                            <p:txEl>
                                              <p:pRg st="2" end="2"/>
                                            </p:txEl>
                                          </p:spTgt>
                                        </p:tgtEl>
                                        <p:attrNameLst>
                                          <p:attrName>style.visibility</p:attrName>
                                        </p:attrNameLst>
                                      </p:cBhvr>
                                      <p:to>
                                        <p:strVal val="visible"/>
                                      </p:to>
                                    </p:set>
                                  </p:childTnLst>
                                </p:cTn>
                              </p:par>
                            </p:childTnLst>
                          </p:cTn>
                        </p:par>
                      </p:childTnLst>
                    </p:cTn>
                  </p:par>
                  <p:par>
                    <p:cTn id="214" fill="hold">
                      <p:stCondLst>
                        <p:cond delay="indefinite"/>
                      </p:stCondLst>
                      <p:childTnLst>
                        <p:par>
                          <p:cTn id="215" fill="hold">
                            <p:stCondLst>
                              <p:cond delay="0"/>
                            </p:stCondLst>
                            <p:childTnLst>
                              <p:par>
                                <p:cTn id="216" presetID="1" presetClass="entr" presetSubtype="0" fill="hold" nodeType="clickEffect">
                                  <p:stCondLst>
                                    <p:cond delay="0"/>
                                  </p:stCondLst>
                                  <p:childTnLst>
                                    <p:set>
                                      <p:cBhvr>
                                        <p:cTn id="217" dur="1" fill="hold">
                                          <p:stCondLst>
                                            <p:cond delay="0"/>
                                          </p:stCondLst>
                                        </p:cTn>
                                        <p:tgtEl>
                                          <p:spTgt spid="73">
                                            <p:txEl>
                                              <p:pRg st="3" end="3"/>
                                            </p:txEl>
                                          </p:spTgt>
                                        </p:tgtEl>
                                        <p:attrNameLst>
                                          <p:attrName>style.visibility</p:attrName>
                                        </p:attrNameLst>
                                      </p:cBhvr>
                                      <p:to>
                                        <p:strVal val="visible"/>
                                      </p:to>
                                    </p:set>
                                  </p:childTnLst>
                                </p:cTn>
                              </p:par>
                            </p:childTnLst>
                          </p:cTn>
                        </p:par>
                      </p:childTnLst>
                    </p:cTn>
                  </p:par>
                  <p:par>
                    <p:cTn id="218" fill="hold">
                      <p:stCondLst>
                        <p:cond delay="indefinite"/>
                      </p:stCondLst>
                      <p:childTnLst>
                        <p:par>
                          <p:cTn id="219" fill="hold">
                            <p:stCondLst>
                              <p:cond delay="0"/>
                            </p:stCondLst>
                            <p:childTnLst>
                              <p:par>
                                <p:cTn id="220" presetID="1" presetClass="entr" presetSubtype="0" fill="hold" nodeType="clickEffect">
                                  <p:stCondLst>
                                    <p:cond delay="0"/>
                                  </p:stCondLst>
                                  <p:childTnLst>
                                    <p:set>
                                      <p:cBhvr>
                                        <p:cTn id="221" dur="1" fill="hold">
                                          <p:stCondLst>
                                            <p:cond delay="0"/>
                                          </p:stCondLst>
                                        </p:cTn>
                                        <p:tgtEl>
                                          <p:spTgt spid="73">
                                            <p:txEl>
                                              <p:pRg st="4" end="4"/>
                                            </p:txEl>
                                          </p:spTgt>
                                        </p:tgtEl>
                                        <p:attrNameLst>
                                          <p:attrName>style.visibility</p:attrName>
                                        </p:attrNameLst>
                                      </p:cBhvr>
                                      <p:to>
                                        <p:strVal val="visible"/>
                                      </p:to>
                                    </p:set>
                                  </p:childTnLst>
                                </p:cTn>
                              </p:par>
                            </p:childTnLst>
                          </p:cTn>
                        </p:par>
                      </p:childTnLst>
                    </p:cTn>
                  </p:par>
                  <p:par>
                    <p:cTn id="222" fill="hold">
                      <p:stCondLst>
                        <p:cond delay="indefinite"/>
                      </p:stCondLst>
                      <p:childTnLst>
                        <p:par>
                          <p:cTn id="223" fill="hold">
                            <p:stCondLst>
                              <p:cond delay="0"/>
                            </p:stCondLst>
                            <p:childTnLst>
                              <p:par>
                                <p:cTn id="224" presetID="1" presetClass="entr" presetSubtype="0" fill="hold" nodeType="clickEffect">
                                  <p:stCondLst>
                                    <p:cond delay="0"/>
                                  </p:stCondLst>
                                  <p:childTnLst>
                                    <p:set>
                                      <p:cBhvr>
                                        <p:cTn id="225" dur="1" fill="hold">
                                          <p:stCondLst>
                                            <p:cond delay="0"/>
                                          </p:stCondLst>
                                        </p:cTn>
                                        <p:tgtEl>
                                          <p:spTgt spid="73">
                                            <p:txEl>
                                              <p:pRg st="5" end="5"/>
                                            </p:txEl>
                                          </p:spTgt>
                                        </p:tgtEl>
                                        <p:attrNameLst>
                                          <p:attrName>style.visibility</p:attrName>
                                        </p:attrNameLst>
                                      </p:cBhvr>
                                      <p:to>
                                        <p:strVal val="visible"/>
                                      </p:to>
                                    </p:set>
                                  </p:childTnLst>
                                </p:cTn>
                              </p:par>
                            </p:childTnLst>
                          </p:cTn>
                        </p:par>
                      </p:childTnLst>
                    </p:cTn>
                  </p:par>
                  <p:par>
                    <p:cTn id="226" fill="hold">
                      <p:stCondLst>
                        <p:cond delay="indefinite"/>
                      </p:stCondLst>
                      <p:childTnLst>
                        <p:par>
                          <p:cTn id="227" fill="hold">
                            <p:stCondLst>
                              <p:cond delay="0"/>
                            </p:stCondLst>
                            <p:childTnLst>
                              <p:par>
                                <p:cTn id="228" presetID="1" presetClass="entr" presetSubtype="0" fill="hold" nodeType="clickEffect">
                                  <p:stCondLst>
                                    <p:cond delay="0"/>
                                  </p:stCondLst>
                                  <p:childTnLst>
                                    <p:set>
                                      <p:cBhvr>
                                        <p:cTn id="229" dur="1" fill="hold">
                                          <p:stCondLst>
                                            <p:cond delay="0"/>
                                          </p:stCondLst>
                                        </p:cTn>
                                        <p:tgtEl>
                                          <p:spTgt spid="73">
                                            <p:txEl>
                                              <p:pRg st="6" end="6"/>
                                            </p:txEl>
                                          </p:spTgt>
                                        </p:tgtEl>
                                        <p:attrNameLst>
                                          <p:attrName>style.visibility</p:attrName>
                                        </p:attrNameLst>
                                      </p:cBhvr>
                                      <p:to>
                                        <p:strVal val="visible"/>
                                      </p:to>
                                    </p:set>
                                  </p:childTnLst>
                                </p:cTn>
                              </p:par>
                            </p:childTnLst>
                          </p:cTn>
                        </p:par>
                      </p:childTnLst>
                    </p:cTn>
                  </p:par>
                  <p:par>
                    <p:cTn id="230" fill="hold">
                      <p:stCondLst>
                        <p:cond delay="indefinite"/>
                      </p:stCondLst>
                      <p:childTnLst>
                        <p:par>
                          <p:cTn id="231" fill="hold">
                            <p:stCondLst>
                              <p:cond delay="0"/>
                            </p:stCondLst>
                            <p:childTnLst>
                              <p:par>
                                <p:cTn id="232" presetID="1" presetClass="entr" presetSubtype="0" fill="hold" nodeType="clickEffect">
                                  <p:stCondLst>
                                    <p:cond delay="0"/>
                                  </p:stCondLst>
                                  <p:childTnLst>
                                    <p:set>
                                      <p:cBhvr>
                                        <p:cTn id="233" dur="1" fill="hold">
                                          <p:stCondLst>
                                            <p:cond delay="0"/>
                                          </p:stCondLst>
                                        </p:cTn>
                                        <p:tgtEl>
                                          <p:spTgt spid="73">
                                            <p:txEl>
                                              <p:pRg st="7" end="7"/>
                                            </p:txEl>
                                          </p:spTgt>
                                        </p:tgtEl>
                                        <p:attrNameLst>
                                          <p:attrName>style.visibility</p:attrName>
                                        </p:attrNameLst>
                                      </p:cBhvr>
                                      <p:to>
                                        <p:strVal val="visible"/>
                                      </p:to>
                                    </p:set>
                                  </p:childTnLst>
                                </p:cTn>
                              </p:par>
                            </p:childTnLst>
                          </p:cTn>
                        </p:par>
                      </p:childTnLst>
                    </p:cTn>
                  </p:par>
                  <p:par>
                    <p:cTn id="234" fill="hold">
                      <p:stCondLst>
                        <p:cond delay="indefinite"/>
                      </p:stCondLst>
                      <p:childTnLst>
                        <p:par>
                          <p:cTn id="235" fill="hold">
                            <p:stCondLst>
                              <p:cond delay="0"/>
                            </p:stCondLst>
                            <p:childTnLst>
                              <p:par>
                                <p:cTn id="236" presetID="1" presetClass="entr" presetSubtype="0" fill="hold" nodeType="clickEffect">
                                  <p:stCondLst>
                                    <p:cond delay="0"/>
                                  </p:stCondLst>
                                  <p:childTnLst>
                                    <p:set>
                                      <p:cBhvr>
                                        <p:cTn id="237" dur="1" fill="hold">
                                          <p:stCondLst>
                                            <p:cond delay="0"/>
                                          </p:stCondLst>
                                        </p:cTn>
                                        <p:tgtEl>
                                          <p:spTgt spid="7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animBg="1"/>
      <p:bldP spid="16" grpId="1" animBg="1"/>
      <p:bldP spid="17" grpId="0" animBg="1"/>
      <p:bldP spid="18" grpId="0" animBg="1"/>
      <p:bldP spid="19" grpId="0" animBg="1"/>
      <p:bldP spid="27" grpId="0" animBg="1"/>
      <p:bldP spid="27" grpId="1" animBg="1"/>
      <p:bldP spid="34" grpId="0" animBg="1"/>
      <p:bldP spid="34" grpId="1" animBg="1"/>
      <p:bldP spid="41" grpId="0" animBg="1"/>
      <p:bldP spid="41" grpId="1" animBg="1"/>
      <p:bldP spid="53" grpId="0" animBg="1"/>
      <p:bldP spid="53"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4"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69B16D-3395-BABF-D44B-925A8150458A}"/>
            </a:ext>
          </a:extLst>
        </p:cNvPr>
        <p:cNvGrpSpPr/>
        <p:nvPr/>
      </p:nvGrpSpPr>
      <p:grpSpPr>
        <a:xfrm>
          <a:off x="0" y="0"/>
          <a:ext cx="0" cy="0"/>
          <a:chOff x="0" y="0"/>
          <a:chExt cx="0" cy="0"/>
        </a:xfrm>
      </p:grpSpPr>
      <p:sp>
        <p:nvSpPr>
          <p:cNvPr id="248" name="Rectangle 247">
            <a:extLst>
              <a:ext uri="{FF2B5EF4-FFF2-40B4-BE49-F238E27FC236}">
                <a16:creationId xmlns:a16="http://schemas.microsoft.com/office/drawing/2014/main" id="{27EE8AE2-1A01-4D4B-F025-529E309726A9}"/>
              </a:ext>
            </a:extLst>
          </p:cNvPr>
          <p:cNvSpPr/>
          <p:nvPr/>
        </p:nvSpPr>
        <p:spPr>
          <a:xfrm>
            <a:off x="5486400" y="520700"/>
            <a:ext cx="6576966" cy="6193541"/>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C8BBBF5C-530C-B83C-1834-532C2B13B251}"/>
              </a:ext>
            </a:extLst>
          </p:cNvPr>
          <p:cNvGrpSpPr/>
          <p:nvPr/>
        </p:nvGrpSpPr>
        <p:grpSpPr>
          <a:xfrm>
            <a:off x="5613352" y="1528714"/>
            <a:ext cx="5898744" cy="5185527"/>
            <a:chOff x="5613352" y="1528714"/>
            <a:chExt cx="5898744" cy="5185527"/>
          </a:xfrm>
        </p:grpSpPr>
        <p:grpSp>
          <p:nvGrpSpPr>
            <p:cNvPr id="13" name="Group 3">
              <a:extLst>
                <a:ext uri="{FF2B5EF4-FFF2-40B4-BE49-F238E27FC236}">
                  <a16:creationId xmlns:a16="http://schemas.microsoft.com/office/drawing/2014/main" id="{DCCEB408-6529-42DE-4C3C-C033532F7047}"/>
                </a:ext>
              </a:extLst>
            </p:cNvPr>
            <p:cNvGrpSpPr>
              <a:grpSpLocks/>
            </p:cNvGrpSpPr>
            <p:nvPr/>
          </p:nvGrpSpPr>
          <p:grpSpPr bwMode="auto">
            <a:xfrm>
              <a:off x="6303949" y="5760292"/>
              <a:ext cx="238688" cy="47316"/>
              <a:chOff x="3372" y="1886"/>
              <a:chExt cx="254" cy="51"/>
            </a:xfrm>
            <a:solidFill>
              <a:schemeClr val="bg1"/>
            </a:solidFill>
          </p:grpSpPr>
          <p:sp>
            <p:nvSpPr>
              <p:cNvPr id="233" name="Freeform 4">
                <a:extLst>
                  <a:ext uri="{FF2B5EF4-FFF2-40B4-BE49-F238E27FC236}">
                    <a16:creationId xmlns:a16="http://schemas.microsoft.com/office/drawing/2014/main" id="{18B341B3-6A3C-775A-213B-044583FED127}"/>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234" name="Freeform 5">
                <a:extLst>
                  <a:ext uri="{FF2B5EF4-FFF2-40B4-BE49-F238E27FC236}">
                    <a16:creationId xmlns:a16="http://schemas.microsoft.com/office/drawing/2014/main" id="{28A2DE4E-280E-C4F7-91B4-015D763302A9}"/>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sp>
          <p:nvSpPr>
            <p:cNvPr id="14" name="Freeform 7">
              <a:extLst>
                <a:ext uri="{FF2B5EF4-FFF2-40B4-BE49-F238E27FC236}">
                  <a16:creationId xmlns:a16="http://schemas.microsoft.com/office/drawing/2014/main" id="{66F1ABBE-FFDC-9B30-56EA-969DB38E917B}"/>
                </a:ext>
              </a:extLst>
            </p:cNvPr>
            <p:cNvSpPr>
              <a:spLocks/>
            </p:cNvSpPr>
            <p:nvPr/>
          </p:nvSpPr>
          <p:spPr bwMode="auto">
            <a:xfrm>
              <a:off x="5864173" y="6316328"/>
              <a:ext cx="5571983" cy="397913"/>
            </a:xfrm>
            <a:custGeom>
              <a:avLst/>
              <a:gdLst>
                <a:gd name="connsiteX0" fmla="*/ 0 w 10000"/>
                <a:gd name="connsiteY0" fmla="*/ 5526 h 9274"/>
                <a:gd name="connsiteX1" fmla="*/ 484 w 10000"/>
                <a:gd name="connsiteY1" fmla="*/ 6173 h 9274"/>
                <a:gd name="connsiteX2" fmla="*/ 4017 w 10000"/>
                <a:gd name="connsiteY2" fmla="*/ 9079 h 9274"/>
                <a:gd name="connsiteX3" fmla="*/ 10000 w 10000"/>
                <a:gd name="connsiteY3" fmla="*/ 0 h 9274"/>
                <a:gd name="connsiteX0" fmla="*/ 0 w 10000"/>
                <a:gd name="connsiteY0" fmla="*/ 5959 h 10150"/>
                <a:gd name="connsiteX1" fmla="*/ 484 w 10000"/>
                <a:gd name="connsiteY1" fmla="*/ 6656 h 10150"/>
                <a:gd name="connsiteX2" fmla="*/ 1488 w 10000"/>
                <a:gd name="connsiteY2" fmla="*/ 7907 h 10150"/>
                <a:gd name="connsiteX3" fmla="*/ 4017 w 10000"/>
                <a:gd name="connsiteY3" fmla="*/ 9790 h 10150"/>
                <a:gd name="connsiteX4" fmla="*/ 10000 w 10000"/>
                <a:gd name="connsiteY4" fmla="*/ 0 h 10150"/>
                <a:gd name="connsiteX0" fmla="*/ 0 w 10000"/>
                <a:gd name="connsiteY0" fmla="*/ 5959 h 10386"/>
                <a:gd name="connsiteX1" fmla="*/ 484 w 10000"/>
                <a:gd name="connsiteY1" fmla="*/ 6656 h 10386"/>
                <a:gd name="connsiteX2" fmla="*/ 1488 w 10000"/>
                <a:gd name="connsiteY2" fmla="*/ 7907 h 10386"/>
                <a:gd name="connsiteX3" fmla="*/ 2409 w 10000"/>
                <a:gd name="connsiteY3" fmla="*/ 9158 h 10386"/>
                <a:gd name="connsiteX4" fmla="*/ 4017 w 10000"/>
                <a:gd name="connsiteY4" fmla="*/ 9790 h 10386"/>
                <a:gd name="connsiteX5" fmla="*/ 10000 w 10000"/>
                <a:gd name="connsiteY5" fmla="*/ 0 h 10386"/>
                <a:gd name="connsiteX0" fmla="*/ 0 w 16056"/>
                <a:gd name="connsiteY0" fmla="*/ 539 h 10386"/>
                <a:gd name="connsiteX1" fmla="*/ 6540 w 16056"/>
                <a:gd name="connsiteY1" fmla="*/ 6656 h 10386"/>
                <a:gd name="connsiteX2" fmla="*/ 7544 w 16056"/>
                <a:gd name="connsiteY2" fmla="*/ 7907 h 10386"/>
                <a:gd name="connsiteX3" fmla="*/ 8465 w 16056"/>
                <a:gd name="connsiteY3" fmla="*/ 9158 h 10386"/>
                <a:gd name="connsiteX4" fmla="*/ 10073 w 16056"/>
                <a:gd name="connsiteY4" fmla="*/ 9790 h 10386"/>
                <a:gd name="connsiteX5" fmla="*/ 16056 w 16056"/>
                <a:gd name="connsiteY5" fmla="*/ 0 h 10386"/>
                <a:gd name="connsiteX0" fmla="*/ 0 w 16056"/>
                <a:gd name="connsiteY0" fmla="*/ 539 h 10386"/>
                <a:gd name="connsiteX1" fmla="*/ 3275 w 16056"/>
                <a:gd name="connsiteY1" fmla="*/ 2695 h 10386"/>
                <a:gd name="connsiteX2" fmla="*/ 7544 w 16056"/>
                <a:gd name="connsiteY2" fmla="*/ 7907 h 10386"/>
                <a:gd name="connsiteX3" fmla="*/ 8465 w 16056"/>
                <a:gd name="connsiteY3" fmla="*/ 9158 h 10386"/>
                <a:gd name="connsiteX4" fmla="*/ 10073 w 16056"/>
                <a:gd name="connsiteY4" fmla="*/ 9790 h 10386"/>
                <a:gd name="connsiteX5" fmla="*/ 16056 w 16056"/>
                <a:gd name="connsiteY5" fmla="*/ 0 h 10386"/>
                <a:gd name="connsiteX0" fmla="*/ 0 w 16056"/>
                <a:gd name="connsiteY0" fmla="*/ 539 h 10386"/>
                <a:gd name="connsiteX1" fmla="*/ 3275 w 16056"/>
                <a:gd name="connsiteY1" fmla="*/ 2695 h 10386"/>
                <a:gd name="connsiteX2" fmla="*/ 5646 w 16056"/>
                <a:gd name="connsiteY2" fmla="*/ 4988 h 10386"/>
                <a:gd name="connsiteX3" fmla="*/ 8465 w 16056"/>
                <a:gd name="connsiteY3" fmla="*/ 9158 h 10386"/>
                <a:gd name="connsiteX4" fmla="*/ 10073 w 16056"/>
                <a:gd name="connsiteY4" fmla="*/ 9790 h 10386"/>
                <a:gd name="connsiteX5" fmla="*/ 16056 w 16056"/>
                <a:gd name="connsiteY5" fmla="*/ 0 h 10386"/>
                <a:gd name="connsiteX0" fmla="*/ 0 w 16056"/>
                <a:gd name="connsiteY0" fmla="*/ 539 h 10210"/>
                <a:gd name="connsiteX1" fmla="*/ 3275 w 16056"/>
                <a:gd name="connsiteY1" fmla="*/ 2695 h 10210"/>
                <a:gd name="connsiteX2" fmla="*/ 5646 w 16056"/>
                <a:gd name="connsiteY2" fmla="*/ 4988 h 10210"/>
                <a:gd name="connsiteX3" fmla="*/ 7125 w 16056"/>
                <a:gd name="connsiteY3" fmla="*/ 7907 h 10210"/>
                <a:gd name="connsiteX4" fmla="*/ 10073 w 16056"/>
                <a:gd name="connsiteY4" fmla="*/ 9790 h 10210"/>
                <a:gd name="connsiteX5" fmla="*/ 16056 w 16056"/>
                <a:gd name="connsiteY5" fmla="*/ 0 h 10210"/>
                <a:gd name="connsiteX0" fmla="*/ 0 w 16056"/>
                <a:gd name="connsiteY0" fmla="*/ 539 h 10210"/>
                <a:gd name="connsiteX1" fmla="*/ 3275 w 16056"/>
                <a:gd name="connsiteY1" fmla="*/ 2695 h 10210"/>
                <a:gd name="connsiteX2" fmla="*/ 5227 w 16056"/>
                <a:gd name="connsiteY2" fmla="*/ 4780 h 10210"/>
                <a:gd name="connsiteX3" fmla="*/ 7125 w 16056"/>
                <a:gd name="connsiteY3" fmla="*/ 7907 h 10210"/>
                <a:gd name="connsiteX4" fmla="*/ 10073 w 16056"/>
                <a:gd name="connsiteY4" fmla="*/ 9790 h 10210"/>
                <a:gd name="connsiteX5" fmla="*/ 16056 w 16056"/>
                <a:gd name="connsiteY5" fmla="*/ 0 h 1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6" h="10210">
                  <a:moveTo>
                    <a:pt x="0" y="539"/>
                  </a:moveTo>
                  <a:cubicBezTo>
                    <a:pt x="81" y="655"/>
                    <a:pt x="2606" y="2057"/>
                    <a:pt x="3275" y="2695"/>
                  </a:cubicBezTo>
                  <a:cubicBezTo>
                    <a:pt x="3523" y="3020"/>
                    <a:pt x="4638" y="4258"/>
                    <a:pt x="5227" y="4780"/>
                  </a:cubicBezTo>
                  <a:cubicBezTo>
                    <a:pt x="5548" y="5197"/>
                    <a:pt x="6704" y="7593"/>
                    <a:pt x="7125" y="7907"/>
                  </a:cubicBezTo>
                  <a:cubicBezTo>
                    <a:pt x="7546" y="8221"/>
                    <a:pt x="8808" y="11316"/>
                    <a:pt x="10073" y="9790"/>
                  </a:cubicBezTo>
                  <a:cubicBezTo>
                    <a:pt x="11740" y="8797"/>
                    <a:pt x="15140" y="3157"/>
                    <a:pt x="16056" y="0"/>
                  </a:cubicBezTo>
                </a:path>
              </a:pathLst>
            </a:custGeom>
            <a:noFill/>
            <a:ln w="76200" cap="flat" cmpd="sng">
              <a:solidFill>
                <a:srgbClr val="FFFF00"/>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nvGrpSpPr>
            <p:cNvPr id="15" name="Group 8">
              <a:extLst>
                <a:ext uri="{FF2B5EF4-FFF2-40B4-BE49-F238E27FC236}">
                  <a16:creationId xmlns:a16="http://schemas.microsoft.com/office/drawing/2014/main" id="{ADA2D841-71A1-1B5C-2F68-830F363368C2}"/>
                </a:ext>
              </a:extLst>
            </p:cNvPr>
            <p:cNvGrpSpPr>
              <a:grpSpLocks/>
            </p:cNvGrpSpPr>
            <p:nvPr/>
          </p:nvGrpSpPr>
          <p:grpSpPr bwMode="auto">
            <a:xfrm>
              <a:off x="8830185" y="4030662"/>
              <a:ext cx="375300" cy="70501"/>
              <a:chOff x="3372" y="1886"/>
              <a:chExt cx="254" cy="51"/>
            </a:xfrm>
            <a:solidFill>
              <a:schemeClr val="bg1"/>
            </a:solidFill>
          </p:grpSpPr>
          <p:sp>
            <p:nvSpPr>
              <p:cNvPr id="231" name="Freeform 9">
                <a:extLst>
                  <a:ext uri="{FF2B5EF4-FFF2-40B4-BE49-F238E27FC236}">
                    <a16:creationId xmlns:a16="http://schemas.microsoft.com/office/drawing/2014/main" id="{8680DDAC-F76E-D675-09EE-373FEF39F677}"/>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232" name="Freeform 10">
                <a:extLst>
                  <a:ext uri="{FF2B5EF4-FFF2-40B4-BE49-F238E27FC236}">
                    <a16:creationId xmlns:a16="http://schemas.microsoft.com/office/drawing/2014/main" id="{2AB1D4C7-9C65-47D3-3EA0-D45C661FBB8C}"/>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16" name="Group 11">
              <a:extLst>
                <a:ext uri="{FF2B5EF4-FFF2-40B4-BE49-F238E27FC236}">
                  <a16:creationId xmlns:a16="http://schemas.microsoft.com/office/drawing/2014/main" id="{028371C3-E5E0-C0CC-735E-0EC46F4F3C62}"/>
                </a:ext>
              </a:extLst>
            </p:cNvPr>
            <p:cNvGrpSpPr>
              <a:grpSpLocks/>
            </p:cNvGrpSpPr>
            <p:nvPr/>
          </p:nvGrpSpPr>
          <p:grpSpPr bwMode="auto">
            <a:xfrm>
              <a:off x="9308915" y="4255988"/>
              <a:ext cx="375300" cy="70500"/>
              <a:chOff x="3372" y="1886"/>
              <a:chExt cx="254" cy="51"/>
            </a:xfrm>
            <a:solidFill>
              <a:schemeClr val="bg1"/>
            </a:solidFill>
          </p:grpSpPr>
          <p:sp>
            <p:nvSpPr>
              <p:cNvPr id="229" name="Freeform 12">
                <a:extLst>
                  <a:ext uri="{FF2B5EF4-FFF2-40B4-BE49-F238E27FC236}">
                    <a16:creationId xmlns:a16="http://schemas.microsoft.com/office/drawing/2014/main" id="{A82A7455-0C29-11B4-698F-5B0A7DEF0275}"/>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230" name="Freeform 13">
                <a:extLst>
                  <a:ext uri="{FF2B5EF4-FFF2-40B4-BE49-F238E27FC236}">
                    <a16:creationId xmlns:a16="http://schemas.microsoft.com/office/drawing/2014/main" id="{6087F4BE-0343-466D-4E39-DDB2328AD8E2}"/>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17" name="Group 14">
              <a:extLst>
                <a:ext uri="{FF2B5EF4-FFF2-40B4-BE49-F238E27FC236}">
                  <a16:creationId xmlns:a16="http://schemas.microsoft.com/office/drawing/2014/main" id="{95A78C0E-7FAE-A030-F170-2C39341BD977}"/>
                </a:ext>
              </a:extLst>
            </p:cNvPr>
            <p:cNvGrpSpPr>
              <a:grpSpLocks/>
            </p:cNvGrpSpPr>
            <p:nvPr/>
          </p:nvGrpSpPr>
          <p:grpSpPr bwMode="auto">
            <a:xfrm>
              <a:off x="9036053" y="2917660"/>
              <a:ext cx="267980" cy="50340"/>
              <a:chOff x="3372" y="1886"/>
              <a:chExt cx="254" cy="51"/>
            </a:xfrm>
            <a:solidFill>
              <a:schemeClr val="bg1"/>
            </a:solidFill>
          </p:grpSpPr>
          <p:sp>
            <p:nvSpPr>
              <p:cNvPr id="227" name="Freeform 15">
                <a:extLst>
                  <a:ext uri="{FF2B5EF4-FFF2-40B4-BE49-F238E27FC236}">
                    <a16:creationId xmlns:a16="http://schemas.microsoft.com/office/drawing/2014/main" id="{C25208C6-2C6E-847D-DF30-DE07EAA5827D}"/>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228" name="Freeform 16">
                <a:extLst>
                  <a:ext uri="{FF2B5EF4-FFF2-40B4-BE49-F238E27FC236}">
                    <a16:creationId xmlns:a16="http://schemas.microsoft.com/office/drawing/2014/main" id="{6AE3EFC1-4AA3-5E05-228B-C40AC26AF820}"/>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18" name="Group 17">
              <a:extLst>
                <a:ext uri="{FF2B5EF4-FFF2-40B4-BE49-F238E27FC236}">
                  <a16:creationId xmlns:a16="http://schemas.microsoft.com/office/drawing/2014/main" id="{246C628B-3CD5-4845-D2F0-171D6CAF6F2C}"/>
                </a:ext>
              </a:extLst>
            </p:cNvPr>
            <p:cNvGrpSpPr>
              <a:grpSpLocks/>
            </p:cNvGrpSpPr>
            <p:nvPr/>
          </p:nvGrpSpPr>
          <p:grpSpPr bwMode="auto">
            <a:xfrm>
              <a:off x="9814727" y="3076888"/>
              <a:ext cx="267980" cy="50340"/>
              <a:chOff x="3372" y="1886"/>
              <a:chExt cx="254" cy="51"/>
            </a:xfrm>
            <a:solidFill>
              <a:schemeClr val="bg1"/>
            </a:solidFill>
          </p:grpSpPr>
          <p:sp>
            <p:nvSpPr>
              <p:cNvPr id="225" name="Freeform 18">
                <a:extLst>
                  <a:ext uri="{FF2B5EF4-FFF2-40B4-BE49-F238E27FC236}">
                    <a16:creationId xmlns:a16="http://schemas.microsoft.com/office/drawing/2014/main" id="{3FE97E6F-6EA4-5397-FFB2-953D9824A26A}"/>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226" name="Freeform 19">
                <a:extLst>
                  <a:ext uri="{FF2B5EF4-FFF2-40B4-BE49-F238E27FC236}">
                    <a16:creationId xmlns:a16="http://schemas.microsoft.com/office/drawing/2014/main" id="{8E3C5288-E42B-EA1E-6B0E-F55390119866}"/>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19" name="Group 20">
              <a:extLst>
                <a:ext uri="{FF2B5EF4-FFF2-40B4-BE49-F238E27FC236}">
                  <a16:creationId xmlns:a16="http://schemas.microsoft.com/office/drawing/2014/main" id="{93315B74-6BCA-0607-D480-B0344FD3D386}"/>
                </a:ext>
              </a:extLst>
            </p:cNvPr>
            <p:cNvGrpSpPr>
              <a:grpSpLocks/>
            </p:cNvGrpSpPr>
            <p:nvPr/>
          </p:nvGrpSpPr>
          <p:grpSpPr bwMode="auto">
            <a:xfrm>
              <a:off x="9909291" y="2817003"/>
              <a:ext cx="267980" cy="50340"/>
              <a:chOff x="3372" y="1886"/>
              <a:chExt cx="254" cy="51"/>
            </a:xfrm>
            <a:solidFill>
              <a:schemeClr val="bg1"/>
            </a:solidFill>
          </p:grpSpPr>
          <p:sp>
            <p:nvSpPr>
              <p:cNvPr id="223" name="Freeform 21">
                <a:extLst>
                  <a:ext uri="{FF2B5EF4-FFF2-40B4-BE49-F238E27FC236}">
                    <a16:creationId xmlns:a16="http://schemas.microsoft.com/office/drawing/2014/main" id="{368F2E75-AC42-55EF-6CA5-107AAD7D10F8}"/>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224" name="Freeform 22">
                <a:extLst>
                  <a:ext uri="{FF2B5EF4-FFF2-40B4-BE49-F238E27FC236}">
                    <a16:creationId xmlns:a16="http://schemas.microsoft.com/office/drawing/2014/main" id="{85060377-2032-E227-0ED7-6D2969D52CB4}"/>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20" name="Group 23">
              <a:extLst>
                <a:ext uri="{FF2B5EF4-FFF2-40B4-BE49-F238E27FC236}">
                  <a16:creationId xmlns:a16="http://schemas.microsoft.com/office/drawing/2014/main" id="{53017B2E-227E-7DCA-5036-21359BFF451F}"/>
                </a:ext>
              </a:extLst>
            </p:cNvPr>
            <p:cNvGrpSpPr>
              <a:grpSpLocks/>
            </p:cNvGrpSpPr>
            <p:nvPr/>
          </p:nvGrpSpPr>
          <p:grpSpPr bwMode="auto">
            <a:xfrm>
              <a:off x="9155735" y="3010534"/>
              <a:ext cx="267980" cy="50340"/>
              <a:chOff x="3372" y="1886"/>
              <a:chExt cx="254" cy="51"/>
            </a:xfrm>
            <a:solidFill>
              <a:schemeClr val="bg1"/>
            </a:solidFill>
          </p:grpSpPr>
          <p:sp>
            <p:nvSpPr>
              <p:cNvPr id="221" name="Freeform 24">
                <a:extLst>
                  <a:ext uri="{FF2B5EF4-FFF2-40B4-BE49-F238E27FC236}">
                    <a16:creationId xmlns:a16="http://schemas.microsoft.com/office/drawing/2014/main" id="{577BC979-605C-BC24-8AB7-A4E1D626F721}"/>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222" name="Freeform 25">
                <a:extLst>
                  <a:ext uri="{FF2B5EF4-FFF2-40B4-BE49-F238E27FC236}">
                    <a16:creationId xmlns:a16="http://schemas.microsoft.com/office/drawing/2014/main" id="{039D6DFA-2A1F-E9A4-A9F0-46402E872C54}"/>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21" name="Group 26">
              <a:extLst>
                <a:ext uri="{FF2B5EF4-FFF2-40B4-BE49-F238E27FC236}">
                  <a16:creationId xmlns:a16="http://schemas.microsoft.com/office/drawing/2014/main" id="{84EC6F66-C74B-0DAE-C017-13F068481FC8}"/>
                </a:ext>
              </a:extLst>
            </p:cNvPr>
            <p:cNvGrpSpPr>
              <a:grpSpLocks/>
            </p:cNvGrpSpPr>
            <p:nvPr/>
          </p:nvGrpSpPr>
          <p:grpSpPr bwMode="auto">
            <a:xfrm>
              <a:off x="9519215" y="2935886"/>
              <a:ext cx="267980" cy="50340"/>
              <a:chOff x="3372" y="1886"/>
              <a:chExt cx="254" cy="51"/>
            </a:xfrm>
            <a:solidFill>
              <a:schemeClr val="bg1"/>
            </a:solidFill>
          </p:grpSpPr>
          <p:sp>
            <p:nvSpPr>
              <p:cNvPr id="219" name="Freeform 27">
                <a:extLst>
                  <a:ext uri="{FF2B5EF4-FFF2-40B4-BE49-F238E27FC236}">
                    <a16:creationId xmlns:a16="http://schemas.microsoft.com/office/drawing/2014/main" id="{DAFD9BFD-0AC8-FDD8-EC56-E69A40DAC6B8}"/>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220" name="Freeform 28">
                <a:extLst>
                  <a:ext uri="{FF2B5EF4-FFF2-40B4-BE49-F238E27FC236}">
                    <a16:creationId xmlns:a16="http://schemas.microsoft.com/office/drawing/2014/main" id="{3138B3B0-82AB-76EF-19C4-574B08B20670}"/>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22" name="Group 29">
              <a:extLst>
                <a:ext uri="{FF2B5EF4-FFF2-40B4-BE49-F238E27FC236}">
                  <a16:creationId xmlns:a16="http://schemas.microsoft.com/office/drawing/2014/main" id="{04ECF352-D4A2-8FA0-4CB6-598BB4D0A558}"/>
                </a:ext>
              </a:extLst>
            </p:cNvPr>
            <p:cNvGrpSpPr>
              <a:grpSpLocks/>
            </p:cNvGrpSpPr>
            <p:nvPr/>
          </p:nvGrpSpPr>
          <p:grpSpPr bwMode="auto">
            <a:xfrm>
              <a:off x="8954787" y="3123888"/>
              <a:ext cx="267980" cy="50340"/>
              <a:chOff x="3372" y="1886"/>
              <a:chExt cx="254" cy="51"/>
            </a:xfrm>
            <a:solidFill>
              <a:schemeClr val="bg1"/>
            </a:solidFill>
          </p:grpSpPr>
          <p:sp>
            <p:nvSpPr>
              <p:cNvPr id="217" name="Freeform 30">
                <a:extLst>
                  <a:ext uri="{FF2B5EF4-FFF2-40B4-BE49-F238E27FC236}">
                    <a16:creationId xmlns:a16="http://schemas.microsoft.com/office/drawing/2014/main" id="{200524E6-84D8-F12C-A831-9CFB1A8EBFD1}"/>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218" name="Freeform 31">
                <a:extLst>
                  <a:ext uri="{FF2B5EF4-FFF2-40B4-BE49-F238E27FC236}">
                    <a16:creationId xmlns:a16="http://schemas.microsoft.com/office/drawing/2014/main" id="{EEC41589-F1E1-1616-51B1-15594BA88AA6}"/>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23" name="Group 32">
              <a:extLst>
                <a:ext uri="{FF2B5EF4-FFF2-40B4-BE49-F238E27FC236}">
                  <a16:creationId xmlns:a16="http://schemas.microsoft.com/office/drawing/2014/main" id="{1F616D8F-A17A-9EAF-3C35-D845AC252AB9}"/>
                </a:ext>
              </a:extLst>
            </p:cNvPr>
            <p:cNvGrpSpPr>
              <a:grpSpLocks/>
            </p:cNvGrpSpPr>
            <p:nvPr/>
          </p:nvGrpSpPr>
          <p:grpSpPr bwMode="auto">
            <a:xfrm>
              <a:off x="9411353" y="3086564"/>
              <a:ext cx="267980" cy="50341"/>
              <a:chOff x="3372" y="1886"/>
              <a:chExt cx="254" cy="51"/>
            </a:xfrm>
            <a:solidFill>
              <a:schemeClr val="bg1"/>
            </a:solidFill>
          </p:grpSpPr>
          <p:sp>
            <p:nvSpPr>
              <p:cNvPr id="215" name="Freeform 33">
                <a:extLst>
                  <a:ext uri="{FF2B5EF4-FFF2-40B4-BE49-F238E27FC236}">
                    <a16:creationId xmlns:a16="http://schemas.microsoft.com/office/drawing/2014/main" id="{15CEA424-01E1-38EB-F2CB-27F712349356}"/>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216" name="Freeform 34">
                <a:extLst>
                  <a:ext uri="{FF2B5EF4-FFF2-40B4-BE49-F238E27FC236}">
                    <a16:creationId xmlns:a16="http://schemas.microsoft.com/office/drawing/2014/main" id="{6E1DBBFD-4546-6F12-BAA2-0CEC3898B9FD}"/>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24" name="Group 35">
              <a:extLst>
                <a:ext uri="{FF2B5EF4-FFF2-40B4-BE49-F238E27FC236}">
                  <a16:creationId xmlns:a16="http://schemas.microsoft.com/office/drawing/2014/main" id="{425F1050-4AD3-C236-8DCE-E60D27A18E20}"/>
                </a:ext>
              </a:extLst>
            </p:cNvPr>
            <p:cNvGrpSpPr>
              <a:grpSpLocks/>
            </p:cNvGrpSpPr>
            <p:nvPr/>
          </p:nvGrpSpPr>
          <p:grpSpPr bwMode="auto">
            <a:xfrm>
              <a:off x="9384757" y="3187477"/>
              <a:ext cx="267980" cy="50340"/>
              <a:chOff x="3372" y="1886"/>
              <a:chExt cx="254" cy="51"/>
            </a:xfrm>
            <a:solidFill>
              <a:schemeClr val="bg1"/>
            </a:solidFill>
          </p:grpSpPr>
          <p:sp>
            <p:nvSpPr>
              <p:cNvPr id="213" name="Freeform 36">
                <a:extLst>
                  <a:ext uri="{FF2B5EF4-FFF2-40B4-BE49-F238E27FC236}">
                    <a16:creationId xmlns:a16="http://schemas.microsoft.com/office/drawing/2014/main" id="{DC50AA8A-EF6C-92AB-D085-AB1B808B02A5}"/>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214" name="Freeform 37">
                <a:extLst>
                  <a:ext uri="{FF2B5EF4-FFF2-40B4-BE49-F238E27FC236}">
                    <a16:creationId xmlns:a16="http://schemas.microsoft.com/office/drawing/2014/main" id="{3849C4AA-DF47-A152-B32B-927DC35B74FB}"/>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25" name="Group 38">
              <a:extLst>
                <a:ext uri="{FF2B5EF4-FFF2-40B4-BE49-F238E27FC236}">
                  <a16:creationId xmlns:a16="http://schemas.microsoft.com/office/drawing/2014/main" id="{7E22D393-7F6D-DCDC-ABC0-B1A6DBDB2AAD}"/>
                </a:ext>
              </a:extLst>
            </p:cNvPr>
            <p:cNvGrpSpPr>
              <a:grpSpLocks/>
            </p:cNvGrpSpPr>
            <p:nvPr/>
          </p:nvGrpSpPr>
          <p:grpSpPr bwMode="auto">
            <a:xfrm>
              <a:off x="9047874" y="3224800"/>
              <a:ext cx="267980" cy="50341"/>
              <a:chOff x="3372" y="1886"/>
              <a:chExt cx="254" cy="51"/>
            </a:xfrm>
            <a:solidFill>
              <a:schemeClr val="bg1"/>
            </a:solidFill>
          </p:grpSpPr>
          <p:sp>
            <p:nvSpPr>
              <p:cNvPr id="211" name="Freeform 39">
                <a:extLst>
                  <a:ext uri="{FF2B5EF4-FFF2-40B4-BE49-F238E27FC236}">
                    <a16:creationId xmlns:a16="http://schemas.microsoft.com/office/drawing/2014/main" id="{04D52D34-13B0-45D3-AD8A-58261D949412}"/>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212" name="Freeform 40">
                <a:extLst>
                  <a:ext uri="{FF2B5EF4-FFF2-40B4-BE49-F238E27FC236}">
                    <a16:creationId xmlns:a16="http://schemas.microsoft.com/office/drawing/2014/main" id="{E2971FC6-8C86-FEA9-54FA-736268090B18}"/>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26" name="Group 41">
              <a:extLst>
                <a:ext uri="{FF2B5EF4-FFF2-40B4-BE49-F238E27FC236}">
                  <a16:creationId xmlns:a16="http://schemas.microsoft.com/office/drawing/2014/main" id="{89B9DDCD-D67D-2896-A949-F0194E235939}"/>
                </a:ext>
              </a:extLst>
            </p:cNvPr>
            <p:cNvGrpSpPr>
              <a:grpSpLocks/>
            </p:cNvGrpSpPr>
            <p:nvPr/>
          </p:nvGrpSpPr>
          <p:grpSpPr bwMode="auto">
            <a:xfrm>
              <a:off x="8981383" y="3363037"/>
              <a:ext cx="267980" cy="50341"/>
              <a:chOff x="3372" y="1886"/>
              <a:chExt cx="254" cy="51"/>
            </a:xfrm>
            <a:solidFill>
              <a:schemeClr val="bg1"/>
            </a:solidFill>
          </p:grpSpPr>
          <p:sp>
            <p:nvSpPr>
              <p:cNvPr id="209" name="Freeform 42">
                <a:extLst>
                  <a:ext uri="{FF2B5EF4-FFF2-40B4-BE49-F238E27FC236}">
                    <a16:creationId xmlns:a16="http://schemas.microsoft.com/office/drawing/2014/main" id="{84264C42-18A2-28B0-15CF-DEF8DCD8F8E0}"/>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210" name="Freeform 43">
                <a:extLst>
                  <a:ext uri="{FF2B5EF4-FFF2-40B4-BE49-F238E27FC236}">
                    <a16:creationId xmlns:a16="http://schemas.microsoft.com/office/drawing/2014/main" id="{37AB7C10-3245-04A4-976C-1EC918D1EB03}"/>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27" name="Group 44">
              <a:extLst>
                <a:ext uri="{FF2B5EF4-FFF2-40B4-BE49-F238E27FC236}">
                  <a16:creationId xmlns:a16="http://schemas.microsoft.com/office/drawing/2014/main" id="{1C5F08B2-323C-DB34-D0B0-B784FFA8C1BC}"/>
                </a:ext>
              </a:extLst>
            </p:cNvPr>
            <p:cNvGrpSpPr>
              <a:grpSpLocks/>
            </p:cNvGrpSpPr>
            <p:nvPr/>
          </p:nvGrpSpPr>
          <p:grpSpPr bwMode="auto">
            <a:xfrm>
              <a:off x="8740541" y="3262125"/>
              <a:ext cx="267980" cy="50340"/>
              <a:chOff x="3372" y="1886"/>
              <a:chExt cx="254" cy="51"/>
            </a:xfrm>
            <a:solidFill>
              <a:schemeClr val="bg1"/>
            </a:solidFill>
          </p:grpSpPr>
          <p:sp>
            <p:nvSpPr>
              <p:cNvPr id="207" name="Freeform 45">
                <a:extLst>
                  <a:ext uri="{FF2B5EF4-FFF2-40B4-BE49-F238E27FC236}">
                    <a16:creationId xmlns:a16="http://schemas.microsoft.com/office/drawing/2014/main" id="{D8C2659C-748B-C0C6-318A-320BEEF99DD2}"/>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208" name="Freeform 46">
                <a:extLst>
                  <a:ext uri="{FF2B5EF4-FFF2-40B4-BE49-F238E27FC236}">
                    <a16:creationId xmlns:a16="http://schemas.microsoft.com/office/drawing/2014/main" id="{7BC0AA26-2E7C-AA84-90E6-8BC234730B7D}"/>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28" name="Group 47">
              <a:extLst>
                <a:ext uri="{FF2B5EF4-FFF2-40B4-BE49-F238E27FC236}">
                  <a16:creationId xmlns:a16="http://schemas.microsoft.com/office/drawing/2014/main" id="{8189CEF7-5845-D191-BD62-3CE9378AE790}"/>
                </a:ext>
              </a:extLst>
            </p:cNvPr>
            <p:cNvGrpSpPr>
              <a:grpSpLocks/>
            </p:cNvGrpSpPr>
            <p:nvPr/>
          </p:nvGrpSpPr>
          <p:grpSpPr bwMode="auto">
            <a:xfrm>
              <a:off x="9648120" y="4463023"/>
              <a:ext cx="375300" cy="70501"/>
              <a:chOff x="3372" y="1886"/>
              <a:chExt cx="254" cy="51"/>
            </a:xfrm>
            <a:solidFill>
              <a:schemeClr val="bg1"/>
            </a:solidFill>
          </p:grpSpPr>
          <p:sp>
            <p:nvSpPr>
              <p:cNvPr id="205" name="Freeform 48">
                <a:extLst>
                  <a:ext uri="{FF2B5EF4-FFF2-40B4-BE49-F238E27FC236}">
                    <a16:creationId xmlns:a16="http://schemas.microsoft.com/office/drawing/2014/main" id="{35B508A2-17B4-DA3E-9719-306AD8B548A2}"/>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206" name="Freeform 49">
                <a:extLst>
                  <a:ext uri="{FF2B5EF4-FFF2-40B4-BE49-F238E27FC236}">
                    <a16:creationId xmlns:a16="http://schemas.microsoft.com/office/drawing/2014/main" id="{6B7133D7-9287-6A41-AC99-E65F97306569}"/>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29" name="Group 62">
              <a:extLst>
                <a:ext uri="{FF2B5EF4-FFF2-40B4-BE49-F238E27FC236}">
                  <a16:creationId xmlns:a16="http://schemas.microsoft.com/office/drawing/2014/main" id="{0CAA0EBB-B97A-782B-F963-E29ECC1D8D45}"/>
                </a:ext>
              </a:extLst>
            </p:cNvPr>
            <p:cNvGrpSpPr>
              <a:grpSpLocks/>
            </p:cNvGrpSpPr>
            <p:nvPr/>
          </p:nvGrpSpPr>
          <p:grpSpPr bwMode="auto">
            <a:xfrm>
              <a:off x="9720163" y="3313272"/>
              <a:ext cx="267980" cy="50341"/>
              <a:chOff x="3372" y="1886"/>
              <a:chExt cx="254" cy="51"/>
            </a:xfrm>
            <a:solidFill>
              <a:schemeClr val="bg1"/>
            </a:solidFill>
          </p:grpSpPr>
          <p:sp>
            <p:nvSpPr>
              <p:cNvPr id="203" name="Freeform 63">
                <a:extLst>
                  <a:ext uri="{FF2B5EF4-FFF2-40B4-BE49-F238E27FC236}">
                    <a16:creationId xmlns:a16="http://schemas.microsoft.com/office/drawing/2014/main" id="{D5573328-F3FB-8AC7-0CE1-A3F1DB83D922}"/>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204" name="Freeform 64">
                <a:extLst>
                  <a:ext uri="{FF2B5EF4-FFF2-40B4-BE49-F238E27FC236}">
                    <a16:creationId xmlns:a16="http://schemas.microsoft.com/office/drawing/2014/main" id="{707EBD31-DB02-69FB-F18F-8A378BB9FC85}"/>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30" name="Group 65">
              <a:extLst>
                <a:ext uri="{FF2B5EF4-FFF2-40B4-BE49-F238E27FC236}">
                  <a16:creationId xmlns:a16="http://schemas.microsoft.com/office/drawing/2014/main" id="{EDA8F1B3-9602-66EC-4471-42104047B37E}"/>
                </a:ext>
              </a:extLst>
            </p:cNvPr>
            <p:cNvGrpSpPr>
              <a:grpSpLocks/>
            </p:cNvGrpSpPr>
            <p:nvPr/>
          </p:nvGrpSpPr>
          <p:grpSpPr bwMode="auto">
            <a:xfrm>
              <a:off x="10095463" y="3224800"/>
              <a:ext cx="267980" cy="50341"/>
              <a:chOff x="3372" y="1886"/>
              <a:chExt cx="254" cy="51"/>
            </a:xfrm>
            <a:solidFill>
              <a:schemeClr val="bg1"/>
            </a:solidFill>
          </p:grpSpPr>
          <p:sp>
            <p:nvSpPr>
              <p:cNvPr id="201" name="Freeform 66">
                <a:extLst>
                  <a:ext uri="{FF2B5EF4-FFF2-40B4-BE49-F238E27FC236}">
                    <a16:creationId xmlns:a16="http://schemas.microsoft.com/office/drawing/2014/main" id="{23A2D00F-D560-AE47-5968-7E0AE0EDD502}"/>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202" name="Freeform 67">
                <a:extLst>
                  <a:ext uri="{FF2B5EF4-FFF2-40B4-BE49-F238E27FC236}">
                    <a16:creationId xmlns:a16="http://schemas.microsoft.com/office/drawing/2014/main" id="{205082AD-F086-2F43-5F94-DFE312737EF2}"/>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31" name="Group 68">
              <a:extLst>
                <a:ext uri="{FF2B5EF4-FFF2-40B4-BE49-F238E27FC236}">
                  <a16:creationId xmlns:a16="http://schemas.microsoft.com/office/drawing/2014/main" id="{093E2232-DF93-1B17-FC81-A35B368076F8}"/>
                </a:ext>
              </a:extLst>
            </p:cNvPr>
            <p:cNvGrpSpPr>
              <a:grpSpLocks/>
            </p:cNvGrpSpPr>
            <p:nvPr/>
          </p:nvGrpSpPr>
          <p:grpSpPr bwMode="auto">
            <a:xfrm>
              <a:off x="10256518" y="3111446"/>
              <a:ext cx="267980" cy="50341"/>
              <a:chOff x="3372" y="1886"/>
              <a:chExt cx="254" cy="51"/>
            </a:xfrm>
            <a:solidFill>
              <a:schemeClr val="bg1"/>
            </a:solidFill>
          </p:grpSpPr>
          <p:sp>
            <p:nvSpPr>
              <p:cNvPr id="199" name="Freeform 69">
                <a:extLst>
                  <a:ext uri="{FF2B5EF4-FFF2-40B4-BE49-F238E27FC236}">
                    <a16:creationId xmlns:a16="http://schemas.microsoft.com/office/drawing/2014/main" id="{E297DDAA-924B-A32E-8EEB-1E5995E675F8}"/>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200" name="Freeform 70">
                <a:extLst>
                  <a:ext uri="{FF2B5EF4-FFF2-40B4-BE49-F238E27FC236}">
                    <a16:creationId xmlns:a16="http://schemas.microsoft.com/office/drawing/2014/main" id="{20E032F1-E3A2-CAA8-258D-6FF32691117B}"/>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32" name="Group 71">
              <a:extLst>
                <a:ext uri="{FF2B5EF4-FFF2-40B4-BE49-F238E27FC236}">
                  <a16:creationId xmlns:a16="http://schemas.microsoft.com/office/drawing/2014/main" id="{C8446B40-01BF-3EC1-D372-74AB75DC7173}"/>
                </a:ext>
              </a:extLst>
            </p:cNvPr>
            <p:cNvGrpSpPr>
              <a:grpSpLocks/>
            </p:cNvGrpSpPr>
            <p:nvPr/>
          </p:nvGrpSpPr>
          <p:grpSpPr bwMode="auto">
            <a:xfrm>
              <a:off x="10150134" y="2960769"/>
              <a:ext cx="267980" cy="50340"/>
              <a:chOff x="3372" y="1886"/>
              <a:chExt cx="254" cy="51"/>
            </a:xfrm>
            <a:solidFill>
              <a:schemeClr val="bg1"/>
            </a:solidFill>
          </p:grpSpPr>
          <p:sp>
            <p:nvSpPr>
              <p:cNvPr id="197" name="Freeform 72">
                <a:extLst>
                  <a:ext uri="{FF2B5EF4-FFF2-40B4-BE49-F238E27FC236}">
                    <a16:creationId xmlns:a16="http://schemas.microsoft.com/office/drawing/2014/main" id="{46DAFC1B-22FA-6CC5-088B-F735B91A007E}"/>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98" name="Freeform 73">
                <a:extLst>
                  <a:ext uri="{FF2B5EF4-FFF2-40B4-BE49-F238E27FC236}">
                    <a16:creationId xmlns:a16="http://schemas.microsoft.com/office/drawing/2014/main" id="{C89048FC-AFEE-BBB2-FB41-3FBF89C8131C}"/>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34" name="Group 8">
              <a:extLst>
                <a:ext uri="{FF2B5EF4-FFF2-40B4-BE49-F238E27FC236}">
                  <a16:creationId xmlns:a16="http://schemas.microsoft.com/office/drawing/2014/main" id="{A34F6B32-529A-11F9-EBF5-004D73126880}"/>
                </a:ext>
              </a:extLst>
            </p:cNvPr>
            <p:cNvGrpSpPr>
              <a:grpSpLocks/>
            </p:cNvGrpSpPr>
            <p:nvPr/>
          </p:nvGrpSpPr>
          <p:grpSpPr bwMode="auto">
            <a:xfrm>
              <a:off x="8313039" y="6250602"/>
              <a:ext cx="375300" cy="70501"/>
              <a:chOff x="3372" y="1886"/>
              <a:chExt cx="254" cy="51"/>
            </a:xfrm>
            <a:solidFill>
              <a:schemeClr val="bg1"/>
            </a:solidFill>
          </p:grpSpPr>
          <p:sp>
            <p:nvSpPr>
              <p:cNvPr id="195" name="Freeform 9">
                <a:extLst>
                  <a:ext uri="{FF2B5EF4-FFF2-40B4-BE49-F238E27FC236}">
                    <a16:creationId xmlns:a16="http://schemas.microsoft.com/office/drawing/2014/main" id="{E6724B61-C699-4653-8502-72DFD43A6EB2}"/>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96" name="Freeform 10">
                <a:extLst>
                  <a:ext uri="{FF2B5EF4-FFF2-40B4-BE49-F238E27FC236}">
                    <a16:creationId xmlns:a16="http://schemas.microsoft.com/office/drawing/2014/main" id="{F57488E2-CA9E-F197-353D-D88D577F9B28}"/>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35" name="Group 11">
              <a:extLst>
                <a:ext uri="{FF2B5EF4-FFF2-40B4-BE49-F238E27FC236}">
                  <a16:creationId xmlns:a16="http://schemas.microsoft.com/office/drawing/2014/main" id="{5A938C1E-20B7-9621-8E5D-51588D746B0A}"/>
                </a:ext>
              </a:extLst>
            </p:cNvPr>
            <p:cNvGrpSpPr>
              <a:grpSpLocks/>
            </p:cNvGrpSpPr>
            <p:nvPr/>
          </p:nvGrpSpPr>
          <p:grpSpPr bwMode="auto">
            <a:xfrm>
              <a:off x="8791769" y="6475928"/>
              <a:ext cx="375300" cy="70500"/>
              <a:chOff x="3372" y="1886"/>
              <a:chExt cx="254" cy="51"/>
            </a:xfrm>
            <a:solidFill>
              <a:schemeClr val="bg1"/>
            </a:solidFill>
          </p:grpSpPr>
          <p:sp>
            <p:nvSpPr>
              <p:cNvPr id="193" name="Freeform 12">
                <a:extLst>
                  <a:ext uri="{FF2B5EF4-FFF2-40B4-BE49-F238E27FC236}">
                    <a16:creationId xmlns:a16="http://schemas.microsoft.com/office/drawing/2014/main" id="{293ECDE4-6CBE-63B7-0423-149EE852863C}"/>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94" name="Freeform 13">
                <a:extLst>
                  <a:ext uri="{FF2B5EF4-FFF2-40B4-BE49-F238E27FC236}">
                    <a16:creationId xmlns:a16="http://schemas.microsoft.com/office/drawing/2014/main" id="{15532105-3596-D7C5-D017-BB0AB12715B3}"/>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36" name="Group 14">
              <a:extLst>
                <a:ext uri="{FF2B5EF4-FFF2-40B4-BE49-F238E27FC236}">
                  <a16:creationId xmlns:a16="http://schemas.microsoft.com/office/drawing/2014/main" id="{2D0795E6-2CE5-5226-2747-53976384A78B}"/>
                </a:ext>
              </a:extLst>
            </p:cNvPr>
            <p:cNvGrpSpPr>
              <a:grpSpLocks/>
            </p:cNvGrpSpPr>
            <p:nvPr/>
          </p:nvGrpSpPr>
          <p:grpSpPr bwMode="auto">
            <a:xfrm>
              <a:off x="6910129" y="5776828"/>
              <a:ext cx="238688" cy="47315"/>
              <a:chOff x="3372" y="1886"/>
              <a:chExt cx="254" cy="51"/>
            </a:xfrm>
            <a:solidFill>
              <a:schemeClr val="bg1"/>
            </a:solidFill>
          </p:grpSpPr>
          <p:sp>
            <p:nvSpPr>
              <p:cNvPr id="191" name="Freeform 15">
                <a:extLst>
                  <a:ext uri="{FF2B5EF4-FFF2-40B4-BE49-F238E27FC236}">
                    <a16:creationId xmlns:a16="http://schemas.microsoft.com/office/drawing/2014/main" id="{C8227D99-260A-C9E0-1923-66AEF5D6D9D3}"/>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92" name="Freeform 16">
                <a:extLst>
                  <a:ext uri="{FF2B5EF4-FFF2-40B4-BE49-F238E27FC236}">
                    <a16:creationId xmlns:a16="http://schemas.microsoft.com/office/drawing/2014/main" id="{2B6A1A66-729A-95CB-55A0-A9F4B6BCE096}"/>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37" name="Group 8">
              <a:extLst>
                <a:ext uri="{FF2B5EF4-FFF2-40B4-BE49-F238E27FC236}">
                  <a16:creationId xmlns:a16="http://schemas.microsoft.com/office/drawing/2014/main" id="{1DE3204D-95F4-44F4-DC75-7092EFB93921}"/>
                </a:ext>
              </a:extLst>
            </p:cNvPr>
            <p:cNvGrpSpPr>
              <a:grpSpLocks/>
            </p:cNvGrpSpPr>
            <p:nvPr/>
          </p:nvGrpSpPr>
          <p:grpSpPr bwMode="auto">
            <a:xfrm>
              <a:off x="6751123" y="5471280"/>
              <a:ext cx="238688" cy="47316"/>
              <a:chOff x="3372" y="1886"/>
              <a:chExt cx="254" cy="51"/>
            </a:xfrm>
            <a:solidFill>
              <a:schemeClr val="bg1"/>
            </a:solidFill>
          </p:grpSpPr>
          <p:sp>
            <p:nvSpPr>
              <p:cNvPr id="189" name="Freeform 9">
                <a:extLst>
                  <a:ext uri="{FF2B5EF4-FFF2-40B4-BE49-F238E27FC236}">
                    <a16:creationId xmlns:a16="http://schemas.microsoft.com/office/drawing/2014/main" id="{3FB976BA-D799-6BC5-8202-88F12E2AD849}"/>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90" name="Freeform 10">
                <a:extLst>
                  <a:ext uri="{FF2B5EF4-FFF2-40B4-BE49-F238E27FC236}">
                    <a16:creationId xmlns:a16="http://schemas.microsoft.com/office/drawing/2014/main" id="{F89BC54B-D9CE-DAEB-2E6A-8DE5CF0BEE4D}"/>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38" name="Group 11">
              <a:extLst>
                <a:ext uri="{FF2B5EF4-FFF2-40B4-BE49-F238E27FC236}">
                  <a16:creationId xmlns:a16="http://schemas.microsoft.com/office/drawing/2014/main" id="{635C2363-74C7-FC79-C95D-F61566EF4431}"/>
                </a:ext>
              </a:extLst>
            </p:cNvPr>
            <p:cNvGrpSpPr>
              <a:grpSpLocks/>
            </p:cNvGrpSpPr>
            <p:nvPr/>
          </p:nvGrpSpPr>
          <p:grpSpPr bwMode="auto">
            <a:xfrm>
              <a:off x="6482598" y="5563016"/>
              <a:ext cx="238688" cy="47315"/>
              <a:chOff x="3372" y="1886"/>
              <a:chExt cx="254" cy="51"/>
            </a:xfrm>
            <a:solidFill>
              <a:schemeClr val="bg1"/>
            </a:solidFill>
          </p:grpSpPr>
          <p:sp>
            <p:nvSpPr>
              <p:cNvPr id="187" name="Freeform 12">
                <a:extLst>
                  <a:ext uri="{FF2B5EF4-FFF2-40B4-BE49-F238E27FC236}">
                    <a16:creationId xmlns:a16="http://schemas.microsoft.com/office/drawing/2014/main" id="{CD4B6886-FB92-D676-B349-7C9AF2CEE551}"/>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88" name="Freeform 13">
                <a:extLst>
                  <a:ext uri="{FF2B5EF4-FFF2-40B4-BE49-F238E27FC236}">
                    <a16:creationId xmlns:a16="http://schemas.microsoft.com/office/drawing/2014/main" id="{6705F996-1A8A-02E9-6668-597A20DDD5F3}"/>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39" name="Group 14">
              <a:extLst>
                <a:ext uri="{FF2B5EF4-FFF2-40B4-BE49-F238E27FC236}">
                  <a16:creationId xmlns:a16="http://schemas.microsoft.com/office/drawing/2014/main" id="{38F353B6-36F0-AE74-D477-5ADF02EBF83E}"/>
                </a:ext>
              </a:extLst>
            </p:cNvPr>
            <p:cNvGrpSpPr>
              <a:grpSpLocks/>
            </p:cNvGrpSpPr>
            <p:nvPr/>
          </p:nvGrpSpPr>
          <p:grpSpPr bwMode="auto">
            <a:xfrm>
              <a:off x="6673385" y="5684035"/>
              <a:ext cx="238688" cy="47315"/>
              <a:chOff x="3372" y="1886"/>
              <a:chExt cx="254" cy="51"/>
            </a:xfrm>
            <a:solidFill>
              <a:schemeClr val="bg1"/>
            </a:solidFill>
          </p:grpSpPr>
          <p:sp>
            <p:nvSpPr>
              <p:cNvPr id="185" name="Freeform 15">
                <a:extLst>
                  <a:ext uri="{FF2B5EF4-FFF2-40B4-BE49-F238E27FC236}">
                    <a16:creationId xmlns:a16="http://schemas.microsoft.com/office/drawing/2014/main" id="{A40760AF-7D97-FF56-CA23-C733AF5F3A58}"/>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86" name="Freeform 16">
                <a:extLst>
                  <a:ext uri="{FF2B5EF4-FFF2-40B4-BE49-F238E27FC236}">
                    <a16:creationId xmlns:a16="http://schemas.microsoft.com/office/drawing/2014/main" id="{319D9312-CEE8-7AE6-FB3D-BE98C7F29BD1}"/>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40" name="Group 8">
              <a:extLst>
                <a:ext uri="{FF2B5EF4-FFF2-40B4-BE49-F238E27FC236}">
                  <a16:creationId xmlns:a16="http://schemas.microsoft.com/office/drawing/2014/main" id="{1C93E544-0EC0-7A33-180A-43E55E0DF64C}"/>
                </a:ext>
              </a:extLst>
            </p:cNvPr>
            <p:cNvGrpSpPr>
              <a:grpSpLocks/>
            </p:cNvGrpSpPr>
            <p:nvPr/>
          </p:nvGrpSpPr>
          <p:grpSpPr bwMode="auto">
            <a:xfrm>
              <a:off x="6602281" y="5254830"/>
              <a:ext cx="238688" cy="47316"/>
              <a:chOff x="3372" y="1886"/>
              <a:chExt cx="254" cy="51"/>
            </a:xfrm>
            <a:solidFill>
              <a:schemeClr val="bg1"/>
            </a:solidFill>
          </p:grpSpPr>
          <p:sp>
            <p:nvSpPr>
              <p:cNvPr id="183" name="Freeform 9">
                <a:extLst>
                  <a:ext uri="{FF2B5EF4-FFF2-40B4-BE49-F238E27FC236}">
                    <a16:creationId xmlns:a16="http://schemas.microsoft.com/office/drawing/2014/main" id="{FE26667D-9DB0-FBF5-B619-3D7227CAED81}"/>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84" name="Freeform 10">
                <a:extLst>
                  <a:ext uri="{FF2B5EF4-FFF2-40B4-BE49-F238E27FC236}">
                    <a16:creationId xmlns:a16="http://schemas.microsoft.com/office/drawing/2014/main" id="{52F63029-127F-5904-00E7-20B2256C2741}"/>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41" name="Group 11">
              <a:extLst>
                <a:ext uri="{FF2B5EF4-FFF2-40B4-BE49-F238E27FC236}">
                  <a16:creationId xmlns:a16="http://schemas.microsoft.com/office/drawing/2014/main" id="{C44CF045-B45C-55CE-530C-97B32A32EA67}"/>
                </a:ext>
              </a:extLst>
            </p:cNvPr>
            <p:cNvGrpSpPr>
              <a:grpSpLocks/>
            </p:cNvGrpSpPr>
            <p:nvPr/>
          </p:nvGrpSpPr>
          <p:grpSpPr bwMode="auto">
            <a:xfrm>
              <a:off x="6407538" y="5395482"/>
              <a:ext cx="238688" cy="47315"/>
              <a:chOff x="3372" y="1886"/>
              <a:chExt cx="254" cy="51"/>
            </a:xfrm>
            <a:solidFill>
              <a:schemeClr val="bg1"/>
            </a:solidFill>
          </p:grpSpPr>
          <p:sp>
            <p:nvSpPr>
              <p:cNvPr id="181" name="Freeform 12">
                <a:extLst>
                  <a:ext uri="{FF2B5EF4-FFF2-40B4-BE49-F238E27FC236}">
                    <a16:creationId xmlns:a16="http://schemas.microsoft.com/office/drawing/2014/main" id="{63F2AEBE-0A41-4C8A-5F71-EDC0C291BEED}"/>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82" name="Freeform 13">
                <a:extLst>
                  <a:ext uri="{FF2B5EF4-FFF2-40B4-BE49-F238E27FC236}">
                    <a16:creationId xmlns:a16="http://schemas.microsoft.com/office/drawing/2014/main" id="{DD0696E5-AC51-4556-44CF-CB259FD739FD}"/>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42" name="Group 14">
              <a:extLst>
                <a:ext uri="{FF2B5EF4-FFF2-40B4-BE49-F238E27FC236}">
                  <a16:creationId xmlns:a16="http://schemas.microsoft.com/office/drawing/2014/main" id="{BA9C8B20-9EA5-5A53-F031-E5500F6215A2}"/>
                </a:ext>
              </a:extLst>
            </p:cNvPr>
            <p:cNvGrpSpPr>
              <a:grpSpLocks/>
            </p:cNvGrpSpPr>
            <p:nvPr/>
          </p:nvGrpSpPr>
          <p:grpSpPr bwMode="auto">
            <a:xfrm>
              <a:off x="7484129" y="4202919"/>
              <a:ext cx="375300" cy="70500"/>
              <a:chOff x="3372" y="1886"/>
              <a:chExt cx="254" cy="51"/>
            </a:xfrm>
            <a:solidFill>
              <a:schemeClr val="bg1"/>
            </a:solidFill>
          </p:grpSpPr>
          <p:sp>
            <p:nvSpPr>
              <p:cNvPr id="179" name="Freeform 15">
                <a:extLst>
                  <a:ext uri="{FF2B5EF4-FFF2-40B4-BE49-F238E27FC236}">
                    <a16:creationId xmlns:a16="http://schemas.microsoft.com/office/drawing/2014/main" id="{BCB69A7D-D6D6-58C8-299D-FF80FCB20C91}"/>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80" name="Freeform 16">
                <a:extLst>
                  <a:ext uri="{FF2B5EF4-FFF2-40B4-BE49-F238E27FC236}">
                    <a16:creationId xmlns:a16="http://schemas.microsoft.com/office/drawing/2014/main" id="{294B6E0F-3A3E-C6E2-F343-3D0C8C0C71D9}"/>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46" name="Group 62">
              <a:extLst>
                <a:ext uri="{FF2B5EF4-FFF2-40B4-BE49-F238E27FC236}">
                  <a16:creationId xmlns:a16="http://schemas.microsoft.com/office/drawing/2014/main" id="{3E4A08DE-04D7-46B9-C8CD-0B7FC1E163C5}"/>
                </a:ext>
              </a:extLst>
            </p:cNvPr>
            <p:cNvGrpSpPr>
              <a:grpSpLocks/>
            </p:cNvGrpSpPr>
            <p:nvPr/>
          </p:nvGrpSpPr>
          <p:grpSpPr bwMode="auto">
            <a:xfrm>
              <a:off x="9872563" y="3465672"/>
              <a:ext cx="267980" cy="50341"/>
              <a:chOff x="3372" y="1886"/>
              <a:chExt cx="254" cy="51"/>
            </a:xfrm>
            <a:solidFill>
              <a:schemeClr val="bg1"/>
            </a:solidFill>
          </p:grpSpPr>
          <p:sp>
            <p:nvSpPr>
              <p:cNvPr id="177" name="Freeform 63">
                <a:extLst>
                  <a:ext uri="{FF2B5EF4-FFF2-40B4-BE49-F238E27FC236}">
                    <a16:creationId xmlns:a16="http://schemas.microsoft.com/office/drawing/2014/main" id="{84D4D373-C142-6DBC-566D-B2136A97E62A}"/>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78" name="Freeform 64">
                <a:extLst>
                  <a:ext uri="{FF2B5EF4-FFF2-40B4-BE49-F238E27FC236}">
                    <a16:creationId xmlns:a16="http://schemas.microsoft.com/office/drawing/2014/main" id="{7EC263E7-B2B4-057B-F950-4BFBBA7BE834}"/>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47" name="Group 62">
              <a:extLst>
                <a:ext uri="{FF2B5EF4-FFF2-40B4-BE49-F238E27FC236}">
                  <a16:creationId xmlns:a16="http://schemas.microsoft.com/office/drawing/2014/main" id="{BDE2C73E-4F64-FAC6-FAE6-2DFEAFF4F053}"/>
                </a:ext>
              </a:extLst>
            </p:cNvPr>
            <p:cNvGrpSpPr>
              <a:grpSpLocks/>
            </p:cNvGrpSpPr>
            <p:nvPr/>
          </p:nvGrpSpPr>
          <p:grpSpPr bwMode="auto">
            <a:xfrm>
              <a:off x="10024963" y="3618072"/>
              <a:ext cx="267980" cy="50341"/>
              <a:chOff x="3372" y="1886"/>
              <a:chExt cx="254" cy="51"/>
            </a:xfrm>
            <a:solidFill>
              <a:schemeClr val="bg1"/>
            </a:solidFill>
          </p:grpSpPr>
          <p:sp>
            <p:nvSpPr>
              <p:cNvPr id="175" name="Freeform 63">
                <a:extLst>
                  <a:ext uri="{FF2B5EF4-FFF2-40B4-BE49-F238E27FC236}">
                    <a16:creationId xmlns:a16="http://schemas.microsoft.com/office/drawing/2014/main" id="{6AE3C315-CCEA-86EF-F362-BD504A9EB669}"/>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76" name="Freeform 64">
                <a:extLst>
                  <a:ext uri="{FF2B5EF4-FFF2-40B4-BE49-F238E27FC236}">
                    <a16:creationId xmlns:a16="http://schemas.microsoft.com/office/drawing/2014/main" id="{17620D68-38C6-A5F4-AACE-AA3D1B9276A5}"/>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48" name="Group 62">
              <a:extLst>
                <a:ext uri="{FF2B5EF4-FFF2-40B4-BE49-F238E27FC236}">
                  <a16:creationId xmlns:a16="http://schemas.microsoft.com/office/drawing/2014/main" id="{52A6A2A8-AD92-1C2E-0339-80D276B573B8}"/>
                </a:ext>
              </a:extLst>
            </p:cNvPr>
            <p:cNvGrpSpPr>
              <a:grpSpLocks/>
            </p:cNvGrpSpPr>
            <p:nvPr/>
          </p:nvGrpSpPr>
          <p:grpSpPr bwMode="auto">
            <a:xfrm>
              <a:off x="6736943" y="5948368"/>
              <a:ext cx="238688" cy="47316"/>
              <a:chOff x="3372" y="1886"/>
              <a:chExt cx="254" cy="51"/>
            </a:xfrm>
            <a:solidFill>
              <a:schemeClr val="bg1"/>
            </a:solidFill>
          </p:grpSpPr>
          <p:sp>
            <p:nvSpPr>
              <p:cNvPr id="173" name="Freeform 63">
                <a:extLst>
                  <a:ext uri="{FF2B5EF4-FFF2-40B4-BE49-F238E27FC236}">
                    <a16:creationId xmlns:a16="http://schemas.microsoft.com/office/drawing/2014/main" id="{61D01633-1A56-F3FF-8B06-65D6C33FB3FA}"/>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74" name="Freeform 64">
                <a:extLst>
                  <a:ext uri="{FF2B5EF4-FFF2-40B4-BE49-F238E27FC236}">
                    <a16:creationId xmlns:a16="http://schemas.microsoft.com/office/drawing/2014/main" id="{64E325C5-9D35-65A7-5AC1-0EF832B9C342}"/>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49" name="Group 62">
              <a:extLst>
                <a:ext uri="{FF2B5EF4-FFF2-40B4-BE49-F238E27FC236}">
                  <a16:creationId xmlns:a16="http://schemas.microsoft.com/office/drawing/2014/main" id="{78AB2CF1-D9EF-B444-F92B-BB01CF2FC953}"/>
                </a:ext>
              </a:extLst>
            </p:cNvPr>
            <p:cNvGrpSpPr>
              <a:grpSpLocks/>
            </p:cNvGrpSpPr>
            <p:nvPr/>
          </p:nvGrpSpPr>
          <p:grpSpPr bwMode="auto">
            <a:xfrm>
              <a:off x="6518796" y="5860749"/>
              <a:ext cx="238688" cy="47316"/>
              <a:chOff x="3372" y="1886"/>
              <a:chExt cx="254" cy="51"/>
            </a:xfrm>
            <a:solidFill>
              <a:schemeClr val="bg1"/>
            </a:solidFill>
          </p:grpSpPr>
          <p:sp>
            <p:nvSpPr>
              <p:cNvPr id="171" name="Freeform 63">
                <a:extLst>
                  <a:ext uri="{FF2B5EF4-FFF2-40B4-BE49-F238E27FC236}">
                    <a16:creationId xmlns:a16="http://schemas.microsoft.com/office/drawing/2014/main" id="{41FD887E-C3D0-839C-7826-406E671ADEC0}"/>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72" name="Freeform 64">
                <a:extLst>
                  <a:ext uri="{FF2B5EF4-FFF2-40B4-BE49-F238E27FC236}">
                    <a16:creationId xmlns:a16="http://schemas.microsoft.com/office/drawing/2014/main" id="{FEF95C8C-40CC-1664-0BE8-C6EB9CB382E6}"/>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50" name="Group 62">
              <a:extLst>
                <a:ext uri="{FF2B5EF4-FFF2-40B4-BE49-F238E27FC236}">
                  <a16:creationId xmlns:a16="http://schemas.microsoft.com/office/drawing/2014/main" id="{0769868E-7B0E-BC74-6575-2D9D6AD9DCE2}"/>
                </a:ext>
              </a:extLst>
            </p:cNvPr>
            <p:cNvGrpSpPr>
              <a:grpSpLocks/>
            </p:cNvGrpSpPr>
            <p:nvPr/>
          </p:nvGrpSpPr>
          <p:grpSpPr bwMode="auto">
            <a:xfrm>
              <a:off x="6343224" y="5975367"/>
              <a:ext cx="238688" cy="47316"/>
              <a:chOff x="3372" y="1886"/>
              <a:chExt cx="254" cy="51"/>
            </a:xfrm>
            <a:solidFill>
              <a:schemeClr val="bg1"/>
            </a:solidFill>
          </p:grpSpPr>
          <p:sp>
            <p:nvSpPr>
              <p:cNvPr id="169" name="Freeform 63">
                <a:extLst>
                  <a:ext uri="{FF2B5EF4-FFF2-40B4-BE49-F238E27FC236}">
                    <a16:creationId xmlns:a16="http://schemas.microsoft.com/office/drawing/2014/main" id="{D5CA3C64-0A14-202B-3792-0890FEEC1F93}"/>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70" name="Freeform 64">
                <a:extLst>
                  <a:ext uri="{FF2B5EF4-FFF2-40B4-BE49-F238E27FC236}">
                    <a16:creationId xmlns:a16="http://schemas.microsoft.com/office/drawing/2014/main" id="{4B8EEA80-4BB4-5825-1E0E-43F842740694}"/>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51" name="Group 8">
              <a:extLst>
                <a:ext uri="{FF2B5EF4-FFF2-40B4-BE49-F238E27FC236}">
                  <a16:creationId xmlns:a16="http://schemas.microsoft.com/office/drawing/2014/main" id="{C9AC88C1-9690-D95B-5C98-7F32F50C871E}"/>
                </a:ext>
              </a:extLst>
            </p:cNvPr>
            <p:cNvGrpSpPr>
              <a:grpSpLocks/>
            </p:cNvGrpSpPr>
            <p:nvPr/>
          </p:nvGrpSpPr>
          <p:grpSpPr bwMode="auto">
            <a:xfrm>
              <a:off x="9184757" y="5923014"/>
              <a:ext cx="375300" cy="70501"/>
              <a:chOff x="3372" y="1886"/>
              <a:chExt cx="254" cy="51"/>
            </a:xfrm>
            <a:solidFill>
              <a:schemeClr val="bg1"/>
            </a:solidFill>
          </p:grpSpPr>
          <p:sp>
            <p:nvSpPr>
              <p:cNvPr id="167" name="Freeform 9">
                <a:extLst>
                  <a:ext uri="{FF2B5EF4-FFF2-40B4-BE49-F238E27FC236}">
                    <a16:creationId xmlns:a16="http://schemas.microsoft.com/office/drawing/2014/main" id="{16F96981-984C-4644-89F5-2CAC386A0E2B}"/>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68" name="Freeform 10">
                <a:extLst>
                  <a:ext uri="{FF2B5EF4-FFF2-40B4-BE49-F238E27FC236}">
                    <a16:creationId xmlns:a16="http://schemas.microsoft.com/office/drawing/2014/main" id="{4E9B9ED5-59BF-7440-0AD9-AFE45DB8303C}"/>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52" name="Group 8">
              <a:extLst>
                <a:ext uri="{FF2B5EF4-FFF2-40B4-BE49-F238E27FC236}">
                  <a16:creationId xmlns:a16="http://schemas.microsoft.com/office/drawing/2014/main" id="{C479A978-96C8-918A-A638-1B348D7F7D16}"/>
                </a:ext>
              </a:extLst>
            </p:cNvPr>
            <p:cNvGrpSpPr>
              <a:grpSpLocks/>
            </p:cNvGrpSpPr>
            <p:nvPr/>
          </p:nvGrpSpPr>
          <p:grpSpPr bwMode="auto">
            <a:xfrm>
              <a:off x="7603812" y="6085817"/>
              <a:ext cx="375300" cy="70501"/>
              <a:chOff x="3372" y="1886"/>
              <a:chExt cx="254" cy="51"/>
            </a:xfrm>
            <a:solidFill>
              <a:schemeClr val="bg1"/>
            </a:solidFill>
          </p:grpSpPr>
          <p:sp>
            <p:nvSpPr>
              <p:cNvPr id="165" name="Freeform 9">
                <a:extLst>
                  <a:ext uri="{FF2B5EF4-FFF2-40B4-BE49-F238E27FC236}">
                    <a16:creationId xmlns:a16="http://schemas.microsoft.com/office/drawing/2014/main" id="{6FBDE0B5-2DDA-1253-B136-DC43F5DC2FE0}"/>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66" name="Freeform 10">
                <a:extLst>
                  <a:ext uri="{FF2B5EF4-FFF2-40B4-BE49-F238E27FC236}">
                    <a16:creationId xmlns:a16="http://schemas.microsoft.com/office/drawing/2014/main" id="{6176EEA3-C5F2-5A92-F2E4-B4966403FDB0}"/>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53" name="Group 8">
              <a:extLst>
                <a:ext uri="{FF2B5EF4-FFF2-40B4-BE49-F238E27FC236}">
                  <a16:creationId xmlns:a16="http://schemas.microsoft.com/office/drawing/2014/main" id="{E18871ED-9645-DEDF-34D7-11DAEE0EE9D7}"/>
                </a:ext>
              </a:extLst>
            </p:cNvPr>
            <p:cNvGrpSpPr>
              <a:grpSpLocks/>
            </p:cNvGrpSpPr>
            <p:nvPr/>
          </p:nvGrpSpPr>
          <p:grpSpPr bwMode="auto">
            <a:xfrm>
              <a:off x="10284891" y="6215351"/>
              <a:ext cx="375300" cy="70501"/>
              <a:chOff x="3372" y="1886"/>
              <a:chExt cx="254" cy="51"/>
            </a:xfrm>
            <a:solidFill>
              <a:schemeClr val="bg1"/>
            </a:solidFill>
          </p:grpSpPr>
          <p:sp>
            <p:nvSpPr>
              <p:cNvPr id="163" name="Freeform 9">
                <a:extLst>
                  <a:ext uri="{FF2B5EF4-FFF2-40B4-BE49-F238E27FC236}">
                    <a16:creationId xmlns:a16="http://schemas.microsoft.com/office/drawing/2014/main" id="{64400855-A021-1A3A-1F65-927ABA182FDB}"/>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64" name="Freeform 10">
                <a:extLst>
                  <a:ext uri="{FF2B5EF4-FFF2-40B4-BE49-F238E27FC236}">
                    <a16:creationId xmlns:a16="http://schemas.microsoft.com/office/drawing/2014/main" id="{ED79D047-508D-AE8B-1695-3B73575E836F}"/>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54" name="Group 8">
              <a:extLst>
                <a:ext uri="{FF2B5EF4-FFF2-40B4-BE49-F238E27FC236}">
                  <a16:creationId xmlns:a16="http://schemas.microsoft.com/office/drawing/2014/main" id="{F9505244-870F-2960-CB9B-A41281159D01}"/>
                </a:ext>
              </a:extLst>
            </p:cNvPr>
            <p:cNvGrpSpPr>
              <a:grpSpLocks/>
            </p:cNvGrpSpPr>
            <p:nvPr/>
          </p:nvGrpSpPr>
          <p:grpSpPr bwMode="auto">
            <a:xfrm>
              <a:off x="9235524" y="6427193"/>
              <a:ext cx="375300" cy="70501"/>
              <a:chOff x="3372" y="1886"/>
              <a:chExt cx="254" cy="51"/>
            </a:xfrm>
            <a:solidFill>
              <a:schemeClr val="bg1"/>
            </a:solidFill>
          </p:grpSpPr>
          <p:sp>
            <p:nvSpPr>
              <p:cNvPr id="161" name="Freeform 9">
                <a:extLst>
                  <a:ext uri="{FF2B5EF4-FFF2-40B4-BE49-F238E27FC236}">
                    <a16:creationId xmlns:a16="http://schemas.microsoft.com/office/drawing/2014/main" id="{EBBC98D8-DF94-041F-F241-6AC2701F8FA0}"/>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62" name="Freeform 10">
                <a:extLst>
                  <a:ext uri="{FF2B5EF4-FFF2-40B4-BE49-F238E27FC236}">
                    <a16:creationId xmlns:a16="http://schemas.microsoft.com/office/drawing/2014/main" id="{E300E1FA-6283-29BE-1147-01E6459F3485}"/>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55" name="Group 3">
              <a:extLst>
                <a:ext uri="{FF2B5EF4-FFF2-40B4-BE49-F238E27FC236}">
                  <a16:creationId xmlns:a16="http://schemas.microsoft.com/office/drawing/2014/main" id="{FC2BE22D-CBF2-6AC8-13D8-77E1188781B4}"/>
                </a:ext>
              </a:extLst>
            </p:cNvPr>
            <p:cNvGrpSpPr>
              <a:grpSpLocks/>
            </p:cNvGrpSpPr>
            <p:nvPr/>
          </p:nvGrpSpPr>
          <p:grpSpPr bwMode="auto">
            <a:xfrm>
              <a:off x="6348862" y="5672673"/>
              <a:ext cx="238688" cy="47316"/>
              <a:chOff x="3372" y="1886"/>
              <a:chExt cx="254" cy="51"/>
            </a:xfrm>
            <a:solidFill>
              <a:schemeClr val="bg1"/>
            </a:solidFill>
          </p:grpSpPr>
          <p:sp>
            <p:nvSpPr>
              <p:cNvPr id="159" name="Freeform 4">
                <a:extLst>
                  <a:ext uri="{FF2B5EF4-FFF2-40B4-BE49-F238E27FC236}">
                    <a16:creationId xmlns:a16="http://schemas.microsoft.com/office/drawing/2014/main" id="{49C19BB1-618C-7680-6784-86EFE8C0ED36}"/>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60" name="Freeform 5">
                <a:extLst>
                  <a:ext uri="{FF2B5EF4-FFF2-40B4-BE49-F238E27FC236}">
                    <a16:creationId xmlns:a16="http://schemas.microsoft.com/office/drawing/2014/main" id="{1FE9A1D1-3A71-77AB-7402-350F6D9A8C37}"/>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56" name="Group 14">
              <a:extLst>
                <a:ext uri="{FF2B5EF4-FFF2-40B4-BE49-F238E27FC236}">
                  <a16:creationId xmlns:a16="http://schemas.microsoft.com/office/drawing/2014/main" id="{FFB612CB-33D6-CDC7-C0D1-E3DF5836F3BA}"/>
                </a:ext>
              </a:extLst>
            </p:cNvPr>
            <p:cNvGrpSpPr>
              <a:grpSpLocks/>
            </p:cNvGrpSpPr>
            <p:nvPr/>
          </p:nvGrpSpPr>
          <p:grpSpPr bwMode="auto">
            <a:xfrm>
              <a:off x="6955042" y="5689209"/>
              <a:ext cx="238688" cy="47315"/>
              <a:chOff x="3372" y="1886"/>
              <a:chExt cx="254" cy="51"/>
            </a:xfrm>
            <a:solidFill>
              <a:schemeClr val="bg1"/>
            </a:solidFill>
          </p:grpSpPr>
          <p:sp>
            <p:nvSpPr>
              <p:cNvPr id="157" name="Freeform 15">
                <a:extLst>
                  <a:ext uri="{FF2B5EF4-FFF2-40B4-BE49-F238E27FC236}">
                    <a16:creationId xmlns:a16="http://schemas.microsoft.com/office/drawing/2014/main" id="{051733A5-5D07-AC1A-73C0-A0C4CFC7B85E}"/>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58" name="Freeform 16">
                <a:extLst>
                  <a:ext uri="{FF2B5EF4-FFF2-40B4-BE49-F238E27FC236}">
                    <a16:creationId xmlns:a16="http://schemas.microsoft.com/office/drawing/2014/main" id="{CF47AAE1-EEB7-5B95-0B12-673783912B9B}"/>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57" name="Group 8">
              <a:extLst>
                <a:ext uri="{FF2B5EF4-FFF2-40B4-BE49-F238E27FC236}">
                  <a16:creationId xmlns:a16="http://schemas.microsoft.com/office/drawing/2014/main" id="{B9CA1289-C196-6D23-7E37-8C00714F92EA}"/>
                </a:ext>
              </a:extLst>
            </p:cNvPr>
            <p:cNvGrpSpPr>
              <a:grpSpLocks/>
            </p:cNvGrpSpPr>
            <p:nvPr/>
          </p:nvGrpSpPr>
          <p:grpSpPr bwMode="auto">
            <a:xfrm>
              <a:off x="6796036" y="5383661"/>
              <a:ext cx="238688" cy="47316"/>
              <a:chOff x="3372" y="1886"/>
              <a:chExt cx="254" cy="51"/>
            </a:xfrm>
            <a:solidFill>
              <a:schemeClr val="bg1"/>
            </a:solidFill>
          </p:grpSpPr>
          <p:sp>
            <p:nvSpPr>
              <p:cNvPr id="155" name="Freeform 9">
                <a:extLst>
                  <a:ext uri="{FF2B5EF4-FFF2-40B4-BE49-F238E27FC236}">
                    <a16:creationId xmlns:a16="http://schemas.microsoft.com/office/drawing/2014/main" id="{D7897930-4465-2EF5-3E8D-749B031B873E}"/>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56" name="Freeform 10">
                <a:extLst>
                  <a:ext uri="{FF2B5EF4-FFF2-40B4-BE49-F238E27FC236}">
                    <a16:creationId xmlns:a16="http://schemas.microsoft.com/office/drawing/2014/main" id="{E29E37DC-8C7B-79CC-1E45-2713CD7361C3}"/>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58" name="Group 11">
              <a:extLst>
                <a:ext uri="{FF2B5EF4-FFF2-40B4-BE49-F238E27FC236}">
                  <a16:creationId xmlns:a16="http://schemas.microsoft.com/office/drawing/2014/main" id="{04A79CD7-27B2-3BDB-F089-CD745EE21D0B}"/>
                </a:ext>
              </a:extLst>
            </p:cNvPr>
            <p:cNvGrpSpPr>
              <a:grpSpLocks/>
            </p:cNvGrpSpPr>
            <p:nvPr/>
          </p:nvGrpSpPr>
          <p:grpSpPr bwMode="auto">
            <a:xfrm>
              <a:off x="6527511" y="5475397"/>
              <a:ext cx="238688" cy="47315"/>
              <a:chOff x="3372" y="1886"/>
              <a:chExt cx="254" cy="51"/>
            </a:xfrm>
            <a:solidFill>
              <a:schemeClr val="bg1"/>
            </a:solidFill>
          </p:grpSpPr>
          <p:sp>
            <p:nvSpPr>
              <p:cNvPr id="153" name="Freeform 12">
                <a:extLst>
                  <a:ext uri="{FF2B5EF4-FFF2-40B4-BE49-F238E27FC236}">
                    <a16:creationId xmlns:a16="http://schemas.microsoft.com/office/drawing/2014/main" id="{E0A96DAE-B0B2-1064-A9D3-06F29BB28232}"/>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54" name="Freeform 13">
                <a:extLst>
                  <a:ext uri="{FF2B5EF4-FFF2-40B4-BE49-F238E27FC236}">
                    <a16:creationId xmlns:a16="http://schemas.microsoft.com/office/drawing/2014/main" id="{70113EC9-51F3-957C-B4FC-0AB72463B400}"/>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59" name="Group 14">
              <a:extLst>
                <a:ext uri="{FF2B5EF4-FFF2-40B4-BE49-F238E27FC236}">
                  <a16:creationId xmlns:a16="http://schemas.microsoft.com/office/drawing/2014/main" id="{F3374F35-2A44-DCCB-4D25-6A2EB5EC44D1}"/>
                </a:ext>
              </a:extLst>
            </p:cNvPr>
            <p:cNvGrpSpPr>
              <a:grpSpLocks/>
            </p:cNvGrpSpPr>
            <p:nvPr/>
          </p:nvGrpSpPr>
          <p:grpSpPr bwMode="auto">
            <a:xfrm>
              <a:off x="6718298" y="5596416"/>
              <a:ext cx="238688" cy="47315"/>
              <a:chOff x="3372" y="1886"/>
              <a:chExt cx="254" cy="51"/>
            </a:xfrm>
            <a:solidFill>
              <a:schemeClr val="bg1"/>
            </a:solidFill>
          </p:grpSpPr>
          <p:sp>
            <p:nvSpPr>
              <p:cNvPr id="151" name="Freeform 15">
                <a:extLst>
                  <a:ext uri="{FF2B5EF4-FFF2-40B4-BE49-F238E27FC236}">
                    <a16:creationId xmlns:a16="http://schemas.microsoft.com/office/drawing/2014/main" id="{5013C90E-FEC0-E978-C9F7-3F2814031040}"/>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52" name="Freeform 16">
                <a:extLst>
                  <a:ext uri="{FF2B5EF4-FFF2-40B4-BE49-F238E27FC236}">
                    <a16:creationId xmlns:a16="http://schemas.microsoft.com/office/drawing/2014/main" id="{C707F930-8581-69F4-70F6-5E3B7A98F65D}"/>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60" name="Group 8">
              <a:extLst>
                <a:ext uri="{FF2B5EF4-FFF2-40B4-BE49-F238E27FC236}">
                  <a16:creationId xmlns:a16="http://schemas.microsoft.com/office/drawing/2014/main" id="{E1658BD2-53E7-FE98-0F9E-8ED0A4DAFEC1}"/>
                </a:ext>
              </a:extLst>
            </p:cNvPr>
            <p:cNvGrpSpPr>
              <a:grpSpLocks/>
            </p:cNvGrpSpPr>
            <p:nvPr/>
          </p:nvGrpSpPr>
          <p:grpSpPr bwMode="auto">
            <a:xfrm>
              <a:off x="6647194" y="5167211"/>
              <a:ext cx="238688" cy="47316"/>
              <a:chOff x="3372" y="1886"/>
              <a:chExt cx="254" cy="51"/>
            </a:xfrm>
            <a:solidFill>
              <a:schemeClr val="bg1"/>
            </a:solidFill>
          </p:grpSpPr>
          <p:sp>
            <p:nvSpPr>
              <p:cNvPr id="149" name="Freeform 9">
                <a:extLst>
                  <a:ext uri="{FF2B5EF4-FFF2-40B4-BE49-F238E27FC236}">
                    <a16:creationId xmlns:a16="http://schemas.microsoft.com/office/drawing/2014/main" id="{2B8C68CE-FBF6-BBFF-F8C3-3CCFF429BD96}"/>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50" name="Freeform 10">
                <a:extLst>
                  <a:ext uri="{FF2B5EF4-FFF2-40B4-BE49-F238E27FC236}">
                    <a16:creationId xmlns:a16="http://schemas.microsoft.com/office/drawing/2014/main" id="{2106CCA3-1ED6-E685-96FB-F6771F6E8B7C}"/>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61" name="Group 11">
              <a:extLst>
                <a:ext uri="{FF2B5EF4-FFF2-40B4-BE49-F238E27FC236}">
                  <a16:creationId xmlns:a16="http://schemas.microsoft.com/office/drawing/2014/main" id="{D27B0D34-E531-88D6-15F6-DABFBA356158}"/>
                </a:ext>
              </a:extLst>
            </p:cNvPr>
            <p:cNvGrpSpPr>
              <a:grpSpLocks/>
            </p:cNvGrpSpPr>
            <p:nvPr/>
          </p:nvGrpSpPr>
          <p:grpSpPr bwMode="auto">
            <a:xfrm>
              <a:off x="6452451" y="5307863"/>
              <a:ext cx="238688" cy="47315"/>
              <a:chOff x="3372" y="1886"/>
              <a:chExt cx="254" cy="51"/>
            </a:xfrm>
            <a:solidFill>
              <a:schemeClr val="bg1"/>
            </a:solidFill>
          </p:grpSpPr>
          <p:sp>
            <p:nvSpPr>
              <p:cNvPr id="147" name="Freeform 12">
                <a:extLst>
                  <a:ext uri="{FF2B5EF4-FFF2-40B4-BE49-F238E27FC236}">
                    <a16:creationId xmlns:a16="http://schemas.microsoft.com/office/drawing/2014/main" id="{B7B9DCD3-114D-C860-9789-EF86479127B2}"/>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48" name="Freeform 13">
                <a:extLst>
                  <a:ext uri="{FF2B5EF4-FFF2-40B4-BE49-F238E27FC236}">
                    <a16:creationId xmlns:a16="http://schemas.microsoft.com/office/drawing/2014/main" id="{5ECD3F22-1DFE-839D-FB43-AB19EA15E354}"/>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62" name="Group 62">
              <a:extLst>
                <a:ext uri="{FF2B5EF4-FFF2-40B4-BE49-F238E27FC236}">
                  <a16:creationId xmlns:a16="http://schemas.microsoft.com/office/drawing/2014/main" id="{242F1051-1B1D-B1E7-E64C-FC8A925449E1}"/>
                </a:ext>
              </a:extLst>
            </p:cNvPr>
            <p:cNvGrpSpPr>
              <a:grpSpLocks/>
            </p:cNvGrpSpPr>
            <p:nvPr/>
          </p:nvGrpSpPr>
          <p:grpSpPr bwMode="auto">
            <a:xfrm>
              <a:off x="6781856" y="5860749"/>
              <a:ext cx="238688" cy="47316"/>
              <a:chOff x="3372" y="1886"/>
              <a:chExt cx="254" cy="51"/>
            </a:xfrm>
            <a:solidFill>
              <a:schemeClr val="bg1"/>
            </a:solidFill>
          </p:grpSpPr>
          <p:sp>
            <p:nvSpPr>
              <p:cNvPr id="145" name="Freeform 63">
                <a:extLst>
                  <a:ext uri="{FF2B5EF4-FFF2-40B4-BE49-F238E27FC236}">
                    <a16:creationId xmlns:a16="http://schemas.microsoft.com/office/drawing/2014/main" id="{E5728C5E-74D7-9DD3-874E-FA428692211A}"/>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46" name="Freeform 64">
                <a:extLst>
                  <a:ext uri="{FF2B5EF4-FFF2-40B4-BE49-F238E27FC236}">
                    <a16:creationId xmlns:a16="http://schemas.microsoft.com/office/drawing/2014/main" id="{FEC29B94-AC70-0B17-B43A-EB2727AB801E}"/>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63" name="Group 62">
              <a:extLst>
                <a:ext uri="{FF2B5EF4-FFF2-40B4-BE49-F238E27FC236}">
                  <a16:creationId xmlns:a16="http://schemas.microsoft.com/office/drawing/2014/main" id="{3BEB4505-9E27-EDA0-C0BB-B2C54A922CF5}"/>
                </a:ext>
              </a:extLst>
            </p:cNvPr>
            <p:cNvGrpSpPr>
              <a:grpSpLocks/>
            </p:cNvGrpSpPr>
            <p:nvPr/>
          </p:nvGrpSpPr>
          <p:grpSpPr bwMode="auto">
            <a:xfrm>
              <a:off x="6563709" y="5773130"/>
              <a:ext cx="238688" cy="47316"/>
              <a:chOff x="3372" y="1886"/>
              <a:chExt cx="254" cy="51"/>
            </a:xfrm>
            <a:solidFill>
              <a:schemeClr val="bg1"/>
            </a:solidFill>
          </p:grpSpPr>
          <p:sp>
            <p:nvSpPr>
              <p:cNvPr id="143" name="Freeform 63">
                <a:extLst>
                  <a:ext uri="{FF2B5EF4-FFF2-40B4-BE49-F238E27FC236}">
                    <a16:creationId xmlns:a16="http://schemas.microsoft.com/office/drawing/2014/main" id="{29E362FD-733F-4087-CBB2-1CE82A105381}"/>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44" name="Freeform 64">
                <a:extLst>
                  <a:ext uri="{FF2B5EF4-FFF2-40B4-BE49-F238E27FC236}">
                    <a16:creationId xmlns:a16="http://schemas.microsoft.com/office/drawing/2014/main" id="{8D7C2CB4-C9F6-4403-081F-08C653DD76FC}"/>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64" name="Group 62">
              <a:extLst>
                <a:ext uri="{FF2B5EF4-FFF2-40B4-BE49-F238E27FC236}">
                  <a16:creationId xmlns:a16="http://schemas.microsoft.com/office/drawing/2014/main" id="{FC288F1C-8ACC-6895-0BDB-1E66DBBF7CC9}"/>
                </a:ext>
              </a:extLst>
            </p:cNvPr>
            <p:cNvGrpSpPr>
              <a:grpSpLocks/>
            </p:cNvGrpSpPr>
            <p:nvPr/>
          </p:nvGrpSpPr>
          <p:grpSpPr bwMode="auto">
            <a:xfrm>
              <a:off x="6388137" y="5887748"/>
              <a:ext cx="238688" cy="47316"/>
              <a:chOff x="3372" y="1886"/>
              <a:chExt cx="254" cy="51"/>
            </a:xfrm>
            <a:solidFill>
              <a:schemeClr val="bg1"/>
            </a:solidFill>
          </p:grpSpPr>
          <p:sp>
            <p:nvSpPr>
              <p:cNvPr id="141" name="Freeform 63">
                <a:extLst>
                  <a:ext uri="{FF2B5EF4-FFF2-40B4-BE49-F238E27FC236}">
                    <a16:creationId xmlns:a16="http://schemas.microsoft.com/office/drawing/2014/main" id="{B1E25AA7-401F-6A91-641D-683E17220852}"/>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42" name="Freeform 64">
                <a:extLst>
                  <a:ext uri="{FF2B5EF4-FFF2-40B4-BE49-F238E27FC236}">
                    <a16:creationId xmlns:a16="http://schemas.microsoft.com/office/drawing/2014/main" id="{7991D33E-CB02-316D-E36E-5DE6F75BA9E6}"/>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65" name="Group 17">
              <a:extLst>
                <a:ext uri="{FF2B5EF4-FFF2-40B4-BE49-F238E27FC236}">
                  <a16:creationId xmlns:a16="http://schemas.microsoft.com/office/drawing/2014/main" id="{C1470635-2FA6-736F-3DB1-3F8B07D63F23}"/>
                </a:ext>
              </a:extLst>
            </p:cNvPr>
            <p:cNvGrpSpPr>
              <a:grpSpLocks/>
            </p:cNvGrpSpPr>
            <p:nvPr/>
          </p:nvGrpSpPr>
          <p:grpSpPr bwMode="auto">
            <a:xfrm>
              <a:off x="10097774" y="3118392"/>
              <a:ext cx="267980" cy="50340"/>
              <a:chOff x="3372" y="1886"/>
              <a:chExt cx="254" cy="51"/>
            </a:xfrm>
            <a:solidFill>
              <a:schemeClr val="bg1"/>
            </a:solidFill>
          </p:grpSpPr>
          <p:sp>
            <p:nvSpPr>
              <p:cNvPr id="139" name="Freeform 18">
                <a:extLst>
                  <a:ext uri="{FF2B5EF4-FFF2-40B4-BE49-F238E27FC236}">
                    <a16:creationId xmlns:a16="http://schemas.microsoft.com/office/drawing/2014/main" id="{D35B0B5F-6263-DC28-4A44-B4396EA9A73F}"/>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40" name="Freeform 19">
                <a:extLst>
                  <a:ext uri="{FF2B5EF4-FFF2-40B4-BE49-F238E27FC236}">
                    <a16:creationId xmlns:a16="http://schemas.microsoft.com/office/drawing/2014/main" id="{C6B411A2-311A-47A6-0E86-5B4D7633EE11}"/>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66" name="Group 20">
              <a:extLst>
                <a:ext uri="{FF2B5EF4-FFF2-40B4-BE49-F238E27FC236}">
                  <a16:creationId xmlns:a16="http://schemas.microsoft.com/office/drawing/2014/main" id="{27E5FD6F-59A0-B6E2-3A99-2BFD8DA98F25}"/>
                </a:ext>
              </a:extLst>
            </p:cNvPr>
            <p:cNvGrpSpPr>
              <a:grpSpLocks/>
            </p:cNvGrpSpPr>
            <p:nvPr/>
          </p:nvGrpSpPr>
          <p:grpSpPr bwMode="auto">
            <a:xfrm>
              <a:off x="10192338" y="2858507"/>
              <a:ext cx="267980" cy="50340"/>
              <a:chOff x="3372" y="1886"/>
              <a:chExt cx="254" cy="51"/>
            </a:xfrm>
            <a:solidFill>
              <a:schemeClr val="bg1"/>
            </a:solidFill>
          </p:grpSpPr>
          <p:sp>
            <p:nvSpPr>
              <p:cNvPr id="137" name="Freeform 21">
                <a:extLst>
                  <a:ext uri="{FF2B5EF4-FFF2-40B4-BE49-F238E27FC236}">
                    <a16:creationId xmlns:a16="http://schemas.microsoft.com/office/drawing/2014/main" id="{4363E913-26A9-EF1C-6354-6D36DF83A6A5}"/>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38" name="Freeform 22">
                <a:extLst>
                  <a:ext uri="{FF2B5EF4-FFF2-40B4-BE49-F238E27FC236}">
                    <a16:creationId xmlns:a16="http://schemas.microsoft.com/office/drawing/2014/main" id="{308AAC5E-1780-94B6-AD33-11622FA18F7B}"/>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67" name="Group 26">
              <a:extLst>
                <a:ext uri="{FF2B5EF4-FFF2-40B4-BE49-F238E27FC236}">
                  <a16:creationId xmlns:a16="http://schemas.microsoft.com/office/drawing/2014/main" id="{C945E21C-20E9-D4C4-430A-B9A920D4CC00}"/>
                </a:ext>
              </a:extLst>
            </p:cNvPr>
            <p:cNvGrpSpPr>
              <a:grpSpLocks/>
            </p:cNvGrpSpPr>
            <p:nvPr/>
          </p:nvGrpSpPr>
          <p:grpSpPr bwMode="auto">
            <a:xfrm>
              <a:off x="9802262" y="2977390"/>
              <a:ext cx="267980" cy="50340"/>
              <a:chOff x="3372" y="1886"/>
              <a:chExt cx="254" cy="51"/>
            </a:xfrm>
            <a:solidFill>
              <a:schemeClr val="bg1"/>
            </a:solidFill>
          </p:grpSpPr>
          <p:sp>
            <p:nvSpPr>
              <p:cNvPr id="135" name="Freeform 27">
                <a:extLst>
                  <a:ext uri="{FF2B5EF4-FFF2-40B4-BE49-F238E27FC236}">
                    <a16:creationId xmlns:a16="http://schemas.microsoft.com/office/drawing/2014/main" id="{42009981-E818-4ED8-5646-2A798B40B853}"/>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36" name="Freeform 28">
                <a:extLst>
                  <a:ext uri="{FF2B5EF4-FFF2-40B4-BE49-F238E27FC236}">
                    <a16:creationId xmlns:a16="http://schemas.microsoft.com/office/drawing/2014/main" id="{DA6CFFDD-FA42-6EDC-D996-5166F3E05484}"/>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68" name="Group 32">
              <a:extLst>
                <a:ext uri="{FF2B5EF4-FFF2-40B4-BE49-F238E27FC236}">
                  <a16:creationId xmlns:a16="http://schemas.microsoft.com/office/drawing/2014/main" id="{9CB60EB9-AADD-91A0-BD58-6784936D03D8}"/>
                </a:ext>
              </a:extLst>
            </p:cNvPr>
            <p:cNvGrpSpPr>
              <a:grpSpLocks/>
            </p:cNvGrpSpPr>
            <p:nvPr/>
          </p:nvGrpSpPr>
          <p:grpSpPr bwMode="auto">
            <a:xfrm>
              <a:off x="9694400" y="3128068"/>
              <a:ext cx="267980" cy="50341"/>
              <a:chOff x="3372" y="1886"/>
              <a:chExt cx="254" cy="51"/>
            </a:xfrm>
            <a:solidFill>
              <a:schemeClr val="bg1"/>
            </a:solidFill>
          </p:grpSpPr>
          <p:sp>
            <p:nvSpPr>
              <p:cNvPr id="133" name="Freeform 33">
                <a:extLst>
                  <a:ext uri="{FF2B5EF4-FFF2-40B4-BE49-F238E27FC236}">
                    <a16:creationId xmlns:a16="http://schemas.microsoft.com/office/drawing/2014/main" id="{53D131D8-F502-47AF-8BCE-30826F8B8036}"/>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34" name="Freeform 34">
                <a:extLst>
                  <a:ext uri="{FF2B5EF4-FFF2-40B4-BE49-F238E27FC236}">
                    <a16:creationId xmlns:a16="http://schemas.microsoft.com/office/drawing/2014/main" id="{0A9A0947-CB3F-65B1-04B3-C7DA851015DC}"/>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69" name="Group 35">
              <a:extLst>
                <a:ext uri="{FF2B5EF4-FFF2-40B4-BE49-F238E27FC236}">
                  <a16:creationId xmlns:a16="http://schemas.microsoft.com/office/drawing/2014/main" id="{B95DD06B-28A9-1137-B7DD-A94D27ADEFAB}"/>
                </a:ext>
              </a:extLst>
            </p:cNvPr>
            <p:cNvGrpSpPr>
              <a:grpSpLocks/>
            </p:cNvGrpSpPr>
            <p:nvPr/>
          </p:nvGrpSpPr>
          <p:grpSpPr bwMode="auto">
            <a:xfrm>
              <a:off x="9667804" y="3228981"/>
              <a:ext cx="267980" cy="50340"/>
              <a:chOff x="3372" y="1886"/>
              <a:chExt cx="254" cy="51"/>
            </a:xfrm>
            <a:solidFill>
              <a:schemeClr val="bg1"/>
            </a:solidFill>
          </p:grpSpPr>
          <p:sp>
            <p:nvSpPr>
              <p:cNvPr id="131" name="Freeform 36">
                <a:extLst>
                  <a:ext uri="{FF2B5EF4-FFF2-40B4-BE49-F238E27FC236}">
                    <a16:creationId xmlns:a16="http://schemas.microsoft.com/office/drawing/2014/main" id="{1851E1F3-9CC6-4728-6C5A-7DA99AB877A1}"/>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32" name="Freeform 37">
                <a:extLst>
                  <a:ext uri="{FF2B5EF4-FFF2-40B4-BE49-F238E27FC236}">
                    <a16:creationId xmlns:a16="http://schemas.microsoft.com/office/drawing/2014/main" id="{8574CB84-880B-8978-3B19-858C7474084A}"/>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70" name="Group 62">
              <a:extLst>
                <a:ext uri="{FF2B5EF4-FFF2-40B4-BE49-F238E27FC236}">
                  <a16:creationId xmlns:a16="http://schemas.microsoft.com/office/drawing/2014/main" id="{2ACA416D-6157-7B19-DCE3-2ED8B3C68519}"/>
                </a:ext>
              </a:extLst>
            </p:cNvPr>
            <p:cNvGrpSpPr>
              <a:grpSpLocks/>
            </p:cNvGrpSpPr>
            <p:nvPr/>
          </p:nvGrpSpPr>
          <p:grpSpPr bwMode="auto">
            <a:xfrm>
              <a:off x="10003210" y="3354776"/>
              <a:ext cx="267980" cy="50341"/>
              <a:chOff x="3372" y="1886"/>
              <a:chExt cx="254" cy="51"/>
            </a:xfrm>
            <a:solidFill>
              <a:schemeClr val="bg1"/>
            </a:solidFill>
          </p:grpSpPr>
          <p:sp>
            <p:nvSpPr>
              <p:cNvPr id="129" name="Freeform 63">
                <a:extLst>
                  <a:ext uri="{FF2B5EF4-FFF2-40B4-BE49-F238E27FC236}">
                    <a16:creationId xmlns:a16="http://schemas.microsoft.com/office/drawing/2014/main" id="{26BB9840-AD5E-01F1-6992-B89B055959E7}"/>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30" name="Freeform 64">
                <a:extLst>
                  <a:ext uri="{FF2B5EF4-FFF2-40B4-BE49-F238E27FC236}">
                    <a16:creationId xmlns:a16="http://schemas.microsoft.com/office/drawing/2014/main" id="{40B33894-1326-F35A-2A3D-BA5F7DB7EA69}"/>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71" name="Group 65">
              <a:extLst>
                <a:ext uri="{FF2B5EF4-FFF2-40B4-BE49-F238E27FC236}">
                  <a16:creationId xmlns:a16="http://schemas.microsoft.com/office/drawing/2014/main" id="{C4CDFF75-DF68-ED0B-1DEA-88701B0430D2}"/>
                </a:ext>
              </a:extLst>
            </p:cNvPr>
            <p:cNvGrpSpPr>
              <a:grpSpLocks/>
            </p:cNvGrpSpPr>
            <p:nvPr/>
          </p:nvGrpSpPr>
          <p:grpSpPr bwMode="auto">
            <a:xfrm>
              <a:off x="10378510" y="3266304"/>
              <a:ext cx="267980" cy="50341"/>
              <a:chOff x="3372" y="1886"/>
              <a:chExt cx="254" cy="51"/>
            </a:xfrm>
            <a:solidFill>
              <a:schemeClr val="bg1"/>
            </a:solidFill>
          </p:grpSpPr>
          <p:sp>
            <p:nvSpPr>
              <p:cNvPr id="127" name="Freeform 66">
                <a:extLst>
                  <a:ext uri="{FF2B5EF4-FFF2-40B4-BE49-F238E27FC236}">
                    <a16:creationId xmlns:a16="http://schemas.microsoft.com/office/drawing/2014/main" id="{C4D683A4-DF2F-27D3-899C-580224B6592A}"/>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28" name="Freeform 67">
                <a:extLst>
                  <a:ext uri="{FF2B5EF4-FFF2-40B4-BE49-F238E27FC236}">
                    <a16:creationId xmlns:a16="http://schemas.microsoft.com/office/drawing/2014/main" id="{4A170931-6E9A-5DD4-45C3-ACB9733C7998}"/>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72" name="Group 68">
              <a:extLst>
                <a:ext uri="{FF2B5EF4-FFF2-40B4-BE49-F238E27FC236}">
                  <a16:creationId xmlns:a16="http://schemas.microsoft.com/office/drawing/2014/main" id="{4C608EEA-519C-7D4F-C3E2-C4CD6B14F14F}"/>
                </a:ext>
              </a:extLst>
            </p:cNvPr>
            <p:cNvGrpSpPr>
              <a:grpSpLocks/>
            </p:cNvGrpSpPr>
            <p:nvPr/>
          </p:nvGrpSpPr>
          <p:grpSpPr bwMode="auto">
            <a:xfrm>
              <a:off x="10539565" y="3152950"/>
              <a:ext cx="267980" cy="50341"/>
              <a:chOff x="3372" y="1886"/>
              <a:chExt cx="254" cy="51"/>
            </a:xfrm>
            <a:solidFill>
              <a:schemeClr val="bg1"/>
            </a:solidFill>
          </p:grpSpPr>
          <p:sp>
            <p:nvSpPr>
              <p:cNvPr id="125" name="Freeform 69">
                <a:extLst>
                  <a:ext uri="{FF2B5EF4-FFF2-40B4-BE49-F238E27FC236}">
                    <a16:creationId xmlns:a16="http://schemas.microsoft.com/office/drawing/2014/main" id="{26FB8C63-F93E-061D-CCE5-B1C8AED9C21B}"/>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26" name="Freeform 70">
                <a:extLst>
                  <a:ext uri="{FF2B5EF4-FFF2-40B4-BE49-F238E27FC236}">
                    <a16:creationId xmlns:a16="http://schemas.microsoft.com/office/drawing/2014/main" id="{338D55D5-1645-99BA-594A-57F9DC0D4ED0}"/>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73" name="Group 71">
              <a:extLst>
                <a:ext uri="{FF2B5EF4-FFF2-40B4-BE49-F238E27FC236}">
                  <a16:creationId xmlns:a16="http://schemas.microsoft.com/office/drawing/2014/main" id="{A128D7B6-4EA0-EF99-5DB0-178F8116E24B}"/>
                </a:ext>
              </a:extLst>
            </p:cNvPr>
            <p:cNvGrpSpPr>
              <a:grpSpLocks/>
            </p:cNvGrpSpPr>
            <p:nvPr/>
          </p:nvGrpSpPr>
          <p:grpSpPr bwMode="auto">
            <a:xfrm>
              <a:off x="10433181" y="3002273"/>
              <a:ext cx="267980" cy="50340"/>
              <a:chOff x="3372" y="1886"/>
              <a:chExt cx="254" cy="51"/>
            </a:xfrm>
            <a:solidFill>
              <a:schemeClr val="bg1"/>
            </a:solidFill>
          </p:grpSpPr>
          <p:sp>
            <p:nvSpPr>
              <p:cNvPr id="123" name="Freeform 72">
                <a:extLst>
                  <a:ext uri="{FF2B5EF4-FFF2-40B4-BE49-F238E27FC236}">
                    <a16:creationId xmlns:a16="http://schemas.microsoft.com/office/drawing/2014/main" id="{82B1AAC2-60A2-C98F-088A-CFC1FE5517B1}"/>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24" name="Freeform 73">
                <a:extLst>
                  <a:ext uri="{FF2B5EF4-FFF2-40B4-BE49-F238E27FC236}">
                    <a16:creationId xmlns:a16="http://schemas.microsoft.com/office/drawing/2014/main" id="{C217907A-6DE3-C719-77E1-0232A930FAAF}"/>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74" name="Group 62">
              <a:extLst>
                <a:ext uri="{FF2B5EF4-FFF2-40B4-BE49-F238E27FC236}">
                  <a16:creationId xmlns:a16="http://schemas.microsoft.com/office/drawing/2014/main" id="{624FE3D8-8C9F-C096-587E-68E11F487475}"/>
                </a:ext>
              </a:extLst>
            </p:cNvPr>
            <p:cNvGrpSpPr>
              <a:grpSpLocks/>
            </p:cNvGrpSpPr>
            <p:nvPr/>
          </p:nvGrpSpPr>
          <p:grpSpPr bwMode="auto">
            <a:xfrm>
              <a:off x="10155610" y="3507176"/>
              <a:ext cx="267980" cy="50341"/>
              <a:chOff x="3372" y="1886"/>
              <a:chExt cx="254" cy="51"/>
            </a:xfrm>
            <a:solidFill>
              <a:schemeClr val="bg1"/>
            </a:solidFill>
          </p:grpSpPr>
          <p:sp>
            <p:nvSpPr>
              <p:cNvPr id="121" name="Freeform 63">
                <a:extLst>
                  <a:ext uri="{FF2B5EF4-FFF2-40B4-BE49-F238E27FC236}">
                    <a16:creationId xmlns:a16="http://schemas.microsoft.com/office/drawing/2014/main" id="{4070BF4C-DD25-E4C5-79B0-89167FF2DEB2}"/>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22" name="Freeform 64">
                <a:extLst>
                  <a:ext uri="{FF2B5EF4-FFF2-40B4-BE49-F238E27FC236}">
                    <a16:creationId xmlns:a16="http://schemas.microsoft.com/office/drawing/2014/main" id="{E46399B1-9646-88C6-62D4-29181A503943}"/>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75" name="Group 17">
              <a:extLst>
                <a:ext uri="{FF2B5EF4-FFF2-40B4-BE49-F238E27FC236}">
                  <a16:creationId xmlns:a16="http://schemas.microsoft.com/office/drawing/2014/main" id="{79F8B900-A7F0-F551-3881-AABA9FFF5E01}"/>
                </a:ext>
              </a:extLst>
            </p:cNvPr>
            <p:cNvGrpSpPr>
              <a:grpSpLocks/>
            </p:cNvGrpSpPr>
            <p:nvPr/>
          </p:nvGrpSpPr>
          <p:grpSpPr bwMode="auto">
            <a:xfrm>
              <a:off x="9623774" y="3029226"/>
              <a:ext cx="267980" cy="50340"/>
              <a:chOff x="3372" y="1886"/>
              <a:chExt cx="254" cy="51"/>
            </a:xfrm>
            <a:solidFill>
              <a:schemeClr val="bg1"/>
            </a:solidFill>
          </p:grpSpPr>
          <p:sp>
            <p:nvSpPr>
              <p:cNvPr id="119" name="Freeform 18">
                <a:extLst>
                  <a:ext uri="{FF2B5EF4-FFF2-40B4-BE49-F238E27FC236}">
                    <a16:creationId xmlns:a16="http://schemas.microsoft.com/office/drawing/2014/main" id="{4E14FBC8-D979-29E1-780F-4602B2F17191}"/>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20" name="Freeform 19">
                <a:extLst>
                  <a:ext uri="{FF2B5EF4-FFF2-40B4-BE49-F238E27FC236}">
                    <a16:creationId xmlns:a16="http://schemas.microsoft.com/office/drawing/2014/main" id="{D2F28423-9761-816B-B9D8-FF6F53789929}"/>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76" name="Group 26">
              <a:extLst>
                <a:ext uri="{FF2B5EF4-FFF2-40B4-BE49-F238E27FC236}">
                  <a16:creationId xmlns:a16="http://schemas.microsoft.com/office/drawing/2014/main" id="{C459B8DD-08C8-2160-84CA-D7E94D9C9E1F}"/>
                </a:ext>
              </a:extLst>
            </p:cNvPr>
            <p:cNvGrpSpPr>
              <a:grpSpLocks/>
            </p:cNvGrpSpPr>
            <p:nvPr/>
          </p:nvGrpSpPr>
          <p:grpSpPr bwMode="auto">
            <a:xfrm>
              <a:off x="9328262" y="2888224"/>
              <a:ext cx="267980" cy="50340"/>
              <a:chOff x="3372" y="1886"/>
              <a:chExt cx="254" cy="51"/>
            </a:xfrm>
            <a:solidFill>
              <a:schemeClr val="bg1"/>
            </a:solidFill>
          </p:grpSpPr>
          <p:sp>
            <p:nvSpPr>
              <p:cNvPr id="117" name="Freeform 27">
                <a:extLst>
                  <a:ext uri="{FF2B5EF4-FFF2-40B4-BE49-F238E27FC236}">
                    <a16:creationId xmlns:a16="http://schemas.microsoft.com/office/drawing/2014/main" id="{3DF7D69E-CB91-907F-F158-5ABDC289403A}"/>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18" name="Freeform 28">
                <a:extLst>
                  <a:ext uri="{FF2B5EF4-FFF2-40B4-BE49-F238E27FC236}">
                    <a16:creationId xmlns:a16="http://schemas.microsoft.com/office/drawing/2014/main" id="{39A8AF63-C2F0-6EC2-4389-216487737094}"/>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77" name="Group 32">
              <a:extLst>
                <a:ext uri="{FF2B5EF4-FFF2-40B4-BE49-F238E27FC236}">
                  <a16:creationId xmlns:a16="http://schemas.microsoft.com/office/drawing/2014/main" id="{49CDEC12-9C0A-2263-B5CA-86D23AF673F8}"/>
                </a:ext>
              </a:extLst>
            </p:cNvPr>
            <p:cNvGrpSpPr>
              <a:grpSpLocks/>
            </p:cNvGrpSpPr>
            <p:nvPr/>
          </p:nvGrpSpPr>
          <p:grpSpPr bwMode="auto">
            <a:xfrm>
              <a:off x="9220400" y="3038902"/>
              <a:ext cx="267980" cy="50341"/>
              <a:chOff x="3372" y="1886"/>
              <a:chExt cx="254" cy="51"/>
            </a:xfrm>
            <a:solidFill>
              <a:schemeClr val="bg1"/>
            </a:solidFill>
          </p:grpSpPr>
          <p:sp>
            <p:nvSpPr>
              <p:cNvPr id="115" name="Freeform 33">
                <a:extLst>
                  <a:ext uri="{FF2B5EF4-FFF2-40B4-BE49-F238E27FC236}">
                    <a16:creationId xmlns:a16="http://schemas.microsoft.com/office/drawing/2014/main" id="{2B1BBB0E-FFDF-07D9-04BB-E0CFE5C97FC8}"/>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16" name="Freeform 34">
                <a:extLst>
                  <a:ext uri="{FF2B5EF4-FFF2-40B4-BE49-F238E27FC236}">
                    <a16:creationId xmlns:a16="http://schemas.microsoft.com/office/drawing/2014/main" id="{0BAC5DF9-318E-F26F-D06A-C87A86F2AD39}"/>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78" name="Group 35">
              <a:extLst>
                <a:ext uri="{FF2B5EF4-FFF2-40B4-BE49-F238E27FC236}">
                  <a16:creationId xmlns:a16="http://schemas.microsoft.com/office/drawing/2014/main" id="{E0D604BA-9A0C-146A-83A2-EA31DDE48BA0}"/>
                </a:ext>
              </a:extLst>
            </p:cNvPr>
            <p:cNvGrpSpPr>
              <a:grpSpLocks/>
            </p:cNvGrpSpPr>
            <p:nvPr/>
          </p:nvGrpSpPr>
          <p:grpSpPr bwMode="auto">
            <a:xfrm>
              <a:off x="9193804" y="3139815"/>
              <a:ext cx="267980" cy="50340"/>
              <a:chOff x="3372" y="1886"/>
              <a:chExt cx="254" cy="51"/>
            </a:xfrm>
            <a:solidFill>
              <a:schemeClr val="bg1"/>
            </a:solidFill>
          </p:grpSpPr>
          <p:sp>
            <p:nvSpPr>
              <p:cNvPr id="113" name="Freeform 36">
                <a:extLst>
                  <a:ext uri="{FF2B5EF4-FFF2-40B4-BE49-F238E27FC236}">
                    <a16:creationId xmlns:a16="http://schemas.microsoft.com/office/drawing/2014/main" id="{5F614B60-D060-5BA3-342E-8C6DA434BF20}"/>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14" name="Freeform 37">
                <a:extLst>
                  <a:ext uri="{FF2B5EF4-FFF2-40B4-BE49-F238E27FC236}">
                    <a16:creationId xmlns:a16="http://schemas.microsoft.com/office/drawing/2014/main" id="{F41EFBAA-43E0-5055-A428-A307B90EA70A}"/>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79" name="Group 62">
              <a:extLst>
                <a:ext uri="{FF2B5EF4-FFF2-40B4-BE49-F238E27FC236}">
                  <a16:creationId xmlns:a16="http://schemas.microsoft.com/office/drawing/2014/main" id="{409FEF57-C93C-95A2-201E-48734699E7F5}"/>
                </a:ext>
              </a:extLst>
            </p:cNvPr>
            <p:cNvGrpSpPr>
              <a:grpSpLocks/>
            </p:cNvGrpSpPr>
            <p:nvPr/>
          </p:nvGrpSpPr>
          <p:grpSpPr bwMode="auto">
            <a:xfrm>
              <a:off x="9529210" y="3265610"/>
              <a:ext cx="267980" cy="50341"/>
              <a:chOff x="3372" y="1886"/>
              <a:chExt cx="254" cy="51"/>
            </a:xfrm>
            <a:solidFill>
              <a:schemeClr val="bg1"/>
            </a:solidFill>
          </p:grpSpPr>
          <p:sp>
            <p:nvSpPr>
              <p:cNvPr id="111" name="Freeform 63">
                <a:extLst>
                  <a:ext uri="{FF2B5EF4-FFF2-40B4-BE49-F238E27FC236}">
                    <a16:creationId xmlns:a16="http://schemas.microsoft.com/office/drawing/2014/main" id="{E46E4546-38A0-B6F9-9364-828DDFD7073E}"/>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12" name="Freeform 64">
                <a:extLst>
                  <a:ext uri="{FF2B5EF4-FFF2-40B4-BE49-F238E27FC236}">
                    <a16:creationId xmlns:a16="http://schemas.microsoft.com/office/drawing/2014/main" id="{DDF657DC-7DE8-9B2C-D89D-0FB886494FF4}"/>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80" name="Group 65">
              <a:extLst>
                <a:ext uri="{FF2B5EF4-FFF2-40B4-BE49-F238E27FC236}">
                  <a16:creationId xmlns:a16="http://schemas.microsoft.com/office/drawing/2014/main" id="{9FAEC2E3-4766-5E10-221C-8C6E6FE31CE2}"/>
                </a:ext>
              </a:extLst>
            </p:cNvPr>
            <p:cNvGrpSpPr>
              <a:grpSpLocks/>
            </p:cNvGrpSpPr>
            <p:nvPr/>
          </p:nvGrpSpPr>
          <p:grpSpPr bwMode="auto">
            <a:xfrm>
              <a:off x="9904510" y="3177138"/>
              <a:ext cx="267980" cy="50341"/>
              <a:chOff x="3372" y="1886"/>
              <a:chExt cx="254" cy="51"/>
            </a:xfrm>
            <a:solidFill>
              <a:schemeClr val="bg1"/>
            </a:solidFill>
          </p:grpSpPr>
          <p:sp>
            <p:nvSpPr>
              <p:cNvPr id="109" name="Freeform 66">
                <a:extLst>
                  <a:ext uri="{FF2B5EF4-FFF2-40B4-BE49-F238E27FC236}">
                    <a16:creationId xmlns:a16="http://schemas.microsoft.com/office/drawing/2014/main" id="{0AFC5E54-6909-A8DA-6DCC-D53644C6BB91}"/>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10" name="Freeform 67">
                <a:extLst>
                  <a:ext uri="{FF2B5EF4-FFF2-40B4-BE49-F238E27FC236}">
                    <a16:creationId xmlns:a16="http://schemas.microsoft.com/office/drawing/2014/main" id="{CCC0F37D-47DB-CCDB-F7F8-851446BD4549}"/>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81" name="Group 68">
              <a:extLst>
                <a:ext uri="{FF2B5EF4-FFF2-40B4-BE49-F238E27FC236}">
                  <a16:creationId xmlns:a16="http://schemas.microsoft.com/office/drawing/2014/main" id="{8B0091AE-01FA-3073-8443-486D28BFE375}"/>
                </a:ext>
              </a:extLst>
            </p:cNvPr>
            <p:cNvGrpSpPr>
              <a:grpSpLocks/>
            </p:cNvGrpSpPr>
            <p:nvPr/>
          </p:nvGrpSpPr>
          <p:grpSpPr bwMode="auto">
            <a:xfrm>
              <a:off x="10065565" y="3063784"/>
              <a:ext cx="267980" cy="50341"/>
              <a:chOff x="3372" y="1886"/>
              <a:chExt cx="254" cy="51"/>
            </a:xfrm>
            <a:solidFill>
              <a:schemeClr val="bg1"/>
            </a:solidFill>
          </p:grpSpPr>
          <p:sp>
            <p:nvSpPr>
              <p:cNvPr id="107" name="Freeform 69">
                <a:extLst>
                  <a:ext uri="{FF2B5EF4-FFF2-40B4-BE49-F238E27FC236}">
                    <a16:creationId xmlns:a16="http://schemas.microsoft.com/office/drawing/2014/main" id="{4D16CD06-E443-18AE-4842-B83A68EDD962}"/>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08" name="Freeform 70">
                <a:extLst>
                  <a:ext uri="{FF2B5EF4-FFF2-40B4-BE49-F238E27FC236}">
                    <a16:creationId xmlns:a16="http://schemas.microsoft.com/office/drawing/2014/main" id="{DE35AF1E-F670-5A95-2C24-534DCF7DB657}"/>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82" name="Group 71">
              <a:extLst>
                <a:ext uri="{FF2B5EF4-FFF2-40B4-BE49-F238E27FC236}">
                  <a16:creationId xmlns:a16="http://schemas.microsoft.com/office/drawing/2014/main" id="{CE9FE5DA-D075-6CF9-FB0F-2FDF5CA22F74}"/>
                </a:ext>
              </a:extLst>
            </p:cNvPr>
            <p:cNvGrpSpPr>
              <a:grpSpLocks/>
            </p:cNvGrpSpPr>
            <p:nvPr/>
          </p:nvGrpSpPr>
          <p:grpSpPr bwMode="auto">
            <a:xfrm>
              <a:off x="9959181" y="2913107"/>
              <a:ext cx="267980" cy="50340"/>
              <a:chOff x="3372" y="1886"/>
              <a:chExt cx="254" cy="51"/>
            </a:xfrm>
            <a:solidFill>
              <a:schemeClr val="bg1"/>
            </a:solidFill>
          </p:grpSpPr>
          <p:sp>
            <p:nvSpPr>
              <p:cNvPr id="105" name="Freeform 72">
                <a:extLst>
                  <a:ext uri="{FF2B5EF4-FFF2-40B4-BE49-F238E27FC236}">
                    <a16:creationId xmlns:a16="http://schemas.microsoft.com/office/drawing/2014/main" id="{4A380563-86B9-18F9-35FA-46C9E5E4ED68}"/>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06" name="Freeform 73">
                <a:extLst>
                  <a:ext uri="{FF2B5EF4-FFF2-40B4-BE49-F238E27FC236}">
                    <a16:creationId xmlns:a16="http://schemas.microsoft.com/office/drawing/2014/main" id="{396B532F-39EA-78EE-FB7D-8E3B13442AB9}"/>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grpSp>
          <p:nvGrpSpPr>
            <p:cNvPr id="83" name="Group 62">
              <a:extLst>
                <a:ext uri="{FF2B5EF4-FFF2-40B4-BE49-F238E27FC236}">
                  <a16:creationId xmlns:a16="http://schemas.microsoft.com/office/drawing/2014/main" id="{FC0330EF-F10F-8749-42C9-FF8D55AB7EB0}"/>
                </a:ext>
              </a:extLst>
            </p:cNvPr>
            <p:cNvGrpSpPr>
              <a:grpSpLocks/>
            </p:cNvGrpSpPr>
            <p:nvPr/>
          </p:nvGrpSpPr>
          <p:grpSpPr bwMode="auto">
            <a:xfrm>
              <a:off x="9681610" y="3418010"/>
              <a:ext cx="267980" cy="50341"/>
              <a:chOff x="3372" y="1886"/>
              <a:chExt cx="254" cy="51"/>
            </a:xfrm>
            <a:solidFill>
              <a:schemeClr val="bg1"/>
            </a:solidFill>
          </p:grpSpPr>
          <p:sp>
            <p:nvSpPr>
              <p:cNvPr id="103" name="Freeform 63">
                <a:extLst>
                  <a:ext uri="{FF2B5EF4-FFF2-40B4-BE49-F238E27FC236}">
                    <a16:creationId xmlns:a16="http://schemas.microsoft.com/office/drawing/2014/main" id="{FC1F3E6D-5741-AF0A-EEB9-AFA8B37F098D}"/>
                  </a:ext>
                </a:extLst>
              </p:cNvPr>
              <p:cNvSpPr>
                <a:spLocks/>
              </p:cNvSpPr>
              <p:nvPr/>
            </p:nvSpPr>
            <p:spPr bwMode="auto">
              <a:xfrm>
                <a:off x="3372" y="1886"/>
                <a:ext cx="254" cy="51"/>
              </a:xfrm>
              <a:custGeom>
                <a:avLst/>
                <a:gdLst/>
                <a:ahLst/>
                <a:cxnLst>
                  <a:cxn ang="0">
                    <a:pos x="137" y="51"/>
                  </a:cxn>
                  <a:cxn ang="0">
                    <a:pos x="89" y="46"/>
                  </a:cxn>
                  <a:cxn ang="0">
                    <a:pos x="42" y="34"/>
                  </a:cxn>
                  <a:cxn ang="0">
                    <a:pos x="23" y="28"/>
                  </a:cxn>
                  <a:cxn ang="0">
                    <a:pos x="0" y="43"/>
                  </a:cxn>
                  <a:cxn ang="0">
                    <a:pos x="9" y="22"/>
                  </a:cxn>
                  <a:cxn ang="0">
                    <a:pos x="0" y="1"/>
                  </a:cxn>
                  <a:cxn ang="0">
                    <a:pos x="23" y="16"/>
                  </a:cxn>
                  <a:cxn ang="0">
                    <a:pos x="66" y="9"/>
                  </a:cxn>
                  <a:cxn ang="0">
                    <a:pos x="114" y="1"/>
                  </a:cxn>
                  <a:cxn ang="0">
                    <a:pos x="167" y="0"/>
                  </a:cxn>
                  <a:cxn ang="0">
                    <a:pos x="213" y="7"/>
                  </a:cxn>
                  <a:cxn ang="0">
                    <a:pos x="239" y="13"/>
                  </a:cxn>
                  <a:cxn ang="0">
                    <a:pos x="249" y="19"/>
                  </a:cxn>
                  <a:cxn ang="0">
                    <a:pos x="254" y="30"/>
                  </a:cxn>
                  <a:cxn ang="0">
                    <a:pos x="245" y="34"/>
                  </a:cxn>
                  <a:cxn ang="0">
                    <a:pos x="222" y="42"/>
                  </a:cxn>
                  <a:cxn ang="0">
                    <a:pos x="168" y="49"/>
                  </a:cxn>
                  <a:cxn ang="0">
                    <a:pos x="137" y="51"/>
                  </a:cxn>
                </a:cxnLst>
                <a:rect l="0" t="0" r="r" b="b"/>
                <a:pathLst>
                  <a:path w="254" h="51">
                    <a:moveTo>
                      <a:pt x="137" y="51"/>
                    </a:moveTo>
                    <a:lnTo>
                      <a:pt x="89" y="46"/>
                    </a:lnTo>
                    <a:lnTo>
                      <a:pt x="42" y="34"/>
                    </a:lnTo>
                    <a:lnTo>
                      <a:pt x="23" y="28"/>
                    </a:lnTo>
                    <a:lnTo>
                      <a:pt x="0" y="43"/>
                    </a:lnTo>
                    <a:lnTo>
                      <a:pt x="9" y="22"/>
                    </a:lnTo>
                    <a:lnTo>
                      <a:pt x="0" y="1"/>
                    </a:lnTo>
                    <a:lnTo>
                      <a:pt x="23" y="16"/>
                    </a:lnTo>
                    <a:lnTo>
                      <a:pt x="66" y="9"/>
                    </a:lnTo>
                    <a:lnTo>
                      <a:pt x="114" y="1"/>
                    </a:lnTo>
                    <a:lnTo>
                      <a:pt x="167" y="0"/>
                    </a:lnTo>
                    <a:lnTo>
                      <a:pt x="213" y="7"/>
                    </a:lnTo>
                    <a:lnTo>
                      <a:pt x="239" y="13"/>
                    </a:lnTo>
                    <a:lnTo>
                      <a:pt x="249" y="19"/>
                    </a:lnTo>
                    <a:lnTo>
                      <a:pt x="254" y="30"/>
                    </a:lnTo>
                    <a:lnTo>
                      <a:pt x="245" y="34"/>
                    </a:lnTo>
                    <a:lnTo>
                      <a:pt x="222" y="42"/>
                    </a:lnTo>
                    <a:lnTo>
                      <a:pt x="168" y="49"/>
                    </a:lnTo>
                    <a:lnTo>
                      <a:pt x="137" y="51"/>
                    </a:lnTo>
                    <a:close/>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04" name="Freeform 64">
                <a:extLst>
                  <a:ext uri="{FF2B5EF4-FFF2-40B4-BE49-F238E27FC236}">
                    <a16:creationId xmlns:a16="http://schemas.microsoft.com/office/drawing/2014/main" id="{D7613643-8B95-41A6-EF26-8730B7347AF5}"/>
                  </a:ext>
                </a:extLst>
              </p:cNvPr>
              <p:cNvSpPr>
                <a:spLocks/>
              </p:cNvSpPr>
              <p:nvPr/>
            </p:nvSpPr>
            <p:spPr bwMode="auto">
              <a:xfrm>
                <a:off x="3552" y="1895"/>
                <a:ext cx="28" cy="34"/>
              </a:xfrm>
              <a:custGeom>
                <a:avLst/>
                <a:gdLst/>
                <a:ahLst/>
                <a:cxnLst>
                  <a:cxn ang="0">
                    <a:pos x="28" y="34"/>
                  </a:cxn>
                  <a:cxn ang="0">
                    <a:pos x="2" y="19"/>
                  </a:cxn>
                  <a:cxn ang="0">
                    <a:pos x="16" y="3"/>
                  </a:cxn>
                </a:cxnLst>
                <a:rect l="0" t="0" r="r" b="b"/>
                <a:pathLst>
                  <a:path w="28" h="34">
                    <a:moveTo>
                      <a:pt x="28" y="34"/>
                    </a:moveTo>
                    <a:cubicBezTo>
                      <a:pt x="16" y="29"/>
                      <a:pt x="4" y="24"/>
                      <a:pt x="2" y="19"/>
                    </a:cubicBezTo>
                    <a:cubicBezTo>
                      <a:pt x="0" y="14"/>
                      <a:pt x="14" y="0"/>
                      <a:pt x="16" y="3"/>
                    </a:cubicBezTo>
                  </a:path>
                </a:pathLst>
              </a:custGeom>
              <a:grpFill/>
              <a:ln w="6350"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pic>
          <p:nvPicPr>
            <p:cNvPr id="87" name="Picture 2" descr="seagull icon">
              <a:extLst>
                <a:ext uri="{FF2B5EF4-FFF2-40B4-BE49-F238E27FC236}">
                  <a16:creationId xmlns:a16="http://schemas.microsoft.com/office/drawing/2014/main" id="{283B13B9-54AA-F045-28AE-E3CB56D108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2954357" flipV="1">
              <a:off x="9364782" y="2096853"/>
              <a:ext cx="542350" cy="4351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8" name="Picture 8" descr="gull icon">
              <a:extLst>
                <a:ext uri="{FF2B5EF4-FFF2-40B4-BE49-F238E27FC236}">
                  <a16:creationId xmlns:a16="http://schemas.microsoft.com/office/drawing/2014/main" id="{CAA923BC-6DBE-7A7D-4F6D-AE85EAD6BE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6099" y="2142480"/>
              <a:ext cx="595065" cy="595065"/>
            </a:xfrm>
            <a:prstGeom prst="rect">
              <a:avLst/>
            </a:prstGeom>
            <a:noFill/>
            <a:extLst>
              <a:ext uri="{909E8E84-426E-40DD-AFC4-6F175D3DCCD1}">
                <a14:hiddenFill xmlns:a14="http://schemas.microsoft.com/office/drawing/2010/main">
                  <a:solidFill>
                    <a:srgbClr val="FFFFFF"/>
                  </a:solidFill>
                </a14:hiddenFill>
              </a:ext>
            </a:extLst>
          </p:spPr>
        </p:pic>
        <p:sp>
          <p:nvSpPr>
            <p:cNvPr id="89" name="Freeform 6">
              <a:extLst>
                <a:ext uri="{FF2B5EF4-FFF2-40B4-BE49-F238E27FC236}">
                  <a16:creationId xmlns:a16="http://schemas.microsoft.com/office/drawing/2014/main" id="{2F6AD5F2-8443-455F-C53F-4C75FC197D0D}"/>
                </a:ext>
              </a:extLst>
            </p:cNvPr>
            <p:cNvSpPr>
              <a:spLocks/>
            </p:cNvSpPr>
            <p:nvPr/>
          </p:nvSpPr>
          <p:spPr bwMode="auto">
            <a:xfrm>
              <a:off x="5613352" y="2751718"/>
              <a:ext cx="5698689" cy="88840"/>
            </a:xfrm>
            <a:custGeom>
              <a:avLst/>
              <a:gdLst/>
              <a:ahLst/>
              <a:cxnLst>
                <a:cxn ang="0">
                  <a:pos x="0" y="18"/>
                </a:cxn>
                <a:cxn ang="0">
                  <a:pos x="234" y="6"/>
                </a:cxn>
                <a:cxn ang="0">
                  <a:pos x="450" y="36"/>
                </a:cxn>
                <a:cxn ang="0">
                  <a:pos x="816" y="12"/>
                </a:cxn>
                <a:cxn ang="0">
                  <a:pos x="1032" y="42"/>
                </a:cxn>
                <a:cxn ang="0">
                  <a:pos x="1338" y="6"/>
                </a:cxn>
                <a:cxn ang="0">
                  <a:pos x="1488" y="24"/>
                </a:cxn>
                <a:cxn ang="0">
                  <a:pos x="1782" y="0"/>
                </a:cxn>
                <a:cxn ang="0">
                  <a:pos x="2016" y="18"/>
                </a:cxn>
                <a:cxn ang="0">
                  <a:pos x="2232" y="6"/>
                </a:cxn>
              </a:cxnLst>
              <a:rect l="0" t="0" r="r" b="b"/>
              <a:pathLst>
                <a:path w="2232" h="43">
                  <a:moveTo>
                    <a:pt x="0" y="18"/>
                  </a:moveTo>
                  <a:cubicBezTo>
                    <a:pt x="75" y="43"/>
                    <a:pt x="158" y="19"/>
                    <a:pt x="234" y="6"/>
                  </a:cubicBezTo>
                  <a:cubicBezTo>
                    <a:pt x="310" y="10"/>
                    <a:pt x="376" y="25"/>
                    <a:pt x="450" y="36"/>
                  </a:cubicBezTo>
                  <a:cubicBezTo>
                    <a:pt x="573" y="31"/>
                    <a:pt x="694" y="20"/>
                    <a:pt x="816" y="12"/>
                  </a:cubicBezTo>
                  <a:cubicBezTo>
                    <a:pt x="889" y="18"/>
                    <a:pt x="959" y="34"/>
                    <a:pt x="1032" y="42"/>
                  </a:cubicBezTo>
                  <a:cubicBezTo>
                    <a:pt x="1137" y="37"/>
                    <a:pt x="1234" y="16"/>
                    <a:pt x="1338" y="6"/>
                  </a:cubicBezTo>
                  <a:cubicBezTo>
                    <a:pt x="1388" y="11"/>
                    <a:pt x="1438" y="18"/>
                    <a:pt x="1488" y="24"/>
                  </a:cubicBezTo>
                  <a:cubicBezTo>
                    <a:pt x="1610" y="20"/>
                    <a:pt x="1676" y="15"/>
                    <a:pt x="1782" y="0"/>
                  </a:cubicBezTo>
                  <a:cubicBezTo>
                    <a:pt x="1863" y="4"/>
                    <a:pt x="1937" y="7"/>
                    <a:pt x="2016" y="18"/>
                  </a:cubicBezTo>
                  <a:cubicBezTo>
                    <a:pt x="2085" y="16"/>
                    <a:pt x="2162" y="6"/>
                    <a:pt x="2232" y="6"/>
                  </a:cubicBezTo>
                </a:path>
              </a:pathLst>
            </a:custGeom>
            <a:noFill/>
            <a:ln w="76200" cap="flat" cmpd="sng">
              <a:solidFill>
                <a:srgbClr val="00B0F0"/>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245" name="Graphic 244" descr="Wind Turbines with solid fill">
              <a:extLst>
                <a:ext uri="{FF2B5EF4-FFF2-40B4-BE49-F238E27FC236}">
                  <a16:creationId xmlns:a16="http://schemas.microsoft.com/office/drawing/2014/main" id="{0578009D-67C8-5EAF-1AFE-2CBBA77A43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66403" y="1528714"/>
              <a:ext cx="1245693" cy="1245693"/>
            </a:xfrm>
            <a:prstGeom prst="rect">
              <a:avLst/>
            </a:prstGeom>
          </p:spPr>
        </p:pic>
      </p:grpSp>
      <p:grpSp>
        <p:nvGrpSpPr>
          <p:cNvPr id="3" name="Group 2">
            <a:extLst>
              <a:ext uri="{FF2B5EF4-FFF2-40B4-BE49-F238E27FC236}">
                <a16:creationId xmlns:a16="http://schemas.microsoft.com/office/drawing/2014/main" id="{9AFB9BFF-9F20-2E68-916D-17AD28E68847}"/>
              </a:ext>
            </a:extLst>
          </p:cNvPr>
          <p:cNvGrpSpPr/>
          <p:nvPr/>
        </p:nvGrpSpPr>
        <p:grpSpPr>
          <a:xfrm>
            <a:off x="-2849686" y="9228223"/>
            <a:ext cx="7164276" cy="5383109"/>
            <a:chOff x="15872241" y="14536777"/>
            <a:chExt cx="6423592" cy="4817694"/>
          </a:xfrm>
        </p:grpSpPr>
        <p:pic>
          <p:nvPicPr>
            <p:cNvPr id="237" name="Picture 236" descr="A yellow boat in the water&#10;&#10;Description automatically generated with low confidence">
              <a:extLst>
                <a:ext uri="{FF2B5EF4-FFF2-40B4-BE49-F238E27FC236}">
                  <a16:creationId xmlns:a16="http://schemas.microsoft.com/office/drawing/2014/main" id="{2CEC9A7F-293A-E888-36DF-B7D7F9A5658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5872241" y="14536777"/>
              <a:ext cx="6423592" cy="48176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8" name="TextBox 237">
              <a:extLst>
                <a:ext uri="{FF2B5EF4-FFF2-40B4-BE49-F238E27FC236}">
                  <a16:creationId xmlns:a16="http://schemas.microsoft.com/office/drawing/2014/main" id="{67178E39-0326-194C-282A-1C2C4B86A2BE}"/>
                </a:ext>
              </a:extLst>
            </p:cNvPr>
            <p:cNvSpPr txBox="1"/>
            <p:nvPr/>
          </p:nvSpPr>
          <p:spPr>
            <a:xfrm>
              <a:off x="16228125" y="14707863"/>
              <a:ext cx="123636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black"/>
                  </a:solidFill>
                  <a:effectLst/>
                  <a:uLnTx/>
                  <a:uFillTx/>
                  <a:latin typeface="Aptos" panose="02110004020202020204"/>
                  <a:ea typeface="+mn-ea"/>
                  <a:cs typeface="+mn-cs"/>
                </a:rPr>
                <a:t>USV</a:t>
              </a:r>
            </a:p>
          </p:txBody>
        </p:sp>
      </p:grpSp>
      <p:sp>
        <p:nvSpPr>
          <p:cNvPr id="236" name="TextBox 235">
            <a:extLst>
              <a:ext uri="{FF2B5EF4-FFF2-40B4-BE49-F238E27FC236}">
                <a16:creationId xmlns:a16="http://schemas.microsoft.com/office/drawing/2014/main" id="{0B21B308-F932-93D0-88F9-1AFED8A42DAD}"/>
              </a:ext>
            </a:extLst>
          </p:cNvPr>
          <p:cNvSpPr txBox="1"/>
          <p:nvPr/>
        </p:nvSpPr>
        <p:spPr>
          <a:xfrm>
            <a:off x="13974586" y="-3222908"/>
            <a:ext cx="1465386" cy="9285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Aptos" panose="02110004020202020204"/>
                <a:ea typeface="+mn-ea"/>
                <a:cs typeface="+mn-cs"/>
              </a:rPr>
              <a:t>AUV</a:t>
            </a:r>
          </a:p>
        </p:txBody>
      </p:sp>
      <p:sp>
        <p:nvSpPr>
          <p:cNvPr id="7" name="TextBox 6">
            <a:extLst>
              <a:ext uri="{FF2B5EF4-FFF2-40B4-BE49-F238E27FC236}">
                <a16:creationId xmlns:a16="http://schemas.microsoft.com/office/drawing/2014/main" id="{3B9A48C3-8D02-16FB-4210-2EB215F5E4E8}"/>
              </a:ext>
            </a:extLst>
          </p:cNvPr>
          <p:cNvSpPr txBox="1"/>
          <p:nvPr/>
        </p:nvSpPr>
        <p:spPr>
          <a:xfrm>
            <a:off x="-3310306" y="8172781"/>
            <a:ext cx="25274097"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pitchFamily="34" charset="0"/>
                <a:ea typeface="+mn-ea"/>
                <a:cs typeface="+mn-cs"/>
              </a:rPr>
              <a:t>Innovative sampling and modelling of the distribution of seabirds and their prey</a:t>
            </a:r>
          </a:p>
        </p:txBody>
      </p:sp>
      <p:sp>
        <p:nvSpPr>
          <p:cNvPr id="8" name="Rectangle: Rounded Corners 7">
            <a:extLst>
              <a:ext uri="{FF2B5EF4-FFF2-40B4-BE49-F238E27FC236}">
                <a16:creationId xmlns:a16="http://schemas.microsoft.com/office/drawing/2014/main" id="{AA6C25CC-297B-2AD3-8704-FF315753EDCA}"/>
              </a:ext>
            </a:extLst>
          </p:cNvPr>
          <p:cNvSpPr/>
          <p:nvPr/>
        </p:nvSpPr>
        <p:spPr>
          <a:xfrm>
            <a:off x="-4191839" y="8017287"/>
            <a:ext cx="27037162" cy="7460749"/>
          </a:xfrm>
          <a:prstGeom prst="roundRect">
            <a:avLst/>
          </a:prstGeom>
          <a:noFill/>
          <a:ln w="76200">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 name="Group 1">
            <a:extLst>
              <a:ext uri="{FF2B5EF4-FFF2-40B4-BE49-F238E27FC236}">
                <a16:creationId xmlns:a16="http://schemas.microsoft.com/office/drawing/2014/main" id="{2264B9C1-9302-5129-A3D7-B42844B4DF0F}"/>
              </a:ext>
            </a:extLst>
          </p:cNvPr>
          <p:cNvGrpSpPr/>
          <p:nvPr/>
        </p:nvGrpSpPr>
        <p:grpSpPr>
          <a:xfrm>
            <a:off x="5589857" y="1646526"/>
            <a:ext cx="3385402" cy="4850593"/>
            <a:chOff x="5589857" y="1646526"/>
            <a:chExt cx="3385402" cy="4850593"/>
          </a:xfrm>
        </p:grpSpPr>
        <p:sp>
          <p:nvSpPr>
            <p:cNvPr id="11" name="Freeform 6">
              <a:extLst>
                <a:ext uri="{FF2B5EF4-FFF2-40B4-BE49-F238E27FC236}">
                  <a16:creationId xmlns:a16="http://schemas.microsoft.com/office/drawing/2014/main" id="{225C6A83-3360-EFDA-A0FD-725C8AB28915}"/>
                </a:ext>
              </a:extLst>
            </p:cNvPr>
            <p:cNvSpPr>
              <a:spLocks/>
            </p:cNvSpPr>
            <p:nvPr/>
          </p:nvSpPr>
          <p:spPr bwMode="auto">
            <a:xfrm>
              <a:off x="5613352" y="2813293"/>
              <a:ext cx="1977290" cy="49766"/>
            </a:xfrm>
            <a:custGeom>
              <a:avLst/>
              <a:gdLst>
                <a:gd name="connsiteX0" fmla="*/ 0 w 9032"/>
                <a:gd name="connsiteY0" fmla="*/ 4186 h 9767"/>
                <a:gd name="connsiteX1" fmla="*/ 1048 w 9032"/>
                <a:gd name="connsiteY1" fmla="*/ 1395 h 9767"/>
                <a:gd name="connsiteX2" fmla="*/ 2016 w 9032"/>
                <a:gd name="connsiteY2" fmla="*/ 8372 h 9767"/>
                <a:gd name="connsiteX3" fmla="*/ 3656 w 9032"/>
                <a:gd name="connsiteY3" fmla="*/ 2791 h 9767"/>
                <a:gd name="connsiteX4" fmla="*/ 4624 w 9032"/>
                <a:gd name="connsiteY4" fmla="*/ 9767 h 9767"/>
                <a:gd name="connsiteX5" fmla="*/ 5995 w 9032"/>
                <a:gd name="connsiteY5" fmla="*/ 1395 h 9767"/>
                <a:gd name="connsiteX6" fmla="*/ 6667 w 9032"/>
                <a:gd name="connsiteY6" fmla="*/ 5581 h 9767"/>
                <a:gd name="connsiteX7" fmla="*/ 7984 w 9032"/>
                <a:gd name="connsiteY7" fmla="*/ 0 h 9767"/>
                <a:gd name="connsiteX8" fmla="*/ 9032 w 9032"/>
                <a:gd name="connsiteY8" fmla="*/ 4186 h 9767"/>
                <a:gd name="connsiteX0" fmla="*/ 0 w 8840"/>
                <a:gd name="connsiteY0" fmla="*/ 4286 h 10000"/>
                <a:gd name="connsiteX1" fmla="*/ 1160 w 8840"/>
                <a:gd name="connsiteY1" fmla="*/ 1428 h 10000"/>
                <a:gd name="connsiteX2" fmla="*/ 2232 w 8840"/>
                <a:gd name="connsiteY2" fmla="*/ 8572 h 10000"/>
                <a:gd name="connsiteX3" fmla="*/ 4048 w 8840"/>
                <a:gd name="connsiteY3" fmla="*/ 2858 h 10000"/>
                <a:gd name="connsiteX4" fmla="*/ 5120 w 8840"/>
                <a:gd name="connsiteY4" fmla="*/ 10000 h 10000"/>
                <a:gd name="connsiteX5" fmla="*/ 6638 w 8840"/>
                <a:gd name="connsiteY5" fmla="*/ 1428 h 10000"/>
                <a:gd name="connsiteX6" fmla="*/ 7382 w 8840"/>
                <a:gd name="connsiteY6" fmla="*/ 5714 h 10000"/>
                <a:gd name="connsiteX7" fmla="*/ 8840 w 8840"/>
                <a:gd name="connsiteY7" fmla="*/ 0 h 10000"/>
                <a:gd name="connsiteX0" fmla="*/ 0 w 8351"/>
                <a:gd name="connsiteY0" fmla="*/ 2858 h 8572"/>
                <a:gd name="connsiteX1" fmla="*/ 1312 w 8351"/>
                <a:gd name="connsiteY1" fmla="*/ 0 h 8572"/>
                <a:gd name="connsiteX2" fmla="*/ 2525 w 8351"/>
                <a:gd name="connsiteY2" fmla="*/ 7144 h 8572"/>
                <a:gd name="connsiteX3" fmla="*/ 4579 w 8351"/>
                <a:gd name="connsiteY3" fmla="*/ 1430 h 8572"/>
                <a:gd name="connsiteX4" fmla="*/ 5792 w 8351"/>
                <a:gd name="connsiteY4" fmla="*/ 8572 h 8572"/>
                <a:gd name="connsiteX5" fmla="*/ 7509 w 8351"/>
                <a:gd name="connsiteY5" fmla="*/ 0 h 8572"/>
                <a:gd name="connsiteX6" fmla="*/ 8351 w 8351"/>
                <a:gd name="connsiteY6" fmla="*/ 4286 h 8572"/>
                <a:gd name="connsiteX0" fmla="*/ 0 w 8992"/>
                <a:gd name="connsiteY0" fmla="*/ 3334 h 10000"/>
                <a:gd name="connsiteX1" fmla="*/ 1571 w 8992"/>
                <a:gd name="connsiteY1" fmla="*/ 0 h 10000"/>
                <a:gd name="connsiteX2" fmla="*/ 3024 w 8992"/>
                <a:gd name="connsiteY2" fmla="*/ 8334 h 10000"/>
                <a:gd name="connsiteX3" fmla="*/ 5483 w 8992"/>
                <a:gd name="connsiteY3" fmla="*/ 1668 h 10000"/>
                <a:gd name="connsiteX4" fmla="*/ 6936 w 8992"/>
                <a:gd name="connsiteY4" fmla="*/ 10000 h 10000"/>
                <a:gd name="connsiteX5" fmla="*/ 8992 w 8992"/>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92" h="10000">
                  <a:moveTo>
                    <a:pt x="0" y="3334"/>
                  </a:moveTo>
                  <a:cubicBezTo>
                    <a:pt x="504" y="10279"/>
                    <a:pt x="1062" y="3612"/>
                    <a:pt x="1571" y="0"/>
                  </a:cubicBezTo>
                  <a:cubicBezTo>
                    <a:pt x="2084" y="1112"/>
                    <a:pt x="2528" y="5279"/>
                    <a:pt x="3024" y="8334"/>
                  </a:cubicBezTo>
                  <a:cubicBezTo>
                    <a:pt x="3850" y="6945"/>
                    <a:pt x="4663" y="3889"/>
                    <a:pt x="5483" y="1668"/>
                  </a:cubicBezTo>
                  <a:cubicBezTo>
                    <a:pt x="5974" y="3334"/>
                    <a:pt x="6445" y="7779"/>
                    <a:pt x="6936" y="10000"/>
                  </a:cubicBezTo>
                  <a:cubicBezTo>
                    <a:pt x="7640" y="8612"/>
                    <a:pt x="8292" y="2779"/>
                    <a:pt x="8992" y="0"/>
                  </a:cubicBezTo>
                </a:path>
              </a:pathLst>
            </a:custGeom>
            <a:noFill/>
            <a:ln w="19050" cap="flat" cmpd="sng">
              <a:solidFill>
                <a:srgbClr val="00B0F0"/>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2" name="Freeform: Shape 11">
              <a:extLst>
                <a:ext uri="{FF2B5EF4-FFF2-40B4-BE49-F238E27FC236}">
                  <a16:creationId xmlns:a16="http://schemas.microsoft.com/office/drawing/2014/main" id="{8B2A0B4F-24E9-13DC-0669-3B52B5E5F048}"/>
                </a:ext>
              </a:extLst>
            </p:cNvPr>
            <p:cNvSpPr/>
            <p:nvPr/>
          </p:nvSpPr>
          <p:spPr>
            <a:xfrm>
              <a:off x="6100266" y="3219845"/>
              <a:ext cx="1283808" cy="3277274"/>
            </a:xfrm>
            <a:custGeom>
              <a:avLst/>
              <a:gdLst>
                <a:gd name="connsiteX0" fmla="*/ 566442 w 1294725"/>
                <a:gd name="connsiteY0" fmla="*/ 0 h 3277274"/>
                <a:gd name="connsiteX1" fmla="*/ 0 w 1294725"/>
                <a:gd name="connsiteY1" fmla="*/ 3107341 h 3277274"/>
                <a:gd name="connsiteX2" fmla="*/ 315589 w 1294725"/>
                <a:gd name="connsiteY2" fmla="*/ 3155894 h 3277274"/>
                <a:gd name="connsiteX3" fmla="*/ 574534 w 1294725"/>
                <a:gd name="connsiteY3" fmla="*/ 3188262 h 3277274"/>
                <a:gd name="connsiteX4" fmla="*/ 776835 w 1294725"/>
                <a:gd name="connsiteY4" fmla="*/ 3188262 h 3277274"/>
                <a:gd name="connsiteX5" fmla="*/ 987228 w 1294725"/>
                <a:gd name="connsiteY5" fmla="*/ 3236814 h 3277274"/>
                <a:gd name="connsiteX6" fmla="*/ 1116701 w 1294725"/>
                <a:gd name="connsiteY6" fmla="*/ 3269182 h 3277274"/>
                <a:gd name="connsiteX7" fmla="*/ 1262357 w 1294725"/>
                <a:gd name="connsiteY7" fmla="*/ 3277274 h 3277274"/>
                <a:gd name="connsiteX8" fmla="*/ 1294725 w 1294725"/>
                <a:gd name="connsiteY8" fmla="*/ 3261090 h 3277274"/>
                <a:gd name="connsiteX9" fmla="*/ 566442 w 1294725"/>
                <a:gd name="connsiteY9" fmla="*/ 0 h 327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4725" h="3277274">
                  <a:moveTo>
                    <a:pt x="566442" y="0"/>
                  </a:moveTo>
                  <a:lnTo>
                    <a:pt x="0" y="3107341"/>
                  </a:lnTo>
                  <a:lnTo>
                    <a:pt x="315589" y="3155894"/>
                  </a:lnTo>
                  <a:lnTo>
                    <a:pt x="574534" y="3188262"/>
                  </a:lnTo>
                  <a:lnTo>
                    <a:pt x="776835" y="3188262"/>
                  </a:lnTo>
                  <a:lnTo>
                    <a:pt x="987228" y="3236814"/>
                  </a:lnTo>
                  <a:lnTo>
                    <a:pt x="1116701" y="3269182"/>
                  </a:lnTo>
                  <a:lnTo>
                    <a:pt x="1262357" y="3277274"/>
                  </a:lnTo>
                  <a:lnTo>
                    <a:pt x="1294725" y="3261090"/>
                  </a:lnTo>
                  <a:lnTo>
                    <a:pt x="566442" y="0"/>
                  </a:lnTo>
                  <a:close/>
                </a:path>
              </a:pathLst>
            </a:custGeom>
            <a:solidFill>
              <a:schemeClr val="accent6">
                <a:lumMod val="60000"/>
                <a:lumOff val="40000"/>
                <a:alpha val="50196"/>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90" name="Group 89">
              <a:extLst>
                <a:ext uri="{FF2B5EF4-FFF2-40B4-BE49-F238E27FC236}">
                  <a16:creationId xmlns:a16="http://schemas.microsoft.com/office/drawing/2014/main" id="{4AF12706-14DD-1EF3-92B9-D009C0BEB76F}"/>
                </a:ext>
              </a:extLst>
            </p:cNvPr>
            <p:cNvGrpSpPr/>
            <p:nvPr/>
          </p:nvGrpSpPr>
          <p:grpSpPr>
            <a:xfrm>
              <a:off x="5589857" y="1646526"/>
              <a:ext cx="2018578" cy="1670578"/>
              <a:chOff x="6316824" y="882133"/>
              <a:chExt cx="1595535" cy="1439288"/>
            </a:xfrm>
          </p:grpSpPr>
          <p:sp>
            <p:nvSpPr>
              <p:cNvPr id="95" name="Rectangle 94">
                <a:extLst>
                  <a:ext uri="{FF2B5EF4-FFF2-40B4-BE49-F238E27FC236}">
                    <a16:creationId xmlns:a16="http://schemas.microsoft.com/office/drawing/2014/main" id="{272CD56F-8851-AFF3-3865-1BD2CA2B3FE7}"/>
                  </a:ext>
                </a:extLst>
              </p:cNvPr>
              <p:cNvSpPr/>
              <p:nvPr/>
            </p:nvSpPr>
            <p:spPr>
              <a:xfrm>
                <a:off x="7134212" y="1968566"/>
                <a:ext cx="56670" cy="279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endParaRPr>
              </a:p>
            </p:txBody>
          </p:sp>
          <p:sp>
            <p:nvSpPr>
              <p:cNvPr id="96" name="Freeform: Shape 95">
                <a:extLst>
                  <a:ext uri="{FF2B5EF4-FFF2-40B4-BE49-F238E27FC236}">
                    <a16:creationId xmlns:a16="http://schemas.microsoft.com/office/drawing/2014/main" id="{314974A8-566F-1B66-EEB8-918EE5511DDA}"/>
                  </a:ext>
                </a:extLst>
              </p:cNvPr>
              <p:cNvSpPr/>
              <p:nvPr/>
            </p:nvSpPr>
            <p:spPr>
              <a:xfrm>
                <a:off x="7003583" y="1069362"/>
                <a:ext cx="261257" cy="662473"/>
              </a:xfrm>
              <a:custGeom>
                <a:avLst/>
                <a:gdLst>
                  <a:gd name="connsiteX0" fmla="*/ 0 w 261257"/>
                  <a:gd name="connsiteY0" fmla="*/ 662473 h 662473"/>
                  <a:gd name="connsiteX1" fmla="*/ 102636 w 261257"/>
                  <a:gd name="connsiteY1" fmla="*/ 401216 h 662473"/>
                  <a:gd name="connsiteX2" fmla="*/ 121298 w 261257"/>
                  <a:gd name="connsiteY2" fmla="*/ 307910 h 662473"/>
                  <a:gd name="connsiteX3" fmla="*/ 65314 w 261257"/>
                  <a:gd name="connsiteY3" fmla="*/ 37322 h 662473"/>
                  <a:gd name="connsiteX4" fmla="*/ 121298 w 261257"/>
                  <a:gd name="connsiteY4" fmla="*/ 0 h 662473"/>
                  <a:gd name="connsiteX5" fmla="*/ 205273 w 261257"/>
                  <a:gd name="connsiteY5" fmla="*/ 9330 h 662473"/>
                  <a:gd name="connsiteX6" fmla="*/ 167951 w 261257"/>
                  <a:gd name="connsiteY6" fmla="*/ 354563 h 662473"/>
                  <a:gd name="connsiteX7" fmla="*/ 261257 w 261257"/>
                  <a:gd name="connsiteY7" fmla="*/ 643812 h 662473"/>
                  <a:gd name="connsiteX8" fmla="*/ 0 w 261257"/>
                  <a:gd name="connsiteY8" fmla="*/ 662473 h 66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257" h="662473">
                    <a:moveTo>
                      <a:pt x="0" y="662473"/>
                    </a:moveTo>
                    <a:lnTo>
                      <a:pt x="102636" y="401216"/>
                    </a:lnTo>
                    <a:lnTo>
                      <a:pt x="121298" y="307910"/>
                    </a:lnTo>
                    <a:lnTo>
                      <a:pt x="65314" y="37322"/>
                    </a:lnTo>
                    <a:lnTo>
                      <a:pt x="121298" y="0"/>
                    </a:lnTo>
                    <a:lnTo>
                      <a:pt x="205273" y="9330"/>
                    </a:lnTo>
                    <a:lnTo>
                      <a:pt x="167951" y="354563"/>
                    </a:lnTo>
                    <a:lnTo>
                      <a:pt x="261257" y="643812"/>
                    </a:lnTo>
                    <a:lnTo>
                      <a:pt x="0" y="662473"/>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endParaRPr>
              </a:p>
            </p:txBody>
          </p:sp>
          <p:sp>
            <p:nvSpPr>
              <p:cNvPr id="97" name="Rectangle 96">
                <a:extLst>
                  <a:ext uri="{FF2B5EF4-FFF2-40B4-BE49-F238E27FC236}">
                    <a16:creationId xmlns:a16="http://schemas.microsoft.com/office/drawing/2014/main" id="{86123BB6-302C-38C4-8507-A53025C9F5B8}"/>
                  </a:ext>
                </a:extLst>
              </p:cNvPr>
              <p:cNvSpPr/>
              <p:nvPr/>
            </p:nvSpPr>
            <p:spPr>
              <a:xfrm>
                <a:off x="7011671" y="1652129"/>
                <a:ext cx="257898" cy="682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endParaRPr>
              </a:p>
            </p:txBody>
          </p:sp>
          <p:sp>
            <p:nvSpPr>
              <p:cNvPr id="98" name="Rectangle 97">
                <a:extLst>
                  <a:ext uri="{FF2B5EF4-FFF2-40B4-BE49-F238E27FC236}">
                    <a16:creationId xmlns:a16="http://schemas.microsoft.com/office/drawing/2014/main" id="{6355926D-5975-8F19-CE14-76E97D18B7AC}"/>
                  </a:ext>
                </a:extLst>
              </p:cNvPr>
              <p:cNvSpPr/>
              <p:nvPr/>
            </p:nvSpPr>
            <p:spPr>
              <a:xfrm>
                <a:off x="7084709" y="2248396"/>
                <a:ext cx="158052" cy="730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endParaRPr>
              </a:p>
            </p:txBody>
          </p:sp>
          <p:cxnSp>
            <p:nvCxnSpPr>
              <p:cNvPr id="99" name="Straight Connector 98">
                <a:extLst>
                  <a:ext uri="{FF2B5EF4-FFF2-40B4-BE49-F238E27FC236}">
                    <a16:creationId xmlns:a16="http://schemas.microsoft.com/office/drawing/2014/main" id="{C38F8927-E3FE-97DD-3149-B00B9B8944AD}"/>
                  </a:ext>
                </a:extLst>
              </p:cNvPr>
              <p:cNvCxnSpPr>
                <a:cxnSpLocks/>
              </p:cNvCxnSpPr>
              <p:nvPr/>
            </p:nvCxnSpPr>
            <p:spPr>
              <a:xfrm flipV="1">
                <a:off x="7136171" y="973147"/>
                <a:ext cx="0" cy="96215"/>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00" name="Graphic 99" descr="Dim (Medium Sun) with solid fill">
                <a:extLst>
                  <a:ext uri="{FF2B5EF4-FFF2-40B4-BE49-F238E27FC236}">
                    <a16:creationId xmlns:a16="http://schemas.microsoft.com/office/drawing/2014/main" id="{2CA34D94-0A42-4418-2711-BCC837DB5C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59599" y="882133"/>
                <a:ext cx="154406" cy="154406"/>
              </a:xfrm>
              <a:prstGeom prst="rect">
                <a:avLst/>
              </a:prstGeom>
            </p:spPr>
          </p:pic>
          <p:sp>
            <p:nvSpPr>
              <p:cNvPr id="101" name="Oval 100">
                <a:extLst>
                  <a:ext uri="{FF2B5EF4-FFF2-40B4-BE49-F238E27FC236}">
                    <a16:creationId xmlns:a16="http://schemas.microsoft.com/office/drawing/2014/main" id="{018A09F5-EED4-A93F-554B-EC8E62E7E02B}"/>
                  </a:ext>
                </a:extLst>
              </p:cNvPr>
              <p:cNvSpPr/>
              <p:nvPr/>
            </p:nvSpPr>
            <p:spPr>
              <a:xfrm>
                <a:off x="6423127" y="1720392"/>
                <a:ext cx="1422170" cy="11483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endParaRPr>
              </a:p>
            </p:txBody>
          </p:sp>
          <p:sp>
            <p:nvSpPr>
              <p:cNvPr id="102" name="Freeform: Shape 101">
                <a:extLst>
                  <a:ext uri="{FF2B5EF4-FFF2-40B4-BE49-F238E27FC236}">
                    <a16:creationId xmlns:a16="http://schemas.microsoft.com/office/drawing/2014/main" id="{872D0070-DC6F-A50C-9417-2939C1E418A7}"/>
                  </a:ext>
                </a:extLst>
              </p:cNvPr>
              <p:cNvSpPr/>
              <p:nvPr/>
            </p:nvSpPr>
            <p:spPr>
              <a:xfrm>
                <a:off x="6316824" y="1772816"/>
                <a:ext cx="1595535" cy="205274"/>
              </a:xfrm>
              <a:custGeom>
                <a:avLst/>
                <a:gdLst>
                  <a:gd name="connsiteX0" fmla="*/ 158621 w 1595535"/>
                  <a:gd name="connsiteY0" fmla="*/ 195943 h 205274"/>
                  <a:gd name="connsiteX1" fmla="*/ 1427584 w 1595535"/>
                  <a:gd name="connsiteY1" fmla="*/ 205274 h 205274"/>
                  <a:gd name="connsiteX2" fmla="*/ 1595535 w 1595535"/>
                  <a:gd name="connsiteY2" fmla="*/ 102637 h 205274"/>
                  <a:gd name="connsiteX3" fmla="*/ 1595535 w 1595535"/>
                  <a:gd name="connsiteY3" fmla="*/ 0 h 205274"/>
                  <a:gd name="connsiteX4" fmla="*/ 0 w 1595535"/>
                  <a:gd name="connsiteY4" fmla="*/ 0 h 205274"/>
                  <a:gd name="connsiteX5" fmla="*/ 9331 w 1595535"/>
                  <a:gd name="connsiteY5" fmla="*/ 121298 h 205274"/>
                  <a:gd name="connsiteX6" fmla="*/ 158621 w 1595535"/>
                  <a:gd name="connsiteY6" fmla="*/ 195943 h 205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5535" h="205274">
                    <a:moveTo>
                      <a:pt x="158621" y="195943"/>
                    </a:moveTo>
                    <a:lnTo>
                      <a:pt x="1427584" y="205274"/>
                    </a:lnTo>
                    <a:lnTo>
                      <a:pt x="1595535" y="102637"/>
                    </a:lnTo>
                    <a:lnTo>
                      <a:pt x="1595535" y="0"/>
                    </a:lnTo>
                    <a:lnTo>
                      <a:pt x="0" y="0"/>
                    </a:lnTo>
                    <a:lnTo>
                      <a:pt x="9331" y="121298"/>
                    </a:lnTo>
                    <a:lnTo>
                      <a:pt x="158621" y="195943"/>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endParaRPr>
              </a:p>
            </p:txBody>
          </p:sp>
        </p:grpSp>
        <p:sp>
          <p:nvSpPr>
            <p:cNvPr id="91" name="Line 83">
              <a:extLst>
                <a:ext uri="{FF2B5EF4-FFF2-40B4-BE49-F238E27FC236}">
                  <a16:creationId xmlns:a16="http://schemas.microsoft.com/office/drawing/2014/main" id="{055DD58A-CD6E-01AB-067C-6E1D52B2F1CD}"/>
                </a:ext>
              </a:extLst>
            </p:cNvPr>
            <p:cNvSpPr>
              <a:spLocks noChangeShapeType="1"/>
            </p:cNvSpPr>
            <p:nvPr/>
          </p:nvSpPr>
          <p:spPr bwMode="auto">
            <a:xfrm>
              <a:off x="7622513" y="2718605"/>
              <a:ext cx="1352746" cy="0"/>
            </a:xfrm>
            <a:prstGeom prst="line">
              <a:avLst/>
            </a:prstGeom>
            <a:noFill/>
            <a:ln w="57150">
              <a:solidFill>
                <a:srgbClr val="FFFF00"/>
              </a:solidFill>
              <a:prstDash val="lgDash"/>
              <a:round/>
              <a:headEnd/>
              <a:tailEnd type="stealth" w="lg" len="lg"/>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92" name="TextBox 91">
              <a:extLst>
                <a:ext uri="{FF2B5EF4-FFF2-40B4-BE49-F238E27FC236}">
                  <a16:creationId xmlns:a16="http://schemas.microsoft.com/office/drawing/2014/main" id="{45E70E94-30B6-6818-6417-0357F4F7929A}"/>
                </a:ext>
              </a:extLst>
            </p:cNvPr>
            <p:cNvSpPr txBox="1"/>
            <p:nvPr/>
          </p:nvSpPr>
          <p:spPr>
            <a:xfrm>
              <a:off x="6352302" y="2608451"/>
              <a:ext cx="7120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USV</a:t>
              </a:r>
            </a:p>
          </p:txBody>
        </p:sp>
      </p:grpSp>
      <p:grpSp>
        <p:nvGrpSpPr>
          <p:cNvPr id="4" name="Group 3">
            <a:extLst>
              <a:ext uri="{FF2B5EF4-FFF2-40B4-BE49-F238E27FC236}">
                <a16:creationId xmlns:a16="http://schemas.microsoft.com/office/drawing/2014/main" id="{BB884663-0E2A-4CC6-ED03-231A828583FF}"/>
              </a:ext>
            </a:extLst>
          </p:cNvPr>
          <p:cNvGrpSpPr/>
          <p:nvPr/>
        </p:nvGrpSpPr>
        <p:grpSpPr>
          <a:xfrm>
            <a:off x="8546299" y="231058"/>
            <a:ext cx="2533478" cy="2553144"/>
            <a:chOff x="8546299" y="231058"/>
            <a:chExt cx="2533478" cy="2553144"/>
          </a:xfrm>
        </p:grpSpPr>
        <p:sp>
          <p:nvSpPr>
            <p:cNvPr id="84" name="Isosceles Triangle 83">
              <a:extLst>
                <a:ext uri="{FF2B5EF4-FFF2-40B4-BE49-F238E27FC236}">
                  <a16:creationId xmlns:a16="http://schemas.microsoft.com/office/drawing/2014/main" id="{1A904AF9-6939-2FE3-C79C-A3FCCD8588A3}"/>
                </a:ext>
              </a:extLst>
            </p:cNvPr>
            <p:cNvSpPr/>
            <p:nvPr/>
          </p:nvSpPr>
          <p:spPr>
            <a:xfrm>
              <a:off x="9648121" y="1011999"/>
              <a:ext cx="847440" cy="1772203"/>
            </a:xfrm>
            <a:prstGeom prst="triangle">
              <a:avLst>
                <a:gd name="adj" fmla="val 50000"/>
              </a:avLst>
            </a:prstGeom>
            <a:solidFill>
              <a:schemeClr val="accent6">
                <a:lumMod val="60000"/>
                <a:lumOff val="40000"/>
                <a:alpha val="50196"/>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93" name="Graphic 92" descr="Take Off with solid fill">
              <a:extLst>
                <a:ext uri="{FF2B5EF4-FFF2-40B4-BE49-F238E27FC236}">
                  <a16:creationId xmlns:a16="http://schemas.microsoft.com/office/drawing/2014/main" id="{7472040A-F959-67EF-8BF0-F67BED4CFCD0}"/>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b="41793"/>
            <a:stretch/>
          </p:blipFill>
          <p:spPr>
            <a:xfrm rot="667057">
              <a:off x="8546299" y="231058"/>
              <a:ext cx="1949365" cy="1134661"/>
            </a:xfrm>
            <a:prstGeom prst="rect">
              <a:avLst/>
            </a:prstGeom>
          </p:spPr>
        </p:pic>
        <p:sp>
          <p:nvSpPr>
            <p:cNvPr id="94" name="TextBox 93">
              <a:extLst>
                <a:ext uri="{FF2B5EF4-FFF2-40B4-BE49-F238E27FC236}">
                  <a16:creationId xmlns:a16="http://schemas.microsoft.com/office/drawing/2014/main" id="{2452929A-176B-9A6C-5B75-29711B2A2AEC}"/>
                </a:ext>
              </a:extLst>
            </p:cNvPr>
            <p:cNvSpPr txBox="1"/>
            <p:nvPr/>
          </p:nvSpPr>
          <p:spPr>
            <a:xfrm>
              <a:off x="9574237" y="619719"/>
              <a:ext cx="15055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Aeroplane</a:t>
              </a:r>
            </a:p>
          </p:txBody>
        </p:sp>
      </p:grpSp>
      <p:sp>
        <p:nvSpPr>
          <p:cNvPr id="239" name="TextBox 238">
            <a:extLst>
              <a:ext uri="{FF2B5EF4-FFF2-40B4-BE49-F238E27FC236}">
                <a16:creationId xmlns:a16="http://schemas.microsoft.com/office/drawing/2014/main" id="{8692F875-0726-5D1C-E755-2BD7155BA38C}"/>
              </a:ext>
            </a:extLst>
          </p:cNvPr>
          <p:cNvSpPr txBox="1"/>
          <p:nvPr/>
        </p:nvSpPr>
        <p:spPr>
          <a:xfrm>
            <a:off x="372267" y="32255"/>
            <a:ext cx="11671300" cy="523220"/>
          </a:xfrm>
          <a:prstGeom prst="rect">
            <a:avLst/>
          </a:prstGeom>
          <a:noFill/>
        </p:spPr>
        <p:txBody>
          <a:bodyPr wrap="square" rtlCol="0">
            <a:spAutoFit/>
          </a:bodyPr>
          <a:lstStyle/>
          <a:p>
            <a:pPr marL="0" marR="0" lvl="0" indent="0" algn="l" defTabSz="10795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282A4"/>
                </a:solidFill>
                <a:effectLst/>
                <a:uLnTx/>
                <a:uFillTx/>
                <a:latin typeface="Verdana" panose="020B0604030504040204" pitchFamily="34" charset="0"/>
                <a:ea typeface="Verdana" panose="020B0604030504040204" pitchFamily="34" charset="0"/>
                <a:cs typeface="+mn-cs"/>
              </a:rPr>
              <a:t>Alternative platforms will overcome these challenges</a:t>
            </a:r>
          </a:p>
        </p:txBody>
      </p:sp>
      <p:pic>
        <p:nvPicPr>
          <p:cNvPr id="241" name="Picture 240" descr="A yellow floating boat on water&#10;&#10;Description automatically generated">
            <a:extLst>
              <a:ext uri="{FF2B5EF4-FFF2-40B4-BE49-F238E27FC236}">
                <a16:creationId xmlns:a16="http://schemas.microsoft.com/office/drawing/2014/main" id="{E9AB3B2A-FEEC-A0D7-5179-26E067376E2E}"/>
              </a:ext>
            </a:extLst>
          </p:cNvPr>
          <p:cNvPicPr>
            <a:picLocks noChangeAspect="1"/>
          </p:cNvPicPr>
          <p:nvPr/>
        </p:nvPicPr>
        <p:blipFill>
          <a:blip r:embed="rId11">
            <a:extLst>
              <a:ext uri="{28A0092B-C50C-407E-A947-70E740481C1C}">
                <a14:useLocalDpi xmlns:a14="http://schemas.microsoft.com/office/drawing/2010/main" val="0"/>
              </a:ext>
            </a:extLst>
          </a:blip>
          <a:srcRect l="23084" t="9310" r="19416" b="18920"/>
          <a:stretch/>
        </p:blipFill>
        <p:spPr>
          <a:xfrm>
            <a:off x="582198" y="1220814"/>
            <a:ext cx="3368313" cy="2364888"/>
          </a:xfrm>
          <a:prstGeom prst="rect">
            <a:avLst/>
          </a:prstGeom>
        </p:spPr>
      </p:pic>
      <p:sp>
        <p:nvSpPr>
          <p:cNvPr id="242" name="TextBox 241">
            <a:extLst>
              <a:ext uri="{FF2B5EF4-FFF2-40B4-BE49-F238E27FC236}">
                <a16:creationId xmlns:a16="http://schemas.microsoft.com/office/drawing/2014/main" id="{66A0A4F5-3EB7-404E-8D15-A11BA6FDB1AB}"/>
              </a:ext>
            </a:extLst>
          </p:cNvPr>
          <p:cNvSpPr txBox="1"/>
          <p:nvPr/>
        </p:nvSpPr>
        <p:spPr>
          <a:xfrm>
            <a:off x="506747" y="873258"/>
            <a:ext cx="13448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USV</a:t>
            </a:r>
          </a:p>
        </p:txBody>
      </p:sp>
      <p:sp>
        <p:nvSpPr>
          <p:cNvPr id="244" name="TextBox 243">
            <a:extLst>
              <a:ext uri="{FF2B5EF4-FFF2-40B4-BE49-F238E27FC236}">
                <a16:creationId xmlns:a16="http://schemas.microsoft.com/office/drawing/2014/main" id="{F8C47622-9946-2A8B-1EA6-DA4101E48E66}"/>
              </a:ext>
            </a:extLst>
          </p:cNvPr>
          <p:cNvSpPr txBox="1"/>
          <p:nvPr/>
        </p:nvSpPr>
        <p:spPr>
          <a:xfrm>
            <a:off x="506747" y="3860216"/>
            <a:ext cx="2486144"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Small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Safe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Low carbon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Cheap(er)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Acoustic view? </a:t>
            </a:r>
          </a:p>
        </p:txBody>
      </p:sp>
      <p:grpSp>
        <p:nvGrpSpPr>
          <p:cNvPr id="5" name="Group 4">
            <a:extLst>
              <a:ext uri="{FF2B5EF4-FFF2-40B4-BE49-F238E27FC236}">
                <a16:creationId xmlns:a16="http://schemas.microsoft.com/office/drawing/2014/main" id="{ED84FEF7-C7F2-5D93-EDA3-36993A9E4F9D}"/>
              </a:ext>
            </a:extLst>
          </p:cNvPr>
          <p:cNvGrpSpPr/>
          <p:nvPr/>
        </p:nvGrpSpPr>
        <p:grpSpPr>
          <a:xfrm>
            <a:off x="8265008" y="2788772"/>
            <a:ext cx="3255128" cy="2097786"/>
            <a:chOff x="8181029" y="2807434"/>
            <a:chExt cx="3255128" cy="2097786"/>
          </a:xfrm>
        </p:grpSpPr>
        <p:sp>
          <p:nvSpPr>
            <p:cNvPr id="6" name="Freeform: Shape 5">
              <a:extLst>
                <a:ext uri="{FF2B5EF4-FFF2-40B4-BE49-F238E27FC236}">
                  <a16:creationId xmlns:a16="http://schemas.microsoft.com/office/drawing/2014/main" id="{6F47A212-77E8-8D94-BEC3-806984672F10}"/>
                </a:ext>
              </a:extLst>
            </p:cNvPr>
            <p:cNvSpPr/>
            <p:nvPr/>
          </p:nvSpPr>
          <p:spPr>
            <a:xfrm rot="10800000">
              <a:off x="8945236" y="2807434"/>
              <a:ext cx="721624" cy="1791446"/>
            </a:xfrm>
            <a:custGeom>
              <a:avLst/>
              <a:gdLst>
                <a:gd name="connsiteX0" fmla="*/ 566442 w 1294725"/>
                <a:gd name="connsiteY0" fmla="*/ 0 h 3277274"/>
                <a:gd name="connsiteX1" fmla="*/ 0 w 1294725"/>
                <a:gd name="connsiteY1" fmla="*/ 3107341 h 3277274"/>
                <a:gd name="connsiteX2" fmla="*/ 315589 w 1294725"/>
                <a:gd name="connsiteY2" fmla="*/ 3155894 h 3277274"/>
                <a:gd name="connsiteX3" fmla="*/ 574534 w 1294725"/>
                <a:gd name="connsiteY3" fmla="*/ 3188262 h 3277274"/>
                <a:gd name="connsiteX4" fmla="*/ 776835 w 1294725"/>
                <a:gd name="connsiteY4" fmla="*/ 3188262 h 3277274"/>
                <a:gd name="connsiteX5" fmla="*/ 987228 w 1294725"/>
                <a:gd name="connsiteY5" fmla="*/ 3236814 h 3277274"/>
                <a:gd name="connsiteX6" fmla="*/ 1116701 w 1294725"/>
                <a:gd name="connsiteY6" fmla="*/ 3269182 h 3277274"/>
                <a:gd name="connsiteX7" fmla="*/ 1262357 w 1294725"/>
                <a:gd name="connsiteY7" fmla="*/ 3277274 h 3277274"/>
                <a:gd name="connsiteX8" fmla="*/ 1294725 w 1294725"/>
                <a:gd name="connsiteY8" fmla="*/ 3261090 h 3277274"/>
                <a:gd name="connsiteX9" fmla="*/ 566442 w 1294725"/>
                <a:gd name="connsiteY9" fmla="*/ 0 h 3277274"/>
                <a:gd name="connsiteX0" fmla="*/ 566442 w 1262357"/>
                <a:gd name="connsiteY0" fmla="*/ 0 h 3277274"/>
                <a:gd name="connsiteX1" fmla="*/ 0 w 1262357"/>
                <a:gd name="connsiteY1" fmla="*/ 3107341 h 3277274"/>
                <a:gd name="connsiteX2" fmla="*/ 315589 w 1262357"/>
                <a:gd name="connsiteY2" fmla="*/ 3155894 h 3277274"/>
                <a:gd name="connsiteX3" fmla="*/ 574534 w 1262357"/>
                <a:gd name="connsiteY3" fmla="*/ 3188262 h 3277274"/>
                <a:gd name="connsiteX4" fmla="*/ 776835 w 1262357"/>
                <a:gd name="connsiteY4" fmla="*/ 3188262 h 3277274"/>
                <a:gd name="connsiteX5" fmla="*/ 987228 w 1262357"/>
                <a:gd name="connsiteY5" fmla="*/ 3236814 h 3277274"/>
                <a:gd name="connsiteX6" fmla="*/ 1116701 w 1262357"/>
                <a:gd name="connsiteY6" fmla="*/ 3269182 h 3277274"/>
                <a:gd name="connsiteX7" fmla="*/ 1262357 w 1262357"/>
                <a:gd name="connsiteY7" fmla="*/ 3277274 h 3277274"/>
                <a:gd name="connsiteX8" fmla="*/ 812868 w 1262357"/>
                <a:gd name="connsiteY8" fmla="*/ 1036874 h 3277274"/>
                <a:gd name="connsiteX9" fmla="*/ 566442 w 1262357"/>
                <a:gd name="connsiteY9" fmla="*/ 0 h 3277274"/>
                <a:gd name="connsiteX0" fmla="*/ 325514 w 1021429"/>
                <a:gd name="connsiteY0" fmla="*/ 0 h 3277274"/>
                <a:gd name="connsiteX1" fmla="*/ 0 w 1021429"/>
                <a:gd name="connsiteY1" fmla="*/ 1797524 h 3277274"/>
                <a:gd name="connsiteX2" fmla="*/ 74661 w 1021429"/>
                <a:gd name="connsiteY2" fmla="*/ 3155894 h 3277274"/>
                <a:gd name="connsiteX3" fmla="*/ 333606 w 1021429"/>
                <a:gd name="connsiteY3" fmla="*/ 3188262 h 3277274"/>
                <a:gd name="connsiteX4" fmla="*/ 535907 w 1021429"/>
                <a:gd name="connsiteY4" fmla="*/ 3188262 h 3277274"/>
                <a:gd name="connsiteX5" fmla="*/ 746300 w 1021429"/>
                <a:gd name="connsiteY5" fmla="*/ 3236814 h 3277274"/>
                <a:gd name="connsiteX6" fmla="*/ 875773 w 1021429"/>
                <a:gd name="connsiteY6" fmla="*/ 3269182 h 3277274"/>
                <a:gd name="connsiteX7" fmla="*/ 1021429 w 1021429"/>
                <a:gd name="connsiteY7" fmla="*/ 3277274 h 3277274"/>
                <a:gd name="connsiteX8" fmla="*/ 571940 w 1021429"/>
                <a:gd name="connsiteY8" fmla="*/ 1036874 h 3277274"/>
                <a:gd name="connsiteX9" fmla="*/ 325514 w 1021429"/>
                <a:gd name="connsiteY9" fmla="*/ 0 h 3277274"/>
                <a:gd name="connsiteX0" fmla="*/ 325514 w 1021429"/>
                <a:gd name="connsiteY0" fmla="*/ 0 h 3277274"/>
                <a:gd name="connsiteX1" fmla="*/ 0 w 1021429"/>
                <a:gd name="connsiteY1" fmla="*/ 1797524 h 3277274"/>
                <a:gd name="connsiteX2" fmla="*/ 149432 w 1021429"/>
                <a:gd name="connsiteY2" fmla="*/ 1747224 h 3277274"/>
                <a:gd name="connsiteX3" fmla="*/ 333606 w 1021429"/>
                <a:gd name="connsiteY3" fmla="*/ 3188262 h 3277274"/>
                <a:gd name="connsiteX4" fmla="*/ 535907 w 1021429"/>
                <a:gd name="connsiteY4" fmla="*/ 3188262 h 3277274"/>
                <a:gd name="connsiteX5" fmla="*/ 746300 w 1021429"/>
                <a:gd name="connsiteY5" fmla="*/ 3236814 h 3277274"/>
                <a:gd name="connsiteX6" fmla="*/ 875773 w 1021429"/>
                <a:gd name="connsiteY6" fmla="*/ 3269182 h 3277274"/>
                <a:gd name="connsiteX7" fmla="*/ 1021429 w 1021429"/>
                <a:gd name="connsiteY7" fmla="*/ 3277274 h 3277274"/>
                <a:gd name="connsiteX8" fmla="*/ 571940 w 1021429"/>
                <a:gd name="connsiteY8" fmla="*/ 1036874 h 3277274"/>
                <a:gd name="connsiteX9" fmla="*/ 325514 w 1021429"/>
                <a:gd name="connsiteY9" fmla="*/ 0 h 3277274"/>
                <a:gd name="connsiteX0" fmla="*/ 325514 w 1021429"/>
                <a:gd name="connsiteY0" fmla="*/ 0 h 3277274"/>
                <a:gd name="connsiteX1" fmla="*/ 0 w 1021429"/>
                <a:gd name="connsiteY1" fmla="*/ 1797524 h 3277274"/>
                <a:gd name="connsiteX2" fmla="*/ 149432 w 1021429"/>
                <a:gd name="connsiteY2" fmla="*/ 1747224 h 3277274"/>
                <a:gd name="connsiteX3" fmla="*/ 233911 w 1021429"/>
                <a:gd name="connsiteY3" fmla="*/ 1721927 h 3277274"/>
                <a:gd name="connsiteX4" fmla="*/ 535907 w 1021429"/>
                <a:gd name="connsiteY4" fmla="*/ 3188262 h 3277274"/>
                <a:gd name="connsiteX5" fmla="*/ 746300 w 1021429"/>
                <a:gd name="connsiteY5" fmla="*/ 3236814 h 3277274"/>
                <a:gd name="connsiteX6" fmla="*/ 875773 w 1021429"/>
                <a:gd name="connsiteY6" fmla="*/ 3269182 h 3277274"/>
                <a:gd name="connsiteX7" fmla="*/ 1021429 w 1021429"/>
                <a:gd name="connsiteY7" fmla="*/ 3277274 h 3277274"/>
                <a:gd name="connsiteX8" fmla="*/ 571940 w 1021429"/>
                <a:gd name="connsiteY8" fmla="*/ 1036874 h 3277274"/>
                <a:gd name="connsiteX9" fmla="*/ 325514 w 1021429"/>
                <a:gd name="connsiteY9" fmla="*/ 0 h 3277274"/>
                <a:gd name="connsiteX0" fmla="*/ 325514 w 1021429"/>
                <a:gd name="connsiteY0" fmla="*/ 0 h 3277274"/>
                <a:gd name="connsiteX1" fmla="*/ 0 w 1021429"/>
                <a:gd name="connsiteY1" fmla="*/ 1797524 h 3277274"/>
                <a:gd name="connsiteX2" fmla="*/ 149432 w 1021429"/>
                <a:gd name="connsiteY2" fmla="*/ 1747224 h 3277274"/>
                <a:gd name="connsiteX3" fmla="*/ 233911 w 1021429"/>
                <a:gd name="connsiteY3" fmla="*/ 1721927 h 3277274"/>
                <a:gd name="connsiteX4" fmla="*/ 310852 w 1021429"/>
                <a:gd name="connsiteY4" fmla="*/ 1745905 h 3277274"/>
                <a:gd name="connsiteX5" fmla="*/ 746300 w 1021429"/>
                <a:gd name="connsiteY5" fmla="*/ 3236814 h 3277274"/>
                <a:gd name="connsiteX6" fmla="*/ 875773 w 1021429"/>
                <a:gd name="connsiteY6" fmla="*/ 3269182 h 3277274"/>
                <a:gd name="connsiteX7" fmla="*/ 1021429 w 1021429"/>
                <a:gd name="connsiteY7" fmla="*/ 3277274 h 3277274"/>
                <a:gd name="connsiteX8" fmla="*/ 571940 w 1021429"/>
                <a:gd name="connsiteY8" fmla="*/ 1036874 h 3277274"/>
                <a:gd name="connsiteX9" fmla="*/ 325514 w 1021429"/>
                <a:gd name="connsiteY9" fmla="*/ 0 h 3277274"/>
                <a:gd name="connsiteX0" fmla="*/ 325514 w 1021429"/>
                <a:gd name="connsiteY0" fmla="*/ 0 h 3277274"/>
                <a:gd name="connsiteX1" fmla="*/ 0 w 1021429"/>
                <a:gd name="connsiteY1" fmla="*/ 1797524 h 3277274"/>
                <a:gd name="connsiteX2" fmla="*/ 149432 w 1021429"/>
                <a:gd name="connsiteY2" fmla="*/ 1747224 h 3277274"/>
                <a:gd name="connsiteX3" fmla="*/ 233911 w 1021429"/>
                <a:gd name="connsiteY3" fmla="*/ 1721927 h 3277274"/>
                <a:gd name="connsiteX4" fmla="*/ 310852 w 1021429"/>
                <a:gd name="connsiteY4" fmla="*/ 1745905 h 3277274"/>
                <a:gd name="connsiteX5" fmla="*/ 444397 w 1021429"/>
                <a:gd name="connsiteY5" fmla="*/ 1764521 h 3277274"/>
                <a:gd name="connsiteX6" fmla="*/ 875773 w 1021429"/>
                <a:gd name="connsiteY6" fmla="*/ 3269182 h 3277274"/>
                <a:gd name="connsiteX7" fmla="*/ 1021429 w 1021429"/>
                <a:gd name="connsiteY7" fmla="*/ 3277274 h 3277274"/>
                <a:gd name="connsiteX8" fmla="*/ 571940 w 1021429"/>
                <a:gd name="connsiteY8" fmla="*/ 1036874 h 3277274"/>
                <a:gd name="connsiteX9" fmla="*/ 325514 w 1021429"/>
                <a:gd name="connsiteY9" fmla="*/ 0 h 3277274"/>
                <a:gd name="connsiteX0" fmla="*/ 325514 w 1021429"/>
                <a:gd name="connsiteY0" fmla="*/ 0 h 3277274"/>
                <a:gd name="connsiteX1" fmla="*/ 0 w 1021429"/>
                <a:gd name="connsiteY1" fmla="*/ 1797524 h 3277274"/>
                <a:gd name="connsiteX2" fmla="*/ 149432 w 1021429"/>
                <a:gd name="connsiteY2" fmla="*/ 1747224 h 3277274"/>
                <a:gd name="connsiteX3" fmla="*/ 233911 w 1021429"/>
                <a:gd name="connsiteY3" fmla="*/ 1721927 h 3277274"/>
                <a:gd name="connsiteX4" fmla="*/ 310852 w 1021429"/>
                <a:gd name="connsiteY4" fmla="*/ 1745905 h 3277274"/>
                <a:gd name="connsiteX5" fmla="*/ 444397 w 1021429"/>
                <a:gd name="connsiteY5" fmla="*/ 1764521 h 3277274"/>
                <a:gd name="connsiteX6" fmla="*/ 562891 w 1021429"/>
                <a:gd name="connsiteY6" fmla="*/ 1780560 h 3277274"/>
                <a:gd name="connsiteX7" fmla="*/ 1021429 w 1021429"/>
                <a:gd name="connsiteY7" fmla="*/ 3277274 h 3277274"/>
                <a:gd name="connsiteX8" fmla="*/ 571940 w 1021429"/>
                <a:gd name="connsiteY8" fmla="*/ 1036874 h 3277274"/>
                <a:gd name="connsiteX9" fmla="*/ 325514 w 1021429"/>
                <a:gd name="connsiteY9" fmla="*/ 0 h 3277274"/>
                <a:gd name="connsiteX0" fmla="*/ 325514 w 725016"/>
                <a:gd name="connsiteY0" fmla="*/ 0 h 1797524"/>
                <a:gd name="connsiteX1" fmla="*/ 0 w 725016"/>
                <a:gd name="connsiteY1" fmla="*/ 1797524 h 1797524"/>
                <a:gd name="connsiteX2" fmla="*/ 149432 w 725016"/>
                <a:gd name="connsiteY2" fmla="*/ 1747224 h 1797524"/>
                <a:gd name="connsiteX3" fmla="*/ 233911 w 725016"/>
                <a:gd name="connsiteY3" fmla="*/ 1721927 h 1797524"/>
                <a:gd name="connsiteX4" fmla="*/ 310852 w 725016"/>
                <a:gd name="connsiteY4" fmla="*/ 1745905 h 1797524"/>
                <a:gd name="connsiteX5" fmla="*/ 444397 w 725016"/>
                <a:gd name="connsiteY5" fmla="*/ 1764521 h 1797524"/>
                <a:gd name="connsiteX6" fmla="*/ 562891 w 725016"/>
                <a:gd name="connsiteY6" fmla="*/ 1780560 h 1797524"/>
                <a:gd name="connsiteX7" fmla="*/ 725016 w 725016"/>
                <a:gd name="connsiteY7" fmla="*/ 1777767 h 1797524"/>
                <a:gd name="connsiteX8" fmla="*/ 571940 w 725016"/>
                <a:gd name="connsiteY8" fmla="*/ 1036874 h 1797524"/>
                <a:gd name="connsiteX9" fmla="*/ 325514 w 725016"/>
                <a:gd name="connsiteY9" fmla="*/ 0 h 1797524"/>
                <a:gd name="connsiteX0" fmla="*/ 325514 w 725016"/>
                <a:gd name="connsiteY0" fmla="*/ 0 h 1797524"/>
                <a:gd name="connsiteX1" fmla="*/ 0 w 725016"/>
                <a:gd name="connsiteY1" fmla="*/ 1797524 h 1797524"/>
                <a:gd name="connsiteX2" fmla="*/ 149432 w 725016"/>
                <a:gd name="connsiteY2" fmla="*/ 1747224 h 1797524"/>
                <a:gd name="connsiteX3" fmla="*/ 233911 w 725016"/>
                <a:gd name="connsiteY3" fmla="*/ 1721927 h 1797524"/>
                <a:gd name="connsiteX4" fmla="*/ 310852 w 725016"/>
                <a:gd name="connsiteY4" fmla="*/ 1745905 h 1797524"/>
                <a:gd name="connsiteX5" fmla="*/ 444397 w 725016"/>
                <a:gd name="connsiteY5" fmla="*/ 1764521 h 1797524"/>
                <a:gd name="connsiteX6" fmla="*/ 562891 w 725016"/>
                <a:gd name="connsiteY6" fmla="*/ 1780560 h 1797524"/>
                <a:gd name="connsiteX7" fmla="*/ 725016 w 725016"/>
                <a:gd name="connsiteY7" fmla="*/ 1777767 h 1797524"/>
                <a:gd name="connsiteX8" fmla="*/ 571940 w 725016"/>
                <a:gd name="connsiteY8" fmla="*/ 1036874 h 1797524"/>
                <a:gd name="connsiteX9" fmla="*/ 325514 w 725016"/>
                <a:gd name="connsiteY9" fmla="*/ 0 h 1797524"/>
                <a:gd name="connsiteX0" fmla="*/ 325514 w 725016"/>
                <a:gd name="connsiteY0" fmla="*/ 0 h 1797524"/>
                <a:gd name="connsiteX1" fmla="*/ 0 w 725016"/>
                <a:gd name="connsiteY1" fmla="*/ 1797524 h 1797524"/>
                <a:gd name="connsiteX2" fmla="*/ 149432 w 725016"/>
                <a:gd name="connsiteY2" fmla="*/ 1747224 h 1797524"/>
                <a:gd name="connsiteX3" fmla="*/ 233911 w 725016"/>
                <a:gd name="connsiteY3" fmla="*/ 1721927 h 1797524"/>
                <a:gd name="connsiteX4" fmla="*/ 310852 w 725016"/>
                <a:gd name="connsiteY4" fmla="*/ 1745905 h 1797524"/>
                <a:gd name="connsiteX5" fmla="*/ 444397 w 725016"/>
                <a:gd name="connsiteY5" fmla="*/ 1764521 h 1797524"/>
                <a:gd name="connsiteX6" fmla="*/ 549168 w 725016"/>
                <a:gd name="connsiteY6" fmla="*/ 1786003 h 1797524"/>
                <a:gd name="connsiteX7" fmla="*/ 725016 w 725016"/>
                <a:gd name="connsiteY7" fmla="*/ 1777767 h 1797524"/>
                <a:gd name="connsiteX8" fmla="*/ 571940 w 725016"/>
                <a:gd name="connsiteY8" fmla="*/ 1036874 h 1797524"/>
                <a:gd name="connsiteX9" fmla="*/ 325514 w 725016"/>
                <a:gd name="connsiteY9" fmla="*/ 0 h 1797524"/>
                <a:gd name="connsiteX0" fmla="*/ 325514 w 725016"/>
                <a:gd name="connsiteY0" fmla="*/ 0 h 1797524"/>
                <a:gd name="connsiteX1" fmla="*/ 0 w 725016"/>
                <a:gd name="connsiteY1" fmla="*/ 1797524 h 1797524"/>
                <a:gd name="connsiteX2" fmla="*/ 149432 w 725016"/>
                <a:gd name="connsiteY2" fmla="*/ 1747224 h 1797524"/>
                <a:gd name="connsiteX3" fmla="*/ 233911 w 725016"/>
                <a:gd name="connsiteY3" fmla="*/ 1721927 h 1797524"/>
                <a:gd name="connsiteX4" fmla="*/ 310852 w 725016"/>
                <a:gd name="connsiteY4" fmla="*/ 1745905 h 1797524"/>
                <a:gd name="connsiteX5" fmla="*/ 430673 w 725016"/>
                <a:gd name="connsiteY5" fmla="*/ 1778128 h 1797524"/>
                <a:gd name="connsiteX6" fmla="*/ 549168 w 725016"/>
                <a:gd name="connsiteY6" fmla="*/ 1786003 h 1797524"/>
                <a:gd name="connsiteX7" fmla="*/ 725016 w 725016"/>
                <a:gd name="connsiteY7" fmla="*/ 1777767 h 1797524"/>
                <a:gd name="connsiteX8" fmla="*/ 571940 w 725016"/>
                <a:gd name="connsiteY8" fmla="*/ 1036874 h 1797524"/>
                <a:gd name="connsiteX9" fmla="*/ 325514 w 725016"/>
                <a:gd name="connsiteY9" fmla="*/ 0 h 1797524"/>
                <a:gd name="connsiteX0" fmla="*/ 325514 w 725016"/>
                <a:gd name="connsiteY0" fmla="*/ 0 h 1797524"/>
                <a:gd name="connsiteX1" fmla="*/ 0 w 725016"/>
                <a:gd name="connsiteY1" fmla="*/ 1797524 h 1797524"/>
                <a:gd name="connsiteX2" fmla="*/ 149432 w 725016"/>
                <a:gd name="connsiteY2" fmla="*/ 1747224 h 1797524"/>
                <a:gd name="connsiteX3" fmla="*/ 233911 w 725016"/>
                <a:gd name="connsiteY3" fmla="*/ 1721927 h 1797524"/>
                <a:gd name="connsiteX4" fmla="*/ 305363 w 725016"/>
                <a:gd name="connsiteY4" fmla="*/ 1754069 h 1797524"/>
                <a:gd name="connsiteX5" fmla="*/ 430673 w 725016"/>
                <a:gd name="connsiteY5" fmla="*/ 1778128 h 1797524"/>
                <a:gd name="connsiteX6" fmla="*/ 549168 w 725016"/>
                <a:gd name="connsiteY6" fmla="*/ 1786003 h 1797524"/>
                <a:gd name="connsiteX7" fmla="*/ 725016 w 725016"/>
                <a:gd name="connsiteY7" fmla="*/ 1777767 h 1797524"/>
                <a:gd name="connsiteX8" fmla="*/ 571940 w 725016"/>
                <a:gd name="connsiteY8" fmla="*/ 1036874 h 1797524"/>
                <a:gd name="connsiteX9" fmla="*/ 325514 w 725016"/>
                <a:gd name="connsiteY9" fmla="*/ 0 h 1797524"/>
                <a:gd name="connsiteX0" fmla="*/ 325514 w 725016"/>
                <a:gd name="connsiteY0" fmla="*/ 0 h 1797524"/>
                <a:gd name="connsiteX1" fmla="*/ 0 w 725016"/>
                <a:gd name="connsiteY1" fmla="*/ 1797524 h 1797524"/>
                <a:gd name="connsiteX2" fmla="*/ 149432 w 725016"/>
                <a:gd name="connsiteY2" fmla="*/ 1747224 h 1797524"/>
                <a:gd name="connsiteX3" fmla="*/ 217444 w 725016"/>
                <a:gd name="connsiteY3" fmla="*/ 1751863 h 1797524"/>
                <a:gd name="connsiteX4" fmla="*/ 305363 w 725016"/>
                <a:gd name="connsiteY4" fmla="*/ 1754069 h 1797524"/>
                <a:gd name="connsiteX5" fmla="*/ 430673 w 725016"/>
                <a:gd name="connsiteY5" fmla="*/ 1778128 h 1797524"/>
                <a:gd name="connsiteX6" fmla="*/ 549168 w 725016"/>
                <a:gd name="connsiteY6" fmla="*/ 1786003 h 1797524"/>
                <a:gd name="connsiteX7" fmla="*/ 725016 w 725016"/>
                <a:gd name="connsiteY7" fmla="*/ 1777767 h 1797524"/>
                <a:gd name="connsiteX8" fmla="*/ 571940 w 725016"/>
                <a:gd name="connsiteY8" fmla="*/ 1036874 h 1797524"/>
                <a:gd name="connsiteX9" fmla="*/ 325514 w 725016"/>
                <a:gd name="connsiteY9" fmla="*/ 0 h 1797524"/>
                <a:gd name="connsiteX0" fmla="*/ 325514 w 725016"/>
                <a:gd name="connsiteY0" fmla="*/ 0 h 1797524"/>
                <a:gd name="connsiteX1" fmla="*/ 0 w 725016"/>
                <a:gd name="connsiteY1" fmla="*/ 1797524 h 1797524"/>
                <a:gd name="connsiteX2" fmla="*/ 108263 w 725016"/>
                <a:gd name="connsiteY2" fmla="*/ 1755389 h 1797524"/>
                <a:gd name="connsiteX3" fmla="*/ 217444 w 725016"/>
                <a:gd name="connsiteY3" fmla="*/ 1751863 h 1797524"/>
                <a:gd name="connsiteX4" fmla="*/ 305363 w 725016"/>
                <a:gd name="connsiteY4" fmla="*/ 1754069 h 1797524"/>
                <a:gd name="connsiteX5" fmla="*/ 430673 w 725016"/>
                <a:gd name="connsiteY5" fmla="*/ 1778128 h 1797524"/>
                <a:gd name="connsiteX6" fmla="*/ 549168 w 725016"/>
                <a:gd name="connsiteY6" fmla="*/ 1786003 h 1797524"/>
                <a:gd name="connsiteX7" fmla="*/ 725016 w 725016"/>
                <a:gd name="connsiteY7" fmla="*/ 1777767 h 1797524"/>
                <a:gd name="connsiteX8" fmla="*/ 571940 w 725016"/>
                <a:gd name="connsiteY8" fmla="*/ 1036874 h 1797524"/>
                <a:gd name="connsiteX9" fmla="*/ 325514 w 725016"/>
                <a:gd name="connsiteY9" fmla="*/ 0 h 1797524"/>
                <a:gd name="connsiteX0" fmla="*/ 328259 w 727761"/>
                <a:gd name="connsiteY0" fmla="*/ 0 h 1786003"/>
                <a:gd name="connsiteX1" fmla="*/ 0 w 727761"/>
                <a:gd name="connsiteY1" fmla="*/ 1783917 h 1786003"/>
                <a:gd name="connsiteX2" fmla="*/ 111008 w 727761"/>
                <a:gd name="connsiteY2" fmla="*/ 1755389 h 1786003"/>
                <a:gd name="connsiteX3" fmla="*/ 220189 w 727761"/>
                <a:gd name="connsiteY3" fmla="*/ 1751863 h 1786003"/>
                <a:gd name="connsiteX4" fmla="*/ 308108 w 727761"/>
                <a:gd name="connsiteY4" fmla="*/ 1754069 h 1786003"/>
                <a:gd name="connsiteX5" fmla="*/ 433418 w 727761"/>
                <a:gd name="connsiteY5" fmla="*/ 1778128 h 1786003"/>
                <a:gd name="connsiteX6" fmla="*/ 551913 w 727761"/>
                <a:gd name="connsiteY6" fmla="*/ 1786003 h 1786003"/>
                <a:gd name="connsiteX7" fmla="*/ 727761 w 727761"/>
                <a:gd name="connsiteY7" fmla="*/ 1777767 h 1786003"/>
                <a:gd name="connsiteX8" fmla="*/ 574685 w 727761"/>
                <a:gd name="connsiteY8" fmla="*/ 1036874 h 1786003"/>
                <a:gd name="connsiteX9" fmla="*/ 328259 w 727761"/>
                <a:gd name="connsiteY9" fmla="*/ 0 h 1786003"/>
                <a:gd name="connsiteX0" fmla="*/ 328259 w 727761"/>
                <a:gd name="connsiteY0" fmla="*/ 0 h 1786003"/>
                <a:gd name="connsiteX1" fmla="*/ 0 w 727761"/>
                <a:gd name="connsiteY1" fmla="*/ 1783917 h 1786003"/>
                <a:gd name="connsiteX2" fmla="*/ 111008 w 727761"/>
                <a:gd name="connsiteY2" fmla="*/ 1755389 h 1786003"/>
                <a:gd name="connsiteX3" fmla="*/ 220189 w 727761"/>
                <a:gd name="connsiteY3" fmla="*/ 1751863 h 1786003"/>
                <a:gd name="connsiteX4" fmla="*/ 308108 w 727761"/>
                <a:gd name="connsiteY4" fmla="*/ 1754069 h 1786003"/>
                <a:gd name="connsiteX5" fmla="*/ 433418 w 727761"/>
                <a:gd name="connsiteY5" fmla="*/ 1764521 h 1786003"/>
                <a:gd name="connsiteX6" fmla="*/ 551913 w 727761"/>
                <a:gd name="connsiteY6" fmla="*/ 1786003 h 1786003"/>
                <a:gd name="connsiteX7" fmla="*/ 727761 w 727761"/>
                <a:gd name="connsiteY7" fmla="*/ 1777767 h 1786003"/>
                <a:gd name="connsiteX8" fmla="*/ 574685 w 727761"/>
                <a:gd name="connsiteY8" fmla="*/ 1036874 h 1786003"/>
                <a:gd name="connsiteX9" fmla="*/ 328259 w 727761"/>
                <a:gd name="connsiteY9" fmla="*/ 0 h 1786003"/>
                <a:gd name="connsiteX0" fmla="*/ 328259 w 727761"/>
                <a:gd name="connsiteY0" fmla="*/ 0 h 1791446"/>
                <a:gd name="connsiteX1" fmla="*/ 0 w 727761"/>
                <a:gd name="connsiteY1" fmla="*/ 1783917 h 1791446"/>
                <a:gd name="connsiteX2" fmla="*/ 111008 w 727761"/>
                <a:gd name="connsiteY2" fmla="*/ 1755389 h 1791446"/>
                <a:gd name="connsiteX3" fmla="*/ 220189 w 727761"/>
                <a:gd name="connsiteY3" fmla="*/ 1751863 h 1791446"/>
                <a:gd name="connsiteX4" fmla="*/ 308108 w 727761"/>
                <a:gd name="connsiteY4" fmla="*/ 1754069 h 1791446"/>
                <a:gd name="connsiteX5" fmla="*/ 433418 w 727761"/>
                <a:gd name="connsiteY5" fmla="*/ 1764521 h 1791446"/>
                <a:gd name="connsiteX6" fmla="*/ 584848 w 727761"/>
                <a:gd name="connsiteY6" fmla="*/ 1791446 h 1791446"/>
                <a:gd name="connsiteX7" fmla="*/ 727761 w 727761"/>
                <a:gd name="connsiteY7" fmla="*/ 1777767 h 1791446"/>
                <a:gd name="connsiteX8" fmla="*/ 574685 w 727761"/>
                <a:gd name="connsiteY8" fmla="*/ 1036874 h 1791446"/>
                <a:gd name="connsiteX9" fmla="*/ 328259 w 727761"/>
                <a:gd name="connsiteY9" fmla="*/ 0 h 1791446"/>
                <a:gd name="connsiteX0" fmla="*/ 328259 w 727761"/>
                <a:gd name="connsiteY0" fmla="*/ 0 h 1791446"/>
                <a:gd name="connsiteX1" fmla="*/ 0 w 727761"/>
                <a:gd name="connsiteY1" fmla="*/ 1783917 h 1791446"/>
                <a:gd name="connsiteX2" fmla="*/ 111008 w 727761"/>
                <a:gd name="connsiteY2" fmla="*/ 1755389 h 1791446"/>
                <a:gd name="connsiteX3" fmla="*/ 220189 w 727761"/>
                <a:gd name="connsiteY3" fmla="*/ 1751863 h 1791446"/>
                <a:gd name="connsiteX4" fmla="*/ 321831 w 727761"/>
                <a:gd name="connsiteY4" fmla="*/ 1751347 h 1791446"/>
                <a:gd name="connsiteX5" fmla="*/ 433418 w 727761"/>
                <a:gd name="connsiteY5" fmla="*/ 1764521 h 1791446"/>
                <a:gd name="connsiteX6" fmla="*/ 584848 w 727761"/>
                <a:gd name="connsiteY6" fmla="*/ 1791446 h 1791446"/>
                <a:gd name="connsiteX7" fmla="*/ 727761 w 727761"/>
                <a:gd name="connsiteY7" fmla="*/ 1777767 h 1791446"/>
                <a:gd name="connsiteX8" fmla="*/ 574685 w 727761"/>
                <a:gd name="connsiteY8" fmla="*/ 1036874 h 1791446"/>
                <a:gd name="connsiteX9" fmla="*/ 328259 w 727761"/>
                <a:gd name="connsiteY9" fmla="*/ 0 h 1791446"/>
                <a:gd name="connsiteX0" fmla="*/ 328259 w 727761"/>
                <a:gd name="connsiteY0" fmla="*/ 0 h 1791446"/>
                <a:gd name="connsiteX1" fmla="*/ 0 w 727761"/>
                <a:gd name="connsiteY1" fmla="*/ 1783917 h 1791446"/>
                <a:gd name="connsiteX2" fmla="*/ 111008 w 727761"/>
                <a:gd name="connsiteY2" fmla="*/ 1760832 h 1791446"/>
                <a:gd name="connsiteX3" fmla="*/ 220189 w 727761"/>
                <a:gd name="connsiteY3" fmla="*/ 1751863 h 1791446"/>
                <a:gd name="connsiteX4" fmla="*/ 321831 w 727761"/>
                <a:gd name="connsiteY4" fmla="*/ 1751347 h 1791446"/>
                <a:gd name="connsiteX5" fmla="*/ 433418 w 727761"/>
                <a:gd name="connsiteY5" fmla="*/ 1764521 h 1791446"/>
                <a:gd name="connsiteX6" fmla="*/ 584848 w 727761"/>
                <a:gd name="connsiteY6" fmla="*/ 1791446 h 1791446"/>
                <a:gd name="connsiteX7" fmla="*/ 727761 w 727761"/>
                <a:gd name="connsiteY7" fmla="*/ 1777767 h 1791446"/>
                <a:gd name="connsiteX8" fmla="*/ 574685 w 727761"/>
                <a:gd name="connsiteY8" fmla="*/ 1036874 h 1791446"/>
                <a:gd name="connsiteX9" fmla="*/ 328259 w 727761"/>
                <a:gd name="connsiteY9" fmla="*/ 0 h 1791446"/>
                <a:gd name="connsiteX0" fmla="*/ 328259 w 727761"/>
                <a:gd name="connsiteY0" fmla="*/ 0 h 1791446"/>
                <a:gd name="connsiteX1" fmla="*/ 0 w 727761"/>
                <a:gd name="connsiteY1" fmla="*/ 1783917 h 1791446"/>
                <a:gd name="connsiteX2" fmla="*/ 111008 w 727761"/>
                <a:gd name="connsiteY2" fmla="*/ 1760832 h 1791446"/>
                <a:gd name="connsiteX3" fmla="*/ 220189 w 727761"/>
                <a:gd name="connsiteY3" fmla="*/ 1746420 h 1791446"/>
                <a:gd name="connsiteX4" fmla="*/ 321831 w 727761"/>
                <a:gd name="connsiteY4" fmla="*/ 1751347 h 1791446"/>
                <a:gd name="connsiteX5" fmla="*/ 433418 w 727761"/>
                <a:gd name="connsiteY5" fmla="*/ 1764521 h 1791446"/>
                <a:gd name="connsiteX6" fmla="*/ 584848 w 727761"/>
                <a:gd name="connsiteY6" fmla="*/ 1791446 h 1791446"/>
                <a:gd name="connsiteX7" fmla="*/ 727761 w 727761"/>
                <a:gd name="connsiteY7" fmla="*/ 1777767 h 1791446"/>
                <a:gd name="connsiteX8" fmla="*/ 574685 w 727761"/>
                <a:gd name="connsiteY8" fmla="*/ 1036874 h 1791446"/>
                <a:gd name="connsiteX9" fmla="*/ 328259 w 727761"/>
                <a:gd name="connsiteY9" fmla="*/ 0 h 179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7761" h="1791446">
                  <a:moveTo>
                    <a:pt x="328259" y="0"/>
                  </a:moveTo>
                  <a:lnTo>
                    <a:pt x="0" y="1783917"/>
                  </a:lnTo>
                  <a:lnTo>
                    <a:pt x="111008" y="1760832"/>
                  </a:lnTo>
                  <a:lnTo>
                    <a:pt x="220189" y="1746420"/>
                  </a:lnTo>
                  <a:lnTo>
                    <a:pt x="321831" y="1751347"/>
                  </a:lnTo>
                  <a:lnTo>
                    <a:pt x="433418" y="1764521"/>
                  </a:lnTo>
                  <a:lnTo>
                    <a:pt x="584848" y="1791446"/>
                  </a:lnTo>
                  <a:cubicBezTo>
                    <a:pt x="638890" y="1790515"/>
                    <a:pt x="654507" y="1784141"/>
                    <a:pt x="727761" y="1777767"/>
                  </a:cubicBezTo>
                  <a:lnTo>
                    <a:pt x="574685" y="1036874"/>
                  </a:lnTo>
                  <a:lnTo>
                    <a:pt x="328259" y="0"/>
                  </a:lnTo>
                  <a:close/>
                </a:path>
              </a:pathLst>
            </a:custGeom>
            <a:solidFill>
              <a:schemeClr val="accent6">
                <a:lumMod val="60000"/>
                <a:lumOff val="40000"/>
                <a:alpha val="50196"/>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Line 83">
              <a:extLst>
                <a:ext uri="{FF2B5EF4-FFF2-40B4-BE49-F238E27FC236}">
                  <a16:creationId xmlns:a16="http://schemas.microsoft.com/office/drawing/2014/main" id="{F81300C7-E524-91DB-E9D3-4147C292318F}"/>
                </a:ext>
              </a:extLst>
            </p:cNvPr>
            <p:cNvSpPr>
              <a:spLocks noChangeShapeType="1"/>
            </p:cNvSpPr>
            <p:nvPr/>
          </p:nvSpPr>
          <p:spPr bwMode="auto">
            <a:xfrm>
              <a:off x="9372407" y="4705773"/>
              <a:ext cx="2063750" cy="0"/>
            </a:xfrm>
            <a:prstGeom prst="line">
              <a:avLst/>
            </a:prstGeom>
            <a:noFill/>
            <a:ln w="57150">
              <a:solidFill>
                <a:schemeClr val="bg1"/>
              </a:solidFill>
              <a:prstDash val="lgDash"/>
              <a:round/>
              <a:headEnd/>
              <a:tailEnd type="stealth" w="lg" len="lg"/>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235" name="Freeform 82">
              <a:extLst>
                <a:ext uri="{FF2B5EF4-FFF2-40B4-BE49-F238E27FC236}">
                  <a16:creationId xmlns:a16="http://schemas.microsoft.com/office/drawing/2014/main" id="{48E71D48-9FCE-C470-572E-C6F9044A401C}"/>
                </a:ext>
              </a:extLst>
            </p:cNvPr>
            <p:cNvSpPr>
              <a:spLocks/>
            </p:cNvSpPr>
            <p:nvPr/>
          </p:nvSpPr>
          <p:spPr bwMode="auto">
            <a:xfrm rot="20998349">
              <a:off x="8181029" y="4434255"/>
              <a:ext cx="1409283" cy="470965"/>
            </a:xfrm>
            <a:custGeom>
              <a:avLst/>
              <a:gdLst/>
              <a:ahLst/>
              <a:cxnLst>
                <a:cxn ang="0">
                  <a:pos x="256" y="156"/>
                </a:cxn>
                <a:cxn ang="0">
                  <a:pos x="661" y="233"/>
                </a:cxn>
                <a:cxn ang="0">
                  <a:pos x="711" y="236"/>
                </a:cxn>
                <a:cxn ang="0">
                  <a:pos x="742" y="234"/>
                </a:cxn>
                <a:cxn ang="0">
                  <a:pos x="771" y="227"/>
                </a:cxn>
                <a:cxn ang="0">
                  <a:pos x="795" y="219"/>
                </a:cxn>
                <a:cxn ang="0">
                  <a:pos x="797" y="196"/>
                </a:cxn>
                <a:cxn ang="0">
                  <a:pos x="786" y="179"/>
                </a:cxn>
                <a:cxn ang="0">
                  <a:pos x="752" y="158"/>
                </a:cxn>
                <a:cxn ang="0">
                  <a:pos x="730" y="144"/>
                </a:cxn>
                <a:cxn ang="0">
                  <a:pos x="706" y="140"/>
                </a:cxn>
                <a:cxn ang="0">
                  <a:pos x="672" y="129"/>
                </a:cxn>
                <a:cxn ang="0">
                  <a:pos x="585" y="113"/>
                </a:cxn>
                <a:cxn ang="0">
                  <a:pos x="361" y="72"/>
                </a:cxn>
                <a:cxn ang="0">
                  <a:pos x="276" y="58"/>
                </a:cxn>
                <a:cxn ang="0">
                  <a:pos x="166" y="48"/>
                </a:cxn>
                <a:cxn ang="0">
                  <a:pos x="119" y="47"/>
                </a:cxn>
                <a:cxn ang="0">
                  <a:pos x="99" y="45"/>
                </a:cxn>
                <a:cxn ang="0">
                  <a:pos x="92" y="6"/>
                </a:cxn>
                <a:cxn ang="0">
                  <a:pos x="63" y="0"/>
                </a:cxn>
                <a:cxn ang="0">
                  <a:pos x="54" y="47"/>
                </a:cxn>
                <a:cxn ang="0">
                  <a:pos x="6" y="44"/>
                </a:cxn>
                <a:cxn ang="0">
                  <a:pos x="0" y="74"/>
                </a:cxn>
                <a:cxn ang="0">
                  <a:pos x="47" y="89"/>
                </a:cxn>
                <a:cxn ang="0">
                  <a:pos x="38" y="134"/>
                </a:cxn>
                <a:cxn ang="0">
                  <a:pos x="70" y="138"/>
                </a:cxn>
                <a:cxn ang="0">
                  <a:pos x="89" y="102"/>
                </a:cxn>
                <a:cxn ang="0">
                  <a:pos x="125" y="115"/>
                </a:cxn>
                <a:cxn ang="0">
                  <a:pos x="190" y="138"/>
                </a:cxn>
                <a:cxn ang="0">
                  <a:pos x="256" y="156"/>
                </a:cxn>
              </a:cxnLst>
              <a:rect l="0" t="0" r="r" b="b"/>
              <a:pathLst>
                <a:path w="797" h="236">
                  <a:moveTo>
                    <a:pt x="256" y="156"/>
                  </a:moveTo>
                  <a:lnTo>
                    <a:pt x="661" y="233"/>
                  </a:lnTo>
                  <a:lnTo>
                    <a:pt x="711" y="236"/>
                  </a:lnTo>
                  <a:lnTo>
                    <a:pt x="742" y="234"/>
                  </a:lnTo>
                  <a:lnTo>
                    <a:pt x="771" y="227"/>
                  </a:lnTo>
                  <a:lnTo>
                    <a:pt x="795" y="219"/>
                  </a:lnTo>
                  <a:lnTo>
                    <a:pt x="797" y="196"/>
                  </a:lnTo>
                  <a:lnTo>
                    <a:pt x="786" y="179"/>
                  </a:lnTo>
                  <a:lnTo>
                    <a:pt x="752" y="158"/>
                  </a:lnTo>
                  <a:lnTo>
                    <a:pt x="730" y="144"/>
                  </a:lnTo>
                  <a:lnTo>
                    <a:pt x="706" y="140"/>
                  </a:lnTo>
                  <a:lnTo>
                    <a:pt x="672" y="129"/>
                  </a:lnTo>
                  <a:lnTo>
                    <a:pt x="585" y="113"/>
                  </a:lnTo>
                  <a:lnTo>
                    <a:pt x="361" y="72"/>
                  </a:lnTo>
                  <a:lnTo>
                    <a:pt x="276" y="58"/>
                  </a:lnTo>
                  <a:lnTo>
                    <a:pt x="166" y="48"/>
                  </a:lnTo>
                  <a:lnTo>
                    <a:pt x="119" y="47"/>
                  </a:lnTo>
                  <a:lnTo>
                    <a:pt x="99" y="45"/>
                  </a:lnTo>
                  <a:lnTo>
                    <a:pt x="92" y="6"/>
                  </a:lnTo>
                  <a:lnTo>
                    <a:pt x="63" y="0"/>
                  </a:lnTo>
                  <a:lnTo>
                    <a:pt x="54" y="47"/>
                  </a:lnTo>
                  <a:lnTo>
                    <a:pt x="6" y="44"/>
                  </a:lnTo>
                  <a:lnTo>
                    <a:pt x="0" y="74"/>
                  </a:lnTo>
                  <a:lnTo>
                    <a:pt x="47" y="89"/>
                  </a:lnTo>
                  <a:lnTo>
                    <a:pt x="38" y="134"/>
                  </a:lnTo>
                  <a:lnTo>
                    <a:pt x="70" y="138"/>
                  </a:lnTo>
                  <a:lnTo>
                    <a:pt x="89" y="102"/>
                  </a:lnTo>
                  <a:lnTo>
                    <a:pt x="125" y="115"/>
                  </a:lnTo>
                  <a:lnTo>
                    <a:pt x="190" y="138"/>
                  </a:lnTo>
                  <a:lnTo>
                    <a:pt x="256" y="156"/>
                  </a:lnTo>
                  <a:close/>
                </a:path>
              </a:pathLst>
            </a:custGeom>
            <a:solidFill>
              <a:schemeClr val="bg1"/>
            </a:solidFill>
            <a:ln w="9525" cap="flat" cmpd="sng">
              <a:solidFill>
                <a:schemeClr val="tx1"/>
              </a:solid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240" name="TextBox 239">
              <a:extLst>
                <a:ext uri="{FF2B5EF4-FFF2-40B4-BE49-F238E27FC236}">
                  <a16:creationId xmlns:a16="http://schemas.microsoft.com/office/drawing/2014/main" id="{008EC6FD-B9C7-671A-57B6-9BC6808AA990}"/>
                </a:ext>
              </a:extLst>
            </p:cNvPr>
            <p:cNvSpPr txBox="1"/>
            <p:nvPr/>
          </p:nvSpPr>
          <p:spPr>
            <a:xfrm>
              <a:off x="8689504" y="4528579"/>
              <a:ext cx="66717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AUV</a:t>
              </a:r>
            </a:p>
          </p:txBody>
        </p:sp>
      </p:grpSp>
      <p:sp>
        <p:nvSpPr>
          <p:cNvPr id="246" name="Isosceles Triangle 245">
            <a:extLst>
              <a:ext uri="{FF2B5EF4-FFF2-40B4-BE49-F238E27FC236}">
                <a16:creationId xmlns:a16="http://schemas.microsoft.com/office/drawing/2014/main" id="{6EFD5B19-7C8F-6D99-317F-117055DC0CF1}"/>
              </a:ext>
            </a:extLst>
          </p:cNvPr>
          <p:cNvSpPr/>
          <p:nvPr/>
        </p:nvSpPr>
        <p:spPr>
          <a:xfrm>
            <a:off x="6548730" y="3261627"/>
            <a:ext cx="254787" cy="565941"/>
          </a:xfrm>
          <a:prstGeom prst="triangle">
            <a:avLst>
              <a:gd name="adj" fmla="val 44376"/>
            </a:avLst>
          </a:prstGeom>
          <a:solidFill>
            <a:schemeClr val="bg1">
              <a:lumMod val="7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49" name="Straight Connector 248">
            <a:extLst>
              <a:ext uri="{FF2B5EF4-FFF2-40B4-BE49-F238E27FC236}">
                <a16:creationId xmlns:a16="http://schemas.microsoft.com/office/drawing/2014/main" id="{E8E85922-67CB-9B3E-2F04-F77937EDEED4}"/>
              </a:ext>
            </a:extLst>
          </p:cNvPr>
          <p:cNvCxnSpPr/>
          <p:nvPr/>
        </p:nvCxnSpPr>
        <p:spPr>
          <a:xfrm flipH="1">
            <a:off x="5010150" y="2718605"/>
            <a:ext cx="32385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0" name="Straight Connector 249">
            <a:extLst>
              <a:ext uri="{FF2B5EF4-FFF2-40B4-BE49-F238E27FC236}">
                <a16:creationId xmlns:a16="http://schemas.microsoft.com/office/drawing/2014/main" id="{5438972C-252F-89CC-23F6-F4887F03044F}"/>
              </a:ext>
            </a:extLst>
          </p:cNvPr>
          <p:cNvCxnSpPr/>
          <p:nvPr/>
        </p:nvCxnSpPr>
        <p:spPr>
          <a:xfrm flipH="1">
            <a:off x="5010150" y="3827568"/>
            <a:ext cx="32385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1" name="Straight Connector 250">
            <a:extLst>
              <a:ext uri="{FF2B5EF4-FFF2-40B4-BE49-F238E27FC236}">
                <a16:creationId xmlns:a16="http://schemas.microsoft.com/office/drawing/2014/main" id="{B5E40B33-119F-8E09-902C-6AC1799F295F}"/>
              </a:ext>
            </a:extLst>
          </p:cNvPr>
          <p:cNvCxnSpPr>
            <a:cxnSpLocks/>
          </p:cNvCxnSpPr>
          <p:nvPr/>
        </p:nvCxnSpPr>
        <p:spPr>
          <a:xfrm>
            <a:off x="5175250" y="2718605"/>
            <a:ext cx="0" cy="1108963"/>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55" name="TextBox 254">
            <a:extLst>
              <a:ext uri="{FF2B5EF4-FFF2-40B4-BE49-F238E27FC236}">
                <a16:creationId xmlns:a16="http://schemas.microsoft.com/office/drawing/2014/main" id="{25969120-F5FE-7E4F-FE4D-01C4FEE4DA69}"/>
              </a:ext>
            </a:extLst>
          </p:cNvPr>
          <p:cNvSpPr txBox="1"/>
          <p:nvPr/>
        </p:nvSpPr>
        <p:spPr>
          <a:xfrm>
            <a:off x="4091720" y="3798396"/>
            <a:ext cx="15527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Unsampled</a:t>
            </a:r>
          </a:p>
        </p:txBody>
      </p:sp>
    </p:spTree>
    <p:extLst>
      <p:ext uri="{BB962C8B-B14F-4D97-AF65-F5344CB8AC3E}">
        <p14:creationId xmlns:p14="http://schemas.microsoft.com/office/powerpoint/2010/main" val="54250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2"/>
                                        </p:tgtEl>
                                        <p:attrNameLst>
                                          <p:attrName>style.visibility</p:attrName>
                                        </p:attrNameLst>
                                      </p:cBhvr>
                                      <p:to>
                                        <p:strVal val="visible"/>
                                      </p:to>
                                    </p:set>
                                    <p:animEffect transition="in" filter="fade">
                                      <p:cBhvr>
                                        <p:cTn id="7" dur="500"/>
                                        <p:tgtEl>
                                          <p:spTgt spid="242"/>
                                        </p:tgtEl>
                                      </p:cBhvr>
                                    </p:animEffect>
                                  </p:childTnLst>
                                </p:cTn>
                              </p:par>
                              <p:par>
                                <p:cTn id="8" presetID="10" presetClass="entr" presetSubtype="0" fill="hold" nodeType="withEffect">
                                  <p:stCondLst>
                                    <p:cond delay="0"/>
                                  </p:stCondLst>
                                  <p:childTnLst>
                                    <p:set>
                                      <p:cBhvr>
                                        <p:cTn id="9" dur="1" fill="hold">
                                          <p:stCondLst>
                                            <p:cond delay="0"/>
                                          </p:stCondLst>
                                        </p:cTn>
                                        <p:tgtEl>
                                          <p:spTgt spid="241"/>
                                        </p:tgtEl>
                                        <p:attrNameLst>
                                          <p:attrName>style.visibility</p:attrName>
                                        </p:attrNameLst>
                                      </p:cBhvr>
                                      <p:to>
                                        <p:strVal val="visible"/>
                                      </p:to>
                                    </p:set>
                                    <p:animEffect transition="in" filter="fade">
                                      <p:cBhvr>
                                        <p:cTn id="10" dur="500"/>
                                        <p:tgtEl>
                                          <p:spTgt spid="2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8"/>
                                        </p:tgtEl>
                                        <p:attrNameLst>
                                          <p:attrName>style.visibility</p:attrName>
                                        </p:attrNameLst>
                                      </p:cBhvr>
                                      <p:to>
                                        <p:strVal val="visible"/>
                                      </p:to>
                                    </p:set>
                                    <p:animEffect transition="in" filter="fade">
                                      <p:cBhvr>
                                        <p:cTn id="18" dur="500"/>
                                        <p:tgtEl>
                                          <p:spTgt spid="24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44">
                                            <p:txEl>
                                              <p:pRg st="0" end="0"/>
                                            </p:txEl>
                                          </p:spTgt>
                                        </p:tgtEl>
                                        <p:attrNameLst>
                                          <p:attrName>style.visibility</p:attrName>
                                        </p:attrNameLst>
                                      </p:cBhvr>
                                      <p:to>
                                        <p:strVal val="visible"/>
                                      </p:to>
                                    </p:set>
                                    <p:animEffect transition="in" filter="fade">
                                      <p:cBhvr>
                                        <p:cTn id="33" dur="500"/>
                                        <p:tgtEl>
                                          <p:spTgt spid="244">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44">
                                            <p:txEl>
                                              <p:pRg st="1" end="1"/>
                                            </p:txEl>
                                          </p:spTgt>
                                        </p:tgtEl>
                                        <p:attrNameLst>
                                          <p:attrName>style.visibility</p:attrName>
                                        </p:attrNameLst>
                                      </p:cBhvr>
                                      <p:to>
                                        <p:strVal val="visible"/>
                                      </p:to>
                                    </p:set>
                                    <p:animEffect transition="in" filter="fade">
                                      <p:cBhvr>
                                        <p:cTn id="38" dur="500"/>
                                        <p:tgtEl>
                                          <p:spTgt spid="244">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44">
                                            <p:txEl>
                                              <p:pRg st="2" end="2"/>
                                            </p:txEl>
                                          </p:spTgt>
                                        </p:tgtEl>
                                        <p:attrNameLst>
                                          <p:attrName>style.visibility</p:attrName>
                                        </p:attrNameLst>
                                      </p:cBhvr>
                                      <p:to>
                                        <p:strVal val="visible"/>
                                      </p:to>
                                    </p:set>
                                    <p:animEffect transition="in" filter="fade">
                                      <p:cBhvr>
                                        <p:cTn id="43" dur="500"/>
                                        <p:tgtEl>
                                          <p:spTgt spid="244">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44">
                                            <p:txEl>
                                              <p:pRg st="3" end="3"/>
                                            </p:txEl>
                                          </p:spTgt>
                                        </p:tgtEl>
                                        <p:attrNameLst>
                                          <p:attrName>style.visibility</p:attrName>
                                        </p:attrNameLst>
                                      </p:cBhvr>
                                      <p:to>
                                        <p:strVal val="visible"/>
                                      </p:to>
                                    </p:set>
                                    <p:animEffect transition="in" filter="fade">
                                      <p:cBhvr>
                                        <p:cTn id="48" dur="500"/>
                                        <p:tgtEl>
                                          <p:spTgt spid="244">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44">
                                            <p:txEl>
                                              <p:pRg st="4" end="4"/>
                                            </p:txEl>
                                          </p:spTgt>
                                        </p:tgtEl>
                                        <p:attrNameLst>
                                          <p:attrName>style.visibility</p:attrName>
                                        </p:attrNameLst>
                                      </p:cBhvr>
                                      <p:to>
                                        <p:strVal val="visible"/>
                                      </p:to>
                                    </p:set>
                                    <p:animEffect transition="in" filter="fade">
                                      <p:cBhvr>
                                        <p:cTn id="53" dur="500"/>
                                        <p:tgtEl>
                                          <p:spTgt spid="244">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46"/>
                                        </p:tgtEl>
                                        <p:attrNameLst>
                                          <p:attrName>style.visibility</p:attrName>
                                        </p:attrNameLst>
                                      </p:cBhvr>
                                      <p:to>
                                        <p:strVal val="visible"/>
                                      </p:to>
                                    </p:set>
                                    <p:animEffect transition="in" filter="fade">
                                      <p:cBhvr>
                                        <p:cTn id="58" dur="500"/>
                                        <p:tgtEl>
                                          <p:spTgt spid="24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55"/>
                                        </p:tgtEl>
                                        <p:attrNameLst>
                                          <p:attrName>style.visibility</p:attrName>
                                        </p:attrNameLst>
                                      </p:cBhvr>
                                      <p:to>
                                        <p:strVal val="visible"/>
                                      </p:to>
                                    </p:set>
                                    <p:animEffect transition="in" filter="fade">
                                      <p:cBhvr>
                                        <p:cTn id="63" dur="500"/>
                                        <p:tgtEl>
                                          <p:spTgt spid="255"/>
                                        </p:tgtEl>
                                      </p:cBhvr>
                                    </p:animEffect>
                                  </p:childTnLst>
                                </p:cTn>
                              </p:par>
                              <p:par>
                                <p:cTn id="64" presetID="10" presetClass="entr" presetSubtype="0" fill="hold" nodeType="withEffect">
                                  <p:stCondLst>
                                    <p:cond delay="0"/>
                                  </p:stCondLst>
                                  <p:childTnLst>
                                    <p:set>
                                      <p:cBhvr>
                                        <p:cTn id="65" dur="1" fill="hold">
                                          <p:stCondLst>
                                            <p:cond delay="0"/>
                                          </p:stCondLst>
                                        </p:cTn>
                                        <p:tgtEl>
                                          <p:spTgt spid="249"/>
                                        </p:tgtEl>
                                        <p:attrNameLst>
                                          <p:attrName>style.visibility</p:attrName>
                                        </p:attrNameLst>
                                      </p:cBhvr>
                                      <p:to>
                                        <p:strVal val="visible"/>
                                      </p:to>
                                    </p:set>
                                    <p:animEffect transition="in" filter="fade">
                                      <p:cBhvr>
                                        <p:cTn id="66" dur="500"/>
                                        <p:tgtEl>
                                          <p:spTgt spid="249"/>
                                        </p:tgtEl>
                                      </p:cBhvr>
                                    </p:animEffect>
                                  </p:childTnLst>
                                </p:cTn>
                              </p:par>
                              <p:par>
                                <p:cTn id="67" presetID="10" presetClass="entr" presetSubtype="0" fill="hold" nodeType="withEffect">
                                  <p:stCondLst>
                                    <p:cond delay="0"/>
                                  </p:stCondLst>
                                  <p:childTnLst>
                                    <p:set>
                                      <p:cBhvr>
                                        <p:cTn id="68" dur="1" fill="hold">
                                          <p:stCondLst>
                                            <p:cond delay="0"/>
                                          </p:stCondLst>
                                        </p:cTn>
                                        <p:tgtEl>
                                          <p:spTgt spid="250"/>
                                        </p:tgtEl>
                                        <p:attrNameLst>
                                          <p:attrName>style.visibility</p:attrName>
                                        </p:attrNameLst>
                                      </p:cBhvr>
                                      <p:to>
                                        <p:strVal val="visible"/>
                                      </p:to>
                                    </p:set>
                                    <p:animEffect transition="in" filter="fade">
                                      <p:cBhvr>
                                        <p:cTn id="69" dur="500"/>
                                        <p:tgtEl>
                                          <p:spTgt spid="250"/>
                                        </p:tgtEl>
                                      </p:cBhvr>
                                    </p:animEffect>
                                  </p:childTnLst>
                                </p:cTn>
                              </p:par>
                              <p:par>
                                <p:cTn id="70" presetID="10" presetClass="entr" presetSubtype="0" fill="hold" nodeType="withEffect">
                                  <p:stCondLst>
                                    <p:cond delay="0"/>
                                  </p:stCondLst>
                                  <p:childTnLst>
                                    <p:set>
                                      <p:cBhvr>
                                        <p:cTn id="71" dur="1" fill="hold">
                                          <p:stCondLst>
                                            <p:cond delay="0"/>
                                          </p:stCondLst>
                                        </p:cTn>
                                        <p:tgtEl>
                                          <p:spTgt spid="251"/>
                                        </p:tgtEl>
                                        <p:attrNameLst>
                                          <p:attrName>style.visibility</p:attrName>
                                        </p:attrNameLst>
                                      </p:cBhvr>
                                      <p:to>
                                        <p:strVal val="visible"/>
                                      </p:to>
                                    </p:set>
                                    <p:animEffect transition="in" filter="fade">
                                      <p:cBhvr>
                                        <p:cTn id="72" dur="500"/>
                                        <p:tgtEl>
                                          <p:spTgt spid="25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animBg="1"/>
      <p:bldP spid="242" grpId="0"/>
      <p:bldP spid="246" grpId="0" animBg="1"/>
      <p:bldP spid="25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F30782-2118-6ADA-C70E-C5243B34726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BB60D58-06C1-32E6-376F-F66A75872FEC}"/>
              </a:ext>
            </a:extLst>
          </p:cNvPr>
          <p:cNvSpPr txBox="1"/>
          <p:nvPr/>
        </p:nvSpPr>
        <p:spPr>
          <a:xfrm>
            <a:off x="372267" y="90361"/>
            <a:ext cx="11671300" cy="523220"/>
          </a:xfrm>
          <a:prstGeom prst="rect">
            <a:avLst/>
          </a:prstGeom>
          <a:noFill/>
        </p:spPr>
        <p:txBody>
          <a:bodyPr wrap="square" rtlCol="0">
            <a:spAutoFit/>
          </a:bodyPr>
          <a:lstStyle/>
          <a:p>
            <a:pPr marL="0" marR="0" lvl="0" indent="0" algn="l" defTabSz="10795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282A4"/>
                </a:solidFill>
                <a:effectLst/>
                <a:uLnTx/>
                <a:uFillTx/>
                <a:latin typeface="Verdana" panose="020B0604030504040204" pitchFamily="34" charset="0"/>
                <a:ea typeface="Verdana" panose="020B0604030504040204" pitchFamily="34" charset="0"/>
                <a:cs typeface="+mn-cs"/>
              </a:rPr>
              <a:t>Innovation required for surveying OWFs: USV</a:t>
            </a:r>
          </a:p>
        </p:txBody>
      </p:sp>
      <p:sp>
        <p:nvSpPr>
          <p:cNvPr id="3" name="TextBox 2">
            <a:extLst>
              <a:ext uri="{FF2B5EF4-FFF2-40B4-BE49-F238E27FC236}">
                <a16:creationId xmlns:a16="http://schemas.microsoft.com/office/drawing/2014/main" id="{39DC1281-2669-5FA0-A76F-F2BEC24BAF67}"/>
              </a:ext>
            </a:extLst>
          </p:cNvPr>
          <p:cNvSpPr txBox="1"/>
          <p:nvPr/>
        </p:nvSpPr>
        <p:spPr>
          <a:xfrm>
            <a:off x="372267" y="904495"/>
            <a:ext cx="4675157" cy="5632311"/>
          </a:xfrm>
          <a:prstGeom prst="rect">
            <a:avLst/>
          </a:prstGeom>
          <a:noFill/>
        </p:spPr>
        <p:txBody>
          <a:bodyPr wrap="square" rtlCol="0">
            <a:spAutoFit/>
          </a:bodyPr>
          <a:lstStyle/>
          <a:p>
            <a:pPr marL="0" marR="0" lvl="0" indent="0" algn="l" defTabSz="10795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Survey requirements:</a:t>
            </a:r>
          </a:p>
          <a:p>
            <a:pPr marL="342900" marR="0" lvl="0"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‘Long’ range</a:t>
            </a:r>
          </a:p>
          <a:p>
            <a:pPr marL="342900" marR="0" lvl="0"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Communications</a:t>
            </a:r>
          </a:p>
          <a:p>
            <a:pPr marL="342900" marR="0" lvl="0"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Echosounder</a:t>
            </a:r>
          </a:p>
          <a:p>
            <a:pPr marL="457200" marR="0" lvl="0" indent="-4572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10795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10795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Started from ‘bare bones’ vessel:</a:t>
            </a:r>
          </a:p>
          <a:p>
            <a:pPr marL="342900" marR="0" lvl="0"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Floated(!)</a:t>
            </a:r>
          </a:p>
          <a:p>
            <a:pPr marL="342900" marR="0" lvl="0"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Battery only</a:t>
            </a:r>
          </a:p>
          <a:p>
            <a:pPr marL="342900" marR="0" lvl="0"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One camera</a:t>
            </a:r>
          </a:p>
          <a:p>
            <a:pPr marL="342900" marR="0" lvl="0"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Limited comms</a:t>
            </a:r>
          </a:p>
          <a:p>
            <a:pPr marL="342900" marR="0" lvl="0"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No echosounder</a:t>
            </a:r>
          </a:p>
          <a:p>
            <a:pPr marL="0" marR="0" lvl="0" indent="0" algn="l" defTabSz="10795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19" name="Picture 18" descr="A map of the coast&#10;&#10;Description automatically generated">
            <a:extLst>
              <a:ext uri="{FF2B5EF4-FFF2-40B4-BE49-F238E27FC236}">
                <a16:creationId xmlns:a16="http://schemas.microsoft.com/office/drawing/2014/main" id="{BA8D133E-E631-881F-B881-3389558A55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7424" y="1460500"/>
            <a:ext cx="6996143" cy="5011059"/>
          </a:xfrm>
          <a:prstGeom prst="rect">
            <a:avLst/>
          </a:prstGeom>
        </p:spPr>
      </p:pic>
      <p:grpSp>
        <p:nvGrpSpPr>
          <p:cNvPr id="23" name="Group 22">
            <a:extLst>
              <a:ext uri="{FF2B5EF4-FFF2-40B4-BE49-F238E27FC236}">
                <a16:creationId xmlns:a16="http://schemas.microsoft.com/office/drawing/2014/main" id="{014FC79D-73A4-1579-4DB3-F0BE43125D3F}"/>
              </a:ext>
            </a:extLst>
          </p:cNvPr>
          <p:cNvGrpSpPr/>
          <p:nvPr/>
        </p:nvGrpSpPr>
        <p:grpSpPr>
          <a:xfrm>
            <a:off x="5047424" y="1460499"/>
            <a:ext cx="7113763" cy="5011059"/>
            <a:chOff x="4624269" y="2891970"/>
            <a:chExt cx="7113763" cy="5011059"/>
          </a:xfrm>
        </p:grpSpPr>
        <p:pic>
          <p:nvPicPr>
            <p:cNvPr id="22" name="Picture 21" descr="A map of the coast&#10;&#10;Description automatically generated">
              <a:extLst>
                <a:ext uri="{FF2B5EF4-FFF2-40B4-BE49-F238E27FC236}">
                  <a16:creationId xmlns:a16="http://schemas.microsoft.com/office/drawing/2014/main" id="{8087855E-CF9F-91CC-7D67-502D64C95C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4269" y="2891970"/>
              <a:ext cx="6996143" cy="5011059"/>
            </a:xfrm>
            <a:prstGeom prst="rect">
              <a:avLst/>
            </a:prstGeom>
          </p:spPr>
        </p:pic>
        <p:sp>
          <p:nvSpPr>
            <p:cNvPr id="21" name="Freeform: Shape 20">
              <a:extLst>
                <a:ext uri="{FF2B5EF4-FFF2-40B4-BE49-F238E27FC236}">
                  <a16:creationId xmlns:a16="http://schemas.microsoft.com/office/drawing/2014/main" id="{F2C62191-1009-BD64-73BF-9BB7A875378D}"/>
                </a:ext>
              </a:extLst>
            </p:cNvPr>
            <p:cNvSpPr/>
            <p:nvPr/>
          </p:nvSpPr>
          <p:spPr>
            <a:xfrm rot="18900000">
              <a:off x="7142390" y="4764521"/>
              <a:ext cx="4595642" cy="694420"/>
            </a:xfrm>
            <a:custGeom>
              <a:avLst/>
              <a:gdLst>
                <a:gd name="connsiteX0" fmla="*/ 0 w 2852737"/>
                <a:gd name="connsiteY0" fmla="*/ 0 h 1071563"/>
                <a:gd name="connsiteX1" fmla="*/ 2824162 w 2852737"/>
                <a:gd name="connsiteY1" fmla="*/ 0 h 1071563"/>
                <a:gd name="connsiteX2" fmla="*/ 2824162 w 2852737"/>
                <a:gd name="connsiteY2" fmla="*/ 376238 h 1071563"/>
                <a:gd name="connsiteX3" fmla="*/ 4762 w 2852737"/>
                <a:gd name="connsiteY3" fmla="*/ 381000 h 1071563"/>
                <a:gd name="connsiteX4" fmla="*/ 4762 w 2852737"/>
                <a:gd name="connsiteY4" fmla="*/ 728663 h 1071563"/>
                <a:gd name="connsiteX5" fmla="*/ 2852737 w 2852737"/>
                <a:gd name="connsiteY5" fmla="*/ 733425 h 1071563"/>
                <a:gd name="connsiteX6" fmla="*/ 2852737 w 2852737"/>
                <a:gd name="connsiteY6" fmla="*/ 1062038 h 1071563"/>
                <a:gd name="connsiteX7" fmla="*/ 9525 w 2852737"/>
                <a:gd name="connsiteY7" fmla="*/ 1071563 h 1071563"/>
                <a:gd name="connsiteX8" fmla="*/ 9525 w 2852737"/>
                <a:gd name="connsiteY8" fmla="*/ 1071563 h 107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2737" h="1071563">
                  <a:moveTo>
                    <a:pt x="0" y="0"/>
                  </a:moveTo>
                  <a:lnTo>
                    <a:pt x="2824162" y="0"/>
                  </a:lnTo>
                  <a:lnTo>
                    <a:pt x="2824162" y="376238"/>
                  </a:lnTo>
                  <a:lnTo>
                    <a:pt x="4762" y="381000"/>
                  </a:lnTo>
                  <a:lnTo>
                    <a:pt x="4762" y="728663"/>
                  </a:lnTo>
                  <a:lnTo>
                    <a:pt x="2852737" y="733425"/>
                  </a:lnTo>
                  <a:lnTo>
                    <a:pt x="2852737" y="1062038"/>
                  </a:lnTo>
                  <a:lnTo>
                    <a:pt x="9525" y="1071563"/>
                  </a:lnTo>
                  <a:lnTo>
                    <a:pt x="9525" y="1071563"/>
                  </a:lnTo>
                </a:path>
              </a:pathLst>
            </a:custGeom>
            <a:noFill/>
            <a:ln w="2540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25" name="Picture 24" descr="A yellow object in water&#10;&#10;Description automatically generated">
            <a:extLst>
              <a:ext uri="{FF2B5EF4-FFF2-40B4-BE49-F238E27FC236}">
                <a16:creationId xmlns:a16="http://schemas.microsoft.com/office/drawing/2014/main" id="{68CD0AD1-BBC0-5E19-BC3A-B62832259F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8829" y="3429000"/>
            <a:ext cx="3928433" cy="2947396"/>
          </a:xfrm>
          <a:prstGeom prst="rect">
            <a:avLst/>
          </a:prstGeom>
        </p:spPr>
      </p:pic>
      <p:sp>
        <p:nvSpPr>
          <p:cNvPr id="26" name="TextBox 25">
            <a:extLst>
              <a:ext uri="{FF2B5EF4-FFF2-40B4-BE49-F238E27FC236}">
                <a16:creationId xmlns:a16="http://schemas.microsoft.com/office/drawing/2014/main" id="{7D002D23-6CCD-3107-9D07-A0E3348B4DFC}"/>
              </a:ext>
            </a:extLst>
          </p:cNvPr>
          <p:cNvSpPr txBox="1"/>
          <p:nvPr/>
        </p:nvSpPr>
        <p:spPr>
          <a:xfrm>
            <a:off x="5977694" y="3370368"/>
            <a:ext cx="2000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2 years ago…</a:t>
            </a:r>
          </a:p>
        </p:txBody>
      </p:sp>
      <p:sp>
        <p:nvSpPr>
          <p:cNvPr id="28" name="TextBox 27">
            <a:extLst>
              <a:ext uri="{FF2B5EF4-FFF2-40B4-BE49-F238E27FC236}">
                <a16:creationId xmlns:a16="http://schemas.microsoft.com/office/drawing/2014/main" id="{15E239F8-14BE-F8A9-53B1-E3B461A0DDC7}"/>
              </a:ext>
            </a:extLst>
          </p:cNvPr>
          <p:cNvSpPr txBox="1"/>
          <p:nvPr/>
        </p:nvSpPr>
        <p:spPr>
          <a:xfrm>
            <a:off x="80433" y="2703016"/>
            <a:ext cx="5368301" cy="4154984"/>
          </a:xfrm>
          <a:prstGeom prst="rect">
            <a:avLst/>
          </a:prstGeom>
          <a:noFill/>
        </p:spPr>
        <p:txBody>
          <a:bodyPr wrap="square" rtlCol="0">
            <a:spAutoFit/>
          </a:bodyPr>
          <a:lstStyle/>
          <a:p>
            <a:pPr marL="0" marR="0" lvl="0" indent="0" algn="l" defTabSz="10795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Now:</a:t>
            </a:r>
          </a:p>
          <a:p>
            <a:pPr marL="342900" marR="0" lvl="0"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Still floats</a:t>
            </a:r>
          </a:p>
          <a:p>
            <a:pPr marL="342900" marR="0" lvl="0"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Battery + diesel generator</a:t>
            </a:r>
          </a:p>
          <a:p>
            <a:pPr marL="342900" marR="0" lvl="0"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360° cameras</a:t>
            </a:r>
          </a:p>
          <a:p>
            <a:pPr marL="342900" marR="0" lvl="0"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Over the horizon comms</a:t>
            </a:r>
          </a:p>
          <a:p>
            <a:pPr marL="800100" marR="0" lvl="1"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Starlink</a:t>
            </a:r>
          </a:p>
          <a:p>
            <a:pPr marL="800100" marR="0" lvl="1"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backup systems</a:t>
            </a:r>
          </a:p>
          <a:p>
            <a:pPr marL="342900" marR="0" lvl="0"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Echosounder</a:t>
            </a:r>
          </a:p>
          <a:p>
            <a:pPr marL="800100" marR="0" lvl="1"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Drop-keel for data quality</a:t>
            </a:r>
          </a:p>
          <a:p>
            <a:pPr marL="0" marR="0" lvl="0" indent="0" algn="l" defTabSz="10795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30" name="Picture 29" descr="A yellow floating boat on water&#10;&#10;Description automatically generated">
            <a:extLst>
              <a:ext uri="{FF2B5EF4-FFF2-40B4-BE49-F238E27FC236}">
                <a16:creationId xmlns:a16="http://schemas.microsoft.com/office/drawing/2014/main" id="{F6A33C6C-BC2B-3BE0-C343-B930F532D1CB}"/>
              </a:ext>
            </a:extLst>
          </p:cNvPr>
          <p:cNvPicPr>
            <a:picLocks noChangeAspect="1"/>
          </p:cNvPicPr>
          <p:nvPr/>
        </p:nvPicPr>
        <p:blipFill>
          <a:blip r:embed="rId4">
            <a:extLst>
              <a:ext uri="{28A0092B-C50C-407E-A947-70E740481C1C}">
                <a14:useLocalDpi xmlns:a14="http://schemas.microsoft.com/office/drawing/2010/main" val="0"/>
              </a:ext>
            </a:extLst>
          </a:blip>
          <a:srcRect l="20189" t="7030" r="17359" b="19901"/>
          <a:stretch/>
        </p:blipFill>
        <p:spPr>
          <a:xfrm>
            <a:off x="6207917" y="3428999"/>
            <a:ext cx="4478458" cy="2947396"/>
          </a:xfrm>
          <a:prstGeom prst="rect">
            <a:avLst/>
          </a:prstGeom>
        </p:spPr>
      </p:pic>
      <p:sp>
        <p:nvSpPr>
          <p:cNvPr id="31" name="TextBox 30">
            <a:extLst>
              <a:ext uri="{FF2B5EF4-FFF2-40B4-BE49-F238E27FC236}">
                <a16:creationId xmlns:a16="http://schemas.microsoft.com/office/drawing/2014/main" id="{EB9F7F26-3FD0-A2E8-83BB-100EA60BE476}"/>
              </a:ext>
            </a:extLst>
          </p:cNvPr>
          <p:cNvSpPr txBox="1"/>
          <p:nvPr/>
        </p:nvSpPr>
        <p:spPr>
          <a:xfrm>
            <a:off x="6207917" y="3370368"/>
            <a:ext cx="2000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6 weeks ago…</a:t>
            </a:r>
          </a:p>
        </p:txBody>
      </p:sp>
      <p:sp>
        <p:nvSpPr>
          <p:cNvPr id="4" name="TextBox 3">
            <a:extLst>
              <a:ext uri="{FF2B5EF4-FFF2-40B4-BE49-F238E27FC236}">
                <a16:creationId xmlns:a16="http://schemas.microsoft.com/office/drawing/2014/main" id="{AF63D7B7-DC82-B343-6723-406FB178C4B7}"/>
              </a:ext>
            </a:extLst>
          </p:cNvPr>
          <p:cNvSpPr txBox="1"/>
          <p:nvPr/>
        </p:nvSpPr>
        <p:spPr>
          <a:xfrm>
            <a:off x="10772775" y="1122754"/>
            <a:ext cx="10469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Aptos" panose="02110004020202020204"/>
                <a:ea typeface="+mn-ea"/>
                <a:cs typeface="+mn-cs"/>
              </a:rPr>
              <a:t>20 </a:t>
            </a:r>
            <a:r>
              <a:rPr kumimoji="0" lang="en-GB" sz="1800" b="0" i="0" u="none" strike="noStrike" kern="1200" cap="none" spc="0" normalizeH="0" baseline="0" noProof="0" dirty="0" err="1">
                <a:ln>
                  <a:noFill/>
                </a:ln>
                <a:solidFill>
                  <a:srgbClr val="FF0000"/>
                </a:solidFill>
                <a:effectLst/>
                <a:uLnTx/>
                <a:uFillTx/>
                <a:latin typeface="Aptos" panose="02110004020202020204"/>
                <a:ea typeface="+mn-ea"/>
                <a:cs typeface="+mn-cs"/>
              </a:rPr>
              <a:t>nmi</a:t>
            </a:r>
            <a:endParaRPr kumimoji="0" lang="en-GB" sz="18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1739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500"/>
                            </p:stCondLst>
                            <p:childTnLst>
                              <p:par>
                                <p:cTn id="25" presetID="1" presetClass="exit" presetSubtype="0" fill="hold" nodeType="after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par>
                                <p:cTn id="39" presetID="6" presetClass="emph" presetSubtype="0" fill="hold" nodeType="withEffect">
                                  <p:stCondLst>
                                    <p:cond delay="0"/>
                                  </p:stCondLst>
                                  <p:childTnLst>
                                    <p:animScale>
                                      <p:cBhvr>
                                        <p:cTn id="40" dur="1000" fill="hold"/>
                                        <p:tgtEl>
                                          <p:spTgt spid="23"/>
                                        </p:tgtEl>
                                      </p:cBhvr>
                                      <p:by x="35000" y="35000"/>
                                    </p:animScale>
                                  </p:childTnLst>
                                </p:cTn>
                              </p:par>
                              <p:par>
                                <p:cTn id="41" presetID="42" presetClass="path" presetSubtype="0" fill="hold" nodeType="withEffect">
                                  <p:stCondLst>
                                    <p:cond delay="0"/>
                                  </p:stCondLst>
                                  <p:childTnLst>
                                    <p:animMotion origin="layout" path="M 8.33333E-7 -7.40741E-7 L 0.09974 -0.34074 " pathEditMode="relative" rAng="0" ptsTypes="AA">
                                      <p:cBhvr>
                                        <p:cTn id="42" dur="1000" fill="hold"/>
                                        <p:tgtEl>
                                          <p:spTgt spid="23"/>
                                        </p:tgtEl>
                                        <p:attrNameLst>
                                          <p:attrName>ppt_x</p:attrName>
                                          <p:attrName>ppt_y</p:attrName>
                                        </p:attrNameLst>
                                      </p:cBhvr>
                                      <p:rCtr x="4987" y="-17037"/>
                                    </p:animMotion>
                                  </p:childTnLst>
                                </p:cTn>
                              </p:par>
                              <p:par>
                                <p:cTn id="43" presetID="10" presetClass="exit" presetSubtype="0" fill="hold" grpId="1" nodeType="with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childTnLst>
                                </p:cTn>
                              </p:par>
                              <p:par>
                                <p:cTn id="50" presetID="10"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26"/>
                                        </p:tgtEl>
                                      </p:cBhvr>
                                    </p:animEffect>
                                    <p:set>
                                      <p:cBhvr>
                                        <p:cTn id="76" dur="1" fill="hold">
                                          <p:stCondLst>
                                            <p:cond delay="499"/>
                                          </p:stCondLst>
                                        </p:cTn>
                                        <p:tgtEl>
                                          <p:spTgt spid="26"/>
                                        </p:tgtEl>
                                        <p:attrNameLst>
                                          <p:attrName>style.visibility</p:attrName>
                                        </p:attrNameLst>
                                      </p:cBhvr>
                                      <p:to>
                                        <p:strVal val="hidden"/>
                                      </p:to>
                                    </p:set>
                                  </p:childTnLst>
                                </p:cTn>
                              </p:par>
                              <p:par>
                                <p:cTn id="77" presetID="6" presetClass="emph" presetSubtype="0" fill="hold" nodeType="withEffect">
                                  <p:stCondLst>
                                    <p:cond delay="0"/>
                                  </p:stCondLst>
                                  <p:childTnLst>
                                    <p:animScale>
                                      <p:cBhvr>
                                        <p:cTn id="78" dur="1000" fill="hold"/>
                                        <p:tgtEl>
                                          <p:spTgt spid="25"/>
                                        </p:tgtEl>
                                      </p:cBhvr>
                                      <p:by x="50000" y="50000"/>
                                    </p:animScale>
                                  </p:childTnLst>
                                </p:cTn>
                              </p:par>
                              <p:par>
                                <p:cTn id="79" presetID="42" presetClass="path" presetSubtype="0" fill="hold" nodeType="withEffect">
                                  <p:stCondLst>
                                    <p:cond delay="0"/>
                                  </p:stCondLst>
                                  <p:childTnLst>
                                    <p:animMotion origin="layout" path="M 1.04167E-6 -4.81481E-6 L -0.07357 -0.46481 " pathEditMode="relative" rAng="0" ptsTypes="AA">
                                      <p:cBhvr>
                                        <p:cTn id="80" dur="1000" fill="hold"/>
                                        <p:tgtEl>
                                          <p:spTgt spid="25"/>
                                        </p:tgtEl>
                                        <p:attrNameLst>
                                          <p:attrName>ppt_x</p:attrName>
                                          <p:attrName>ppt_y</p:attrName>
                                        </p:attrNameLst>
                                      </p:cBhvr>
                                      <p:rCtr x="-3685" y="-23241"/>
                                    </p:animMotion>
                                  </p:childTnLst>
                                </p:cTn>
                              </p:par>
                              <p:par>
                                <p:cTn id="81" presetID="1" presetClass="exit" presetSubtype="0" fill="hold" nodeType="withEffect">
                                  <p:stCondLst>
                                    <p:cond delay="0"/>
                                  </p:stCondLst>
                                  <p:childTnLst>
                                    <p:set>
                                      <p:cBhvr>
                                        <p:cTn id="82" dur="1" fill="hold">
                                          <p:stCondLst>
                                            <p:cond delay="0"/>
                                          </p:stCondLst>
                                        </p:cTn>
                                        <p:tgtEl>
                                          <p:spTgt spid="3">
                                            <p:txEl>
                                              <p:pRg st="6" end="6"/>
                                            </p:txEl>
                                          </p:spTgt>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3">
                                            <p:txEl>
                                              <p:pRg st="7" end="7"/>
                                            </p:txEl>
                                          </p:spTgt>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3">
                                            <p:txEl>
                                              <p:pRg st="8" end="8"/>
                                            </p:txEl>
                                          </p:spTgt>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3">
                                            <p:txEl>
                                              <p:pRg st="9" end="9"/>
                                            </p:txEl>
                                          </p:spTgt>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3">
                                            <p:txEl>
                                              <p:pRg st="10" end="10"/>
                                            </p:txEl>
                                          </p:spTgt>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3">
                                            <p:txEl>
                                              <p:pRg st="11" end="11"/>
                                            </p:txEl>
                                          </p:spTgt>
                                        </p:tgtEl>
                                        <p:attrNameLst>
                                          <p:attrName>style.visibility</p:attrName>
                                        </p:attrNameLst>
                                      </p:cBhvr>
                                      <p:to>
                                        <p:strVal val="hidden"/>
                                      </p:to>
                                    </p:set>
                                  </p:childTnLst>
                                </p:cTn>
                              </p:par>
                              <p:par>
                                <p:cTn id="93" presetID="1" presetClass="entr" presetSubtype="0" fill="hold" nodeType="withEffect">
                                  <p:stCondLst>
                                    <p:cond delay="0"/>
                                  </p:stCondLst>
                                  <p:childTnLst>
                                    <p:set>
                                      <p:cBhvr>
                                        <p:cTn id="94" dur="1" fill="hold">
                                          <p:stCondLst>
                                            <p:cond delay="0"/>
                                          </p:stCondLst>
                                        </p:cTn>
                                        <p:tgtEl>
                                          <p:spTgt spid="28">
                                            <p:txEl>
                                              <p:pRg st="0" end="0"/>
                                            </p:txEl>
                                          </p:spTgt>
                                        </p:tgtEl>
                                        <p:attrNameLst>
                                          <p:attrName>style.visibility</p:attrName>
                                        </p:attrNameLst>
                                      </p:cBhvr>
                                      <p:to>
                                        <p:strVal val="visible"/>
                                      </p:to>
                                    </p:set>
                                  </p:childTnLst>
                                </p:cTn>
                              </p:par>
                            </p:childTnLst>
                          </p:cTn>
                        </p:par>
                        <p:par>
                          <p:cTn id="95" fill="hold">
                            <p:stCondLst>
                              <p:cond delay="1000"/>
                            </p:stCondLst>
                            <p:childTnLst>
                              <p:par>
                                <p:cTn id="96" presetID="10" presetClass="entr" presetSubtype="0" fill="hold" nodeType="afterEffect">
                                  <p:stCondLst>
                                    <p:cond delay="0"/>
                                  </p:stCondLst>
                                  <p:childTnLst>
                                    <p:set>
                                      <p:cBhvr>
                                        <p:cTn id="97" dur="1" fill="hold">
                                          <p:stCondLst>
                                            <p:cond delay="0"/>
                                          </p:stCondLst>
                                        </p:cTn>
                                        <p:tgtEl>
                                          <p:spTgt spid="30"/>
                                        </p:tgtEl>
                                        <p:attrNameLst>
                                          <p:attrName>style.visibility</p:attrName>
                                        </p:attrNameLst>
                                      </p:cBhvr>
                                      <p:to>
                                        <p:strVal val="visible"/>
                                      </p:to>
                                    </p:set>
                                    <p:animEffect transition="in" filter="fade">
                                      <p:cBhvr>
                                        <p:cTn id="98" dur="500"/>
                                        <p:tgtEl>
                                          <p:spTgt spid="30"/>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31"/>
                                        </p:tgtEl>
                                        <p:attrNameLst>
                                          <p:attrName>style.visibility</p:attrName>
                                        </p:attrNameLst>
                                      </p:cBhvr>
                                      <p:to>
                                        <p:strVal val="visible"/>
                                      </p:to>
                                    </p:set>
                                    <p:animEffect transition="in" filter="fade">
                                      <p:cBhvr>
                                        <p:cTn id="101" dur="500"/>
                                        <p:tgtEl>
                                          <p:spTgt spid="31"/>
                                        </p:tgtEl>
                                      </p:cBhvr>
                                    </p:animEffec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nodeType="clickEffect">
                                  <p:stCondLst>
                                    <p:cond delay="0"/>
                                  </p:stCondLst>
                                  <p:childTnLst>
                                    <p:set>
                                      <p:cBhvr>
                                        <p:cTn id="113"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nodeType="clickEffect">
                                  <p:stCondLst>
                                    <p:cond delay="0"/>
                                  </p:stCondLst>
                                  <p:childTnLst>
                                    <p:set>
                                      <p:cBhvr>
                                        <p:cTn id="125"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nodeType="clickEffect">
                                  <p:stCondLst>
                                    <p:cond delay="0"/>
                                  </p:stCondLst>
                                  <p:childTnLst>
                                    <p:set>
                                      <p:cBhvr>
                                        <p:cTn id="129" dur="1" fill="hold">
                                          <p:stCondLst>
                                            <p:cond delay="0"/>
                                          </p:stCondLst>
                                        </p:cTn>
                                        <p:tgtEl>
                                          <p:spTgt spid="28">
                                            <p:txEl>
                                              <p:pRg st="7" end="7"/>
                                            </p:txEl>
                                          </p:spTgt>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nodeType="clickEffect">
                                  <p:stCondLst>
                                    <p:cond delay="0"/>
                                  </p:stCondLst>
                                  <p:childTnLst>
                                    <p:set>
                                      <p:cBhvr>
                                        <p:cTn id="133" dur="1" fill="hold">
                                          <p:stCondLst>
                                            <p:cond delay="0"/>
                                          </p:stCondLst>
                                        </p:cTn>
                                        <p:tgtEl>
                                          <p:spTgt spid="2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31" grpId="0"/>
      <p:bldP spid="4" grpId="0"/>
      <p:bldP spid="4"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D7861A-ED8B-B0A1-9CBF-BB4F29D20A85}"/>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24B33B4C-B478-2A71-3B67-9ECCF442F868}"/>
              </a:ext>
            </a:extLst>
          </p:cNvPr>
          <p:cNvGrpSpPr/>
          <p:nvPr/>
        </p:nvGrpSpPr>
        <p:grpSpPr>
          <a:xfrm>
            <a:off x="4974379" y="1200109"/>
            <a:ext cx="5824610" cy="4276211"/>
            <a:chOff x="4675789" y="1200109"/>
            <a:chExt cx="5824610" cy="4276211"/>
          </a:xfrm>
        </p:grpSpPr>
        <p:pic>
          <p:nvPicPr>
            <p:cNvPr id="18" name="Picture 17">
              <a:extLst>
                <a:ext uri="{FF2B5EF4-FFF2-40B4-BE49-F238E27FC236}">
                  <a16:creationId xmlns:a16="http://schemas.microsoft.com/office/drawing/2014/main" id="{75DBB8ED-BBC8-AC76-6C19-FC44568E34F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6359" r="53873" b="3032"/>
            <a:stretch/>
          </p:blipFill>
          <p:spPr>
            <a:xfrm>
              <a:off x="5355334" y="1504260"/>
              <a:ext cx="4992188" cy="3337052"/>
            </a:xfrm>
            <a:prstGeom prst="rect">
              <a:avLst/>
            </a:prstGeom>
            <a:ln>
              <a:solidFill>
                <a:schemeClr val="tx1"/>
              </a:solidFill>
            </a:ln>
          </p:spPr>
        </p:pic>
        <p:sp>
          <p:nvSpPr>
            <p:cNvPr id="19" name="TextBox 18">
              <a:extLst>
                <a:ext uri="{FF2B5EF4-FFF2-40B4-BE49-F238E27FC236}">
                  <a16:creationId xmlns:a16="http://schemas.microsoft.com/office/drawing/2014/main" id="{AA5E116A-9C7C-AC1E-7DBB-51D3E7EF7BDD}"/>
                </a:ext>
              </a:extLst>
            </p:cNvPr>
            <p:cNvSpPr txBox="1"/>
            <p:nvPr/>
          </p:nvSpPr>
          <p:spPr>
            <a:xfrm>
              <a:off x="5768239" y="4855261"/>
              <a:ext cx="414496" cy="290935"/>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400</a:t>
              </a:r>
            </a:p>
          </p:txBody>
        </p:sp>
        <p:sp>
          <p:nvSpPr>
            <p:cNvPr id="21" name="TextBox 20">
              <a:extLst>
                <a:ext uri="{FF2B5EF4-FFF2-40B4-BE49-F238E27FC236}">
                  <a16:creationId xmlns:a16="http://schemas.microsoft.com/office/drawing/2014/main" id="{1748619E-EAF1-C77B-3F05-4DBA22931910}"/>
                </a:ext>
              </a:extLst>
            </p:cNvPr>
            <p:cNvSpPr txBox="1"/>
            <p:nvPr/>
          </p:nvSpPr>
          <p:spPr>
            <a:xfrm>
              <a:off x="7140543" y="4855261"/>
              <a:ext cx="592245" cy="290935"/>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1200</a:t>
              </a:r>
            </a:p>
          </p:txBody>
        </p:sp>
        <p:sp>
          <p:nvSpPr>
            <p:cNvPr id="23" name="TextBox 22">
              <a:extLst>
                <a:ext uri="{FF2B5EF4-FFF2-40B4-BE49-F238E27FC236}">
                  <a16:creationId xmlns:a16="http://schemas.microsoft.com/office/drawing/2014/main" id="{85ED59A9-6858-D489-3B37-EED11A4FE551}"/>
                </a:ext>
              </a:extLst>
            </p:cNvPr>
            <p:cNvSpPr txBox="1"/>
            <p:nvPr/>
          </p:nvSpPr>
          <p:spPr>
            <a:xfrm>
              <a:off x="8432375" y="4855261"/>
              <a:ext cx="592245" cy="330124"/>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2000</a:t>
              </a:r>
            </a:p>
          </p:txBody>
        </p:sp>
        <p:sp>
          <p:nvSpPr>
            <p:cNvPr id="25" name="TextBox 24">
              <a:extLst>
                <a:ext uri="{FF2B5EF4-FFF2-40B4-BE49-F238E27FC236}">
                  <a16:creationId xmlns:a16="http://schemas.microsoft.com/office/drawing/2014/main" id="{59751BFC-04FD-2632-8761-FDD9C7E87B34}"/>
                </a:ext>
              </a:extLst>
            </p:cNvPr>
            <p:cNvSpPr txBox="1"/>
            <p:nvPr/>
          </p:nvSpPr>
          <p:spPr>
            <a:xfrm>
              <a:off x="9908154" y="4855261"/>
              <a:ext cx="592245" cy="255914"/>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2800</a:t>
              </a:r>
            </a:p>
          </p:txBody>
        </p:sp>
        <p:sp>
          <p:nvSpPr>
            <p:cNvPr id="26" name="TextBox 25">
              <a:extLst>
                <a:ext uri="{FF2B5EF4-FFF2-40B4-BE49-F238E27FC236}">
                  <a16:creationId xmlns:a16="http://schemas.microsoft.com/office/drawing/2014/main" id="{973B3638-464D-F5AA-D1AF-1244783FDECC}"/>
                </a:ext>
              </a:extLst>
            </p:cNvPr>
            <p:cNvSpPr txBox="1"/>
            <p:nvPr/>
          </p:nvSpPr>
          <p:spPr>
            <a:xfrm>
              <a:off x="7339150" y="5185385"/>
              <a:ext cx="1604573" cy="290935"/>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Distance (m)</a:t>
              </a:r>
            </a:p>
          </p:txBody>
        </p:sp>
        <p:sp>
          <p:nvSpPr>
            <p:cNvPr id="27" name="TextBox 26">
              <a:extLst>
                <a:ext uri="{FF2B5EF4-FFF2-40B4-BE49-F238E27FC236}">
                  <a16:creationId xmlns:a16="http://schemas.microsoft.com/office/drawing/2014/main" id="{14758EDD-C656-A124-69BE-297D45F67ACB}"/>
                </a:ext>
              </a:extLst>
            </p:cNvPr>
            <p:cNvSpPr txBox="1"/>
            <p:nvPr/>
          </p:nvSpPr>
          <p:spPr>
            <a:xfrm>
              <a:off x="4884705" y="1342852"/>
              <a:ext cx="414496" cy="290935"/>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0</a:t>
              </a:r>
            </a:p>
          </p:txBody>
        </p:sp>
        <p:sp>
          <p:nvSpPr>
            <p:cNvPr id="28" name="TextBox 27">
              <a:extLst>
                <a:ext uri="{FF2B5EF4-FFF2-40B4-BE49-F238E27FC236}">
                  <a16:creationId xmlns:a16="http://schemas.microsoft.com/office/drawing/2014/main" id="{F7AF906F-2109-74D1-1962-8569B9F1B4A9}"/>
                </a:ext>
              </a:extLst>
            </p:cNvPr>
            <p:cNvSpPr txBox="1"/>
            <p:nvPr/>
          </p:nvSpPr>
          <p:spPr>
            <a:xfrm>
              <a:off x="4884705" y="4684158"/>
              <a:ext cx="414496" cy="290935"/>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75</a:t>
              </a:r>
            </a:p>
          </p:txBody>
        </p:sp>
        <p:sp>
          <p:nvSpPr>
            <p:cNvPr id="29" name="TextBox 28">
              <a:extLst>
                <a:ext uri="{FF2B5EF4-FFF2-40B4-BE49-F238E27FC236}">
                  <a16:creationId xmlns:a16="http://schemas.microsoft.com/office/drawing/2014/main" id="{D9B69729-B00E-B6FA-7745-D87E59C7683D}"/>
                </a:ext>
              </a:extLst>
            </p:cNvPr>
            <p:cNvSpPr txBox="1"/>
            <p:nvPr/>
          </p:nvSpPr>
          <p:spPr>
            <a:xfrm>
              <a:off x="4884705" y="2277873"/>
              <a:ext cx="414496" cy="290935"/>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25</a:t>
              </a:r>
            </a:p>
          </p:txBody>
        </p:sp>
        <p:sp>
          <p:nvSpPr>
            <p:cNvPr id="30" name="TextBox 29">
              <a:extLst>
                <a:ext uri="{FF2B5EF4-FFF2-40B4-BE49-F238E27FC236}">
                  <a16:creationId xmlns:a16="http://schemas.microsoft.com/office/drawing/2014/main" id="{721152D8-8898-BBD5-FC0E-D405EEF6FEC7}"/>
                </a:ext>
              </a:extLst>
            </p:cNvPr>
            <p:cNvSpPr txBox="1"/>
            <p:nvPr/>
          </p:nvSpPr>
          <p:spPr>
            <a:xfrm>
              <a:off x="4884705" y="3456205"/>
              <a:ext cx="414496" cy="290935"/>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50</a:t>
              </a:r>
            </a:p>
          </p:txBody>
        </p:sp>
        <p:cxnSp>
          <p:nvCxnSpPr>
            <p:cNvPr id="31" name="Straight Connector 30">
              <a:extLst>
                <a:ext uri="{FF2B5EF4-FFF2-40B4-BE49-F238E27FC236}">
                  <a16:creationId xmlns:a16="http://schemas.microsoft.com/office/drawing/2014/main" id="{18D412B4-85F4-3263-132E-4A0E1248849E}"/>
                </a:ext>
              </a:extLst>
            </p:cNvPr>
            <p:cNvCxnSpPr>
              <a:cxnSpLocks/>
            </p:cNvCxnSpPr>
            <p:nvPr/>
          </p:nvCxnSpPr>
          <p:spPr>
            <a:xfrm flipH="1">
              <a:off x="5356698" y="2423340"/>
              <a:ext cx="9198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D1948E5-E44D-B4A0-BC9E-F7B83A030D40}"/>
                </a:ext>
              </a:extLst>
            </p:cNvPr>
            <p:cNvCxnSpPr>
              <a:cxnSpLocks/>
            </p:cNvCxnSpPr>
            <p:nvPr/>
          </p:nvCxnSpPr>
          <p:spPr>
            <a:xfrm flipH="1">
              <a:off x="5350348" y="3599524"/>
              <a:ext cx="9198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1053B86C-91C9-2DB7-F21A-8173412E745D}"/>
                </a:ext>
              </a:extLst>
            </p:cNvPr>
            <p:cNvSpPr txBox="1"/>
            <p:nvPr/>
          </p:nvSpPr>
          <p:spPr>
            <a:xfrm>
              <a:off x="5371097" y="1200109"/>
              <a:ext cx="1414242" cy="372441"/>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USV Data</a:t>
              </a:r>
            </a:p>
          </p:txBody>
        </p:sp>
        <p:sp>
          <p:nvSpPr>
            <p:cNvPr id="74" name="TextBox 73">
              <a:extLst>
                <a:ext uri="{FF2B5EF4-FFF2-40B4-BE49-F238E27FC236}">
                  <a16:creationId xmlns:a16="http://schemas.microsoft.com/office/drawing/2014/main" id="{26E89FB7-ACD2-D64E-1E81-358027311AF7}"/>
                </a:ext>
              </a:extLst>
            </p:cNvPr>
            <p:cNvSpPr txBox="1"/>
            <p:nvPr/>
          </p:nvSpPr>
          <p:spPr>
            <a:xfrm rot="16200000">
              <a:off x="4070348" y="2389007"/>
              <a:ext cx="1815957" cy="605076"/>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Depth (m)</a:t>
              </a:r>
            </a:p>
          </p:txBody>
        </p:sp>
      </p:grpSp>
      <p:sp>
        <p:nvSpPr>
          <p:cNvPr id="2" name="TextBox 1">
            <a:extLst>
              <a:ext uri="{FF2B5EF4-FFF2-40B4-BE49-F238E27FC236}">
                <a16:creationId xmlns:a16="http://schemas.microsoft.com/office/drawing/2014/main" id="{A0BB091F-D4A6-31AF-24EE-747868BE10FE}"/>
              </a:ext>
            </a:extLst>
          </p:cNvPr>
          <p:cNvSpPr txBox="1"/>
          <p:nvPr/>
        </p:nvSpPr>
        <p:spPr>
          <a:xfrm>
            <a:off x="372267" y="121155"/>
            <a:ext cx="11671300" cy="523220"/>
          </a:xfrm>
          <a:prstGeom prst="rect">
            <a:avLst/>
          </a:prstGeom>
          <a:solidFill>
            <a:schemeClr val="bg1"/>
          </a:solidFill>
        </p:spPr>
        <p:txBody>
          <a:bodyPr wrap="square" rtlCol="0">
            <a:spAutoFit/>
          </a:bodyPr>
          <a:lstStyle/>
          <a:p>
            <a:pPr marL="0" marR="0" lvl="0" indent="0" algn="l" defTabSz="10795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282A4"/>
                </a:solidFill>
                <a:effectLst/>
                <a:uLnTx/>
                <a:uFillTx/>
                <a:latin typeface="Verdana" panose="020B0604030504040204" pitchFamily="34" charset="0"/>
                <a:ea typeface="Verdana" panose="020B0604030504040204" pitchFamily="34" charset="0"/>
                <a:cs typeface="+mn-cs"/>
              </a:rPr>
              <a:t>Recent developments and plans</a:t>
            </a:r>
          </a:p>
        </p:txBody>
      </p:sp>
      <p:sp>
        <p:nvSpPr>
          <p:cNvPr id="3" name="TextBox 2">
            <a:extLst>
              <a:ext uri="{FF2B5EF4-FFF2-40B4-BE49-F238E27FC236}">
                <a16:creationId xmlns:a16="http://schemas.microsoft.com/office/drawing/2014/main" id="{4EF340B3-12F7-ECF6-E27D-7BE5DAEF1AB5}"/>
              </a:ext>
            </a:extLst>
          </p:cNvPr>
          <p:cNvSpPr txBox="1"/>
          <p:nvPr/>
        </p:nvSpPr>
        <p:spPr>
          <a:xfrm>
            <a:off x="270667" y="1104534"/>
            <a:ext cx="4675157" cy="5262979"/>
          </a:xfrm>
          <a:prstGeom prst="rect">
            <a:avLst/>
          </a:prstGeom>
          <a:noFill/>
        </p:spPr>
        <p:txBody>
          <a:bodyPr wrap="square" rtlCol="0">
            <a:spAutoFit/>
          </a:bodyPr>
          <a:lstStyle/>
          <a:p>
            <a:pPr marL="0" marR="0" lvl="0" indent="0" algn="l" defTabSz="10795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Sea trials October 2024</a:t>
            </a:r>
          </a:p>
          <a:p>
            <a:pPr marL="342900" marR="0" lvl="0"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USV @ Millport</a:t>
            </a:r>
          </a:p>
          <a:p>
            <a:pPr marL="342900" marR="0" lvl="0"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342900" marR="0" lvl="0"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First data collection with newly fitted echosounder</a:t>
            </a:r>
          </a:p>
          <a:p>
            <a:pPr marL="800100" marR="0" lvl="1"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High quality data</a:t>
            </a:r>
          </a:p>
          <a:p>
            <a:pPr marL="342900" marR="0" lvl="0"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342900" marR="0" lvl="0"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All communications &amp; control systems operational</a:t>
            </a:r>
          </a:p>
          <a:p>
            <a:pPr marL="342900" marR="0" lvl="0" indent="-342900" algn="l" defTabSz="1079500" rtl="0" eaLnBrk="1" fontAlgn="auto" latinLnBrk="0" hangingPunct="1">
              <a:lnSpc>
                <a:spcPct val="100000"/>
              </a:lnSpc>
              <a:spcBef>
                <a:spcPts val="0"/>
              </a:spcBef>
              <a:spcAft>
                <a:spcPts val="0"/>
              </a:spcAft>
              <a:buClrTx/>
              <a:buSzTx/>
              <a:buFontTx/>
              <a:buChar char="-"/>
              <a:tabLst/>
              <a:defRPr/>
            </a:pPr>
            <a:endPar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10795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10795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nvGrpSpPr>
          <p:cNvPr id="78" name="Group 77">
            <a:extLst>
              <a:ext uri="{FF2B5EF4-FFF2-40B4-BE49-F238E27FC236}">
                <a16:creationId xmlns:a16="http://schemas.microsoft.com/office/drawing/2014/main" id="{6572218E-CB91-EAC5-9C5D-EBAB236866D3}"/>
              </a:ext>
            </a:extLst>
          </p:cNvPr>
          <p:cNvGrpSpPr/>
          <p:nvPr/>
        </p:nvGrpSpPr>
        <p:grpSpPr>
          <a:xfrm>
            <a:off x="10886995" y="1125331"/>
            <a:ext cx="1595833" cy="4391384"/>
            <a:chOff x="10767861" y="844688"/>
            <a:chExt cx="1595833" cy="4391384"/>
          </a:xfrm>
        </p:grpSpPr>
        <p:pic>
          <p:nvPicPr>
            <p:cNvPr id="69" name="Picture 68">
              <a:extLst>
                <a:ext uri="{FF2B5EF4-FFF2-40B4-BE49-F238E27FC236}">
                  <a16:creationId xmlns:a16="http://schemas.microsoft.com/office/drawing/2014/main" id="{0E076DBC-605D-EE59-39AF-E23DF1D6C84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9195" t="3462" r="50030" b="2085"/>
            <a:stretch/>
          </p:blipFill>
          <p:spPr>
            <a:xfrm flipH="1">
              <a:off x="10767861" y="1016180"/>
              <a:ext cx="244643" cy="3865209"/>
            </a:xfrm>
            <a:prstGeom prst="rect">
              <a:avLst/>
            </a:prstGeom>
            <a:ln>
              <a:solidFill>
                <a:schemeClr val="tx1"/>
              </a:solidFill>
            </a:ln>
          </p:spPr>
        </p:pic>
        <p:sp>
          <p:nvSpPr>
            <p:cNvPr id="70" name="TextBox 69">
              <a:extLst>
                <a:ext uri="{FF2B5EF4-FFF2-40B4-BE49-F238E27FC236}">
                  <a16:creationId xmlns:a16="http://schemas.microsoft.com/office/drawing/2014/main" id="{3FD81E06-283E-3772-D385-1BB3640E38C1}"/>
                </a:ext>
              </a:extLst>
            </p:cNvPr>
            <p:cNvSpPr txBox="1"/>
            <p:nvPr/>
          </p:nvSpPr>
          <p:spPr>
            <a:xfrm>
              <a:off x="11081826" y="2394289"/>
              <a:ext cx="1281868" cy="84058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Echo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strength</a:t>
              </a:r>
            </a:p>
          </p:txBody>
        </p:sp>
        <p:sp>
          <p:nvSpPr>
            <p:cNvPr id="72" name="TextBox 71">
              <a:extLst>
                <a:ext uri="{FF2B5EF4-FFF2-40B4-BE49-F238E27FC236}">
                  <a16:creationId xmlns:a16="http://schemas.microsoft.com/office/drawing/2014/main" id="{447C6E62-6412-4219-1704-75B4617C6E87}"/>
                </a:ext>
              </a:extLst>
            </p:cNvPr>
            <p:cNvSpPr txBox="1"/>
            <p:nvPr/>
          </p:nvSpPr>
          <p:spPr>
            <a:xfrm>
              <a:off x="11059733" y="844688"/>
              <a:ext cx="640934" cy="382132"/>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High</a:t>
              </a:r>
            </a:p>
          </p:txBody>
        </p:sp>
        <p:sp>
          <p:nvSpPr>
            <p:cNvPr id="73" name="TextBox 72">
              <a:extLst>
                <a:ext uri="{FF2B5EF4-FFF2-40B4-BE49-F238E27FC236}">
                  <a16:creationId xmlns:a16="http://schemas.microsoft.com/office/drawing/2014/main" id="{FEA26B13-64B9-DE47-8E59-B349926050E2}"/>
                </a:ext>
              </a:extLst>
            </p:cNvPr>
            <p:cNvSpPr txBox="1"/>
            <p:nvPr/>
          </p:nvSpPr>
          <p:spPr>
            <a:xfrm>
              <a:off x="11060350" y="4774714"/>
              <a:ext cx="617906" cy="461358"/>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Low</a:t>
              </a:r>
            </a:p>
          </p:txBody>
        </p:sp>
      </p:grpSp>
      <p:grpSp>
        <p:nvGrpSpPr>
          <p:cNvPr id="5" name="Group 4">
            <a:extLst>
              <a:ext uri="{FF2B5EF4-FFF2-40B4-BE49-F238E27FC236}">
                <a16:creationId xmlns:a16="http://schemas.microsoft.com/office/drawing/2014/main" id="{47DF9CA1-D921-F8F0-7573-5C5C17C1BDB9}"/>
              </a:ext>
            </a:extLst>
          </p:cNvPr>
          <p:cNvGrpSpPr/>
          <p:nvPr/>
        </p:nvGrpSpPr>
        <p:grpSpPr>
          <a:xfrm>
            <a:off x="8608835" y="2050899"/>
            <a:ext cx="1618443" cy="1238401"/>
            <a:chOff x="8310245" y="2050899"/>
            <a:chExt cx="1618443" cy="1238401"/>
          </a:xfrm>
        </p:grpSpPr>
        <p:sp>
          <p:nvSpPr>
            <p:cNvPr id="33" name="TextBox 32">
              <a:extLst>
                <a:ext uri="{FF2B5EF4-FFF2-40B4-BE49-F238E27FC236}">
                  <a16:creationId xmlns:a16="http://schemas.microsoft.com/office/drawing/2014/main" id="{5E56EE79-9DFB-B461-0FDE-A843CD44A0E4}"/>
                </a:ext>
              </a:extLst>
            </p:cNvPr>
            <p:cNvSpPr txBox="1"/>
            <p:nvPr/>
          </p:nvSpPr>
          <p:spPr>
            <a:xfrm>
              <a:off x="8514446" y="2050899"/>
              <a:ext cx="1414242" cy="372441"/>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Fish schools </a:t>
              </a:r>
            </a:p>
          </p:txBody>
        </p:sp>
        <p:cxnSp>
          <p:nvCxnSpPr>
            <p:cNvPr id="34" name="Straight Arrow Connector 33">
              <a:extLst>
                <a:ext uri="{FF2B5EF4-FFF2-40B4-BE49-F238E27FC236}">
                  <a16:creationId xmlns:a16="http://schemas.microsoft.com/office/drawing/2014/main" id="{8D477F22-B727-8C14-9908-7222A64521BB}"/>
                </a:ext>
              </a:extLst>
            </p:cNvPr>
            <p:cNvCxnSpPr>
              <a:cxnSpLocks/>
              <a:stCxn id="33" idx="2"/>
            </p:cNvCxnSpPr>
            <p:nvPr/>
          </p:nvCxnSpPr>
          <p:spPr>
            <a:xfrm flipH="1">
              <a:off x="9024620" y="2423340"/>
              <a:ext cx="196947" cy="8659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6D7196A-8ED2-0825-48F1-F8F0D38DF506}"/>
                </a:ext>
              </a:extLst>
            </p:cNvPr>
            <p:cNvCxnSpPr>
              <a:cxnSpLocks/>
            </p:cNvCxnSpPr>
            <p:nvPr/>
          </p:nvCxnSpPr>
          <p:spPr>
            <a:xfrm flipH="1">
              <a:off x="8697025" y="2465876"/>
              <a:ext cx="458687" cy="5041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E45DA40-D52E-182D-F99B-5EB19E289504}"/>
                </a:ext>
              </a:extLst>
            </p:cNvPr>
            <p:cNvCxnSpPr>
              <a:cxnSpLocks/>
              <a:stCxn id="33" idx="2"/>
            </p:cNvCxnSpPr>
            <p:nvPr/>
          </p:nvCxnSpPr>
          <p:spPr>
            <a:xfrm flipH="1">
              <a:off x="8310245" y="2423340"/>
              <a:ext cx="911322" cy="6126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9A2CA82-143D-8C10-BAA7-05EE55D42334}"/>
                </a:ext>
              </a:extLst>
            </p:cNvPr>
            <p:cNvCxnSpPr>
              <a:cxnSpLocks/>
              <a:stCxn id="33" idx="2"/>
            </p:cNvCxnSpPr>
            <p:nvPr/>
          </p:nvCxnSpPr>
          <p:spPr>
            <a:xfrm flipH="1">
              <a:off x="8753158" y="2423340"/>
              <a:ext cx="468409" cy="7040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0B746F61-2D1C-7769-D5F9-00C6EFBA3434}"/>
              </a:ext>
            </a:extLst>
          </p:cNvPr>
          <p:cNvSpPr txBox="1"/>
          <p:nvPr/>
        </p:nvSpPr>
        <p:spPr>
          <a:xfrm>
            <a:off x="5802863" y="2311351"/>
            <a:ext cx="1414242" cy="372441"/>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Seabed</a:t>
            </a:r>
          </a:p>
        </p:txBody>
      </p:sp>
    </p:spTree>
    <p:extLst>
      <p:ext uri="{BB962C8B-B14F-4D97-AF65-F5344CB8AC3E}">
        <p14:creationId xmlns:p14="http://schemas.microsoft.com/office/powerpoint/2010/main" val="212235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78"/>
                                        </p:tgtEl>
                                        <p:attrNameLst>
                                          <p:attrName>style.visibility</p:attrName>
                                        </p:attrNameLst>
                                      </p:cBhvr>
                                      <p:to>
                                        <p:strVal val="visible"/>
                                      </p:to>
                                    </p:set>
                                    <p:animEffect transition="in" filter="fade">
                                      <p:cBhvr>
                                        <p:cTn id="26" dur="500"/>
                                        <p:tgtEl>
                                          <p:spTgt spid="7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78"/>
                                        </p:tgtEl>
                                      </p:cBhvr>
                                    </p:animEffect>
                                    <p:set>
                                      <p:cBhvr>
                                        <p:cTn id="45" dur="1" fill="hold">
                                          <p:stCondLst>
                                            <p:cond delay="499"/>
                                          </p:stCondLst>
                                        </p:cTn>
                                        <p:tgtEl>
                                          <p:spTgt spid="78"/>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38"/>
                                        </p:tgtEl>
                                      </p:cBhvr>
                                    </p:animEffect>
                                    <p:set>
                                      <p:cBhvr>
                                        <p:cTn id="54"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8"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D7861A-ED8B-B0A1-9CBF-BB4F29D20A8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0BB091F-D4A6-31AF-24EE-747868BE10FE}"/>
              </a:ext>
            </a:extLst>
          </p:cNvPr>
          <p:cNvSpPr txBox="1"/>
          <p:nvPr/>
        </p:nvSpPr>
        <p:spPr>
          <a:xfrm>
            <a:off x="372267" y="121155"/>
            <a:ext cx="11671300" cy="523220"/>
          </a:xfrm>
          <a:prstGeom prst="rect">
            <a:avLst/>
          </a:prstGeom>
          <a:solidFill>
            <a:schemeClr val="bg1"/>
          </a:solidFill>
        </p:spPr>
        <p:txBody>
          <a:bodyPr wrap="square" rtlCol="0">
            <a:spAutoFit/>
          </a:bodyPr>
          <a:lstStyle/>
          <a:p>
            <a:pPr marL="0" marR="0" lvl="0" indent="0" algn="l" defTabSz="10795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282A4"/>
                </a:solidFill>
                <a:effectLst/>
                <a:uLnTx/>
                <a:uFillTx/>
                <a:latin typeface="Verdana" panose="020B0604030504040204" pitchFamily="34" charset="0"/>
                <a:ea typeface="Verdana" panose="020B0604030504040204" pitchFamily="34" charset="0"/>
                <a:cs typeface="+mn-cs"/>
              </a:rPr>
              <a:t>Recent developments and plans</a:t>
            </a:r>
          </a:p>
        </p:txBody>
      </p:sp>
      <p:sp>
        <p:nvSpPr>
          <p:cNvPr id="3" name="TextBox 2">
            <a:extLst>
              <a:ext uri="{FF2B5EF4-FFF2-40B4-BE49-F238E27FC236}">
                <a16:creationId xmlns:a16="http://schemas.microsoft.com/office/drawing/2014/main" id="{4EF340B3-12F7-ECF6-E27D-7BE5DAEF1AB5}"/>
              </a:ext>
            </a:extLst>
          </p:cNvPr>
          <p:cNvSpPr txBox="1"/>
          <p:nvPr/>
        </p:nvSpPr>
        <p:spPr>
          <a:xfrm>
            <a:off x="270667" y="1104534"/>
            <a:ext cx="4675157" cy="5262979"/>
          </a:xfrm>
          <a:prstGeom prst="rect">
            <a:avLst/>
          </a:prstGeom>
          <a:noFill/>
        </p:spPr>
        <p:txBody>
          <a:bodyPr wrap="square" rtlCol="0">
            <a:spAutoFit/>
          </a:bodyPr>
          <a:lstStyle/>
          <a:p>
            <a:pPr marL="0" marR="0" lvl="0" indent="0" algn="l" defTabSz="10795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Sea trials October 2024</a:t>
            </a:r>
          </a:p>
          <a:p>
            <a:pPr marL="342900" marR="0" lvl="0"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USV @ Millport</a:t>
            </a:r>
          </a:p>
          <a:p>
            <a:pPr marL="342900" marR="0" lvl="0"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342900" marR="0" lvl="0"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First data collection with newly fitted echosounder</a:t>
            </a:r>
          </a:p>
          <a:p>
            <a:pPr marL="800100" marR="0" lvl="1"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High quality data</a:t>
            </a:r>
          </a:p>
          <a:p>
            <a:pPr marL="342900" marR="0" lvl="0"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342900" marR="0" lvl="0"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All communications &amp; control systems operational</a:t>
            </a:r>
          </a:p>
          <a:p>
            <a:pPr marL="342900" marR="0" lvl="0" indent="-342900" algn="l" defTabSz="1079500" rtl="0" eaLnBrk="1" fontAlgn="auto" latinLnBrk="0" hangingPunct="1">
              <a:lnSpc>
                <a:spcPct val="100000"/>
              </a:lnSpc>
              <a:spcBef>
                <a:spcPts val="0"/>
              </a:spcBef>
              <a:spcAft>
                <a:spcPts val="0"/>
              </a:spcAft>
              <a:buClrTx/>
              <a:buSzTx/>
              <a:buFontTx/>
              <a:buChar char="-"/>
              <a:tabLst/>
              <a:defRPr/>
            </a:pPr>
            <a:endPar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10795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10795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6" name="TextBox 5">
            <a:extLst>
              <a:ext uri="{FF2B5EF4-FFF2-40B4-BE49-F238E27FC236}">
                <a16:creationId xmlns:a16="http://schemas.microsoft.com/office/drawing/2014/main" id="{4C94EC4E-F402-CE8A-BDA5-7A351AD5288B}"/>
              </a:ext>
            </a:extLst>
          </p:cNvPr>
          <p:cNvSpPr txBox="1"/>
          <p:nvPr/>
        </p:nvSpPr>
        <p:spPr>
          <a:xfrm>
            <a:off x="5860400" y="833603"/>
            <a:ext cx="5901277" cy="5632311"/>
          </a:xfrm>
          <a:prstGeom prst="rect">
            <a:avLst/>
          </a:prstGeom>
          <a:noFill/>
        </p:spPr>
        <p:txBody>
          <a:bodyPr wrap="square" rtlCol="0">
            <a:spAutoFit/>
          </a:bodyPr>
          <a:lstStyle/>
          <a:p>
            <a:pPr marL="0" marR="0" lvl="0" indent="0" algn="l" defTabSz="10795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Future plans:</a:t>
            </a:r>
          </a:p>
          <a:p>
            <a:pPr marL="0" marR="0" lvl="0" indent="0" algn="l" defTabSz="10795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342900" marR="0" lvl="0"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Additional USV developments:</a:t>
            </a:r>
          </a:p>
          <a:p>
            <a:pPr marL="800100" marR="0" lvl="1"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VHF</a:t>
            </a:r>
          </a:p>
          <a:p>
            <a:pPr marL="800100" marR="0" lvl="1"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Fuel tank</a:t>
            </a:r>
          </a:p>
          <a:p>
            <a:pPr marL="0" marR="0" lvl="0" indent="0" algn="l" defTabSz="10795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342900" marR="0" lvl="0"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Survey preparation over winter</a:t>
            </a:r>
          </a:p>
          <a:p>
            <a:pPr marL="800100" marR="0" lvl="1"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MCA certification</a:t>
            </a:r>
          </a:p>
          <a:p>
            <a:pPr marL="800100" marR="0" lvl="1"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Liaise with OWF operators</a:t>
            </a:r>
          </a:p>
          <a:p>
            <a:pPr marL="342900" marR="0" lvl="0"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342900" marR="0" lvl="0" indent="-342900" algn="l" defTabSz="1079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Data collection from April 2025 onwards</a:t>
            </a:r>
          </a:p>
          <a:p>
            <a:pPr marL="0" marR="0" lvl="0" indent="0" algn="l" defTabSz="10795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Any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(Also see poster!)</a:t>
            </a:r>
          </a:p>
        </p:txBody>
      </p:sp>
    </p:spTree>
    <p:extLst>
      <p:ext uri="{BB962C8B-B14F-4D97-AF65-F5344CB8AC3E}">
        <p14:creationId xmlns:p14="http://schemas.microsoft.com/office/powerpoint/2010/main" val="268475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12" end="12"/>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155361"/>
        </a:solidFill>
        <a:effectLst/>
      </p:bgPr>
    </p:bg>
    <p:spTree>
      <p:nvGrpSpPr>
        <p:cNvPr id="1" name=""/>
        <p:cNvGrpSpPr/>
        <p:nvPr/>
      </p:nvGrpSpPr>
      <p:grpSpPr>
        <a:xfrm>
          <a:off x="0" y="0"/>
          <a:ext cx="0" cy="0"/>
          <a:chOff x="0" y="0"/>
          <a:chExt cx="0" cy="0"/>
        </a:xfrm>
      </p:grpSpPr>
      <p:sp>
        <p:nvSpPr>
          <p:cNvPr id="10" name="Title 9"/>
          <p:cNvSpPr>
            <a:spLocks noGrp="1"/>
          </p:cNvSpPr>
          <p:nvPr>
            <p:ph type="ctrTitle"/>
          </p:nvPr>
        </p:nvSpPr>
        <p:spPr>
          <a:xfrm>
            <a:off x="516216" y="597236"/>
            <a:ext cx="7591573" cy="1377586"/>
          </a:xfrm>
        </p:spPr>
        <p:txBody>
          <a:bodyPr/>
          <a:lstStyle/>
          <a:p>
            <a:r>
              <a:rPr lang="en-GB" dirty="0">
                <a:latin typeface="Proxima Nova" panose="020B0604020202020204" charset="0"/>
              </a:rPr>
              <a:t>Assessment of impacts associated with electromagnetic fields produced by HV submarine cables</a:t>
            </a:r>
          </a:p>
        </p:txBody>
      </p:sp>
      <p:sp>
        <p:nvSpPr>
          <p:cNvPr id="11" name="Subtitle 10"/>
          <p:cNvSpPr>
            <a:spLocks noGrp="1"/>
          </p:cNvSpPr>
          <p:nvPr>
            <p:ph type="subTitle" idx="1"/>
          </p:nvPr>
        </p:nvSpPr>
        <p:spPr>
          <a:xfrm>
            <a:off x="516216" y="2428878"/>
            <a:ext cx="8413448" cy="1000122"/>
          </a:xfrm>
        </p:spPr>
        <p:txBody>
          <a:bodyPr/>
          <a:lstStyle/>
          <a:p>
            <a:r>
              <a:rPr lang="en-GB" sz="1800" dirty="0">
                <a:latin typeface="Proxima Nova" panose="020B0604020202020204" charset="0"/>
              </a:rPr>
              <a:t>Joanna Rzempołuch</a:t>
            </a:r>
            <a:r>
              <a:rPr lang="en-GB" sz="1800" baseline="30000" dirty="0">
                <a:latin typeface="Proxima Nova" panose="020B0604020202020204" charset="0"/>
              </a:rPr>
              <a:t>1</a:t>
            </a:r>
            <a:r>
              <a:rPr lang="en-GB" sz="1800" dirty="0">
                <a:latin typeface="Proxima Nova" panose="020B0604020202020204" charset="0"/>
              </a:rPr>
              <a:t>, George Callender</a:t>
            </a:r>
            <a:r>
              <a:rPr lang="en-GB" sz="1800" baseline="30000" dirty="0">
                <a:latin typeface="Proxima Nova" panose="020B0604020202020204" charset="0"/>
              </a:rPr>
              <a:t>1</a:t>
            </a:r>
            <a:r>
              <a:rPr lang="en-GB" sz="1800" dirty="0">
                <a:latin typeface="Proxima Nova" panose="020B0604020202020204" charset="0"/>
              </a:rPr>
              <a:t>, Justin Dix</a:t>
            </a:r>
            <a:r>
              <a:rPr lang="en-GB" sz="1800" baseline="30000" dirty="0">
                <a:latin typeface="Proxima Nova" panose="020B0604020202020204" charset="0"/>
              </a:rPr>
              <a:t>2</a:t>
            </a:r>
            <a:r>
              <a:rPr lang="en-GB" sz="1800" dirty="0">
                <a:latin typeface="Proxima Nova" panose="020B0604020202020204" charset="0"/>
              </a:rPr>
              <a:t>, Martin Solan</a:t>
            </a:r>
            <a:r>
              <a:rPr lang="en-GB" sz="1800" baseline="30000" dirty="0">
                <a:latin typeface="Proxima Nova" panose="020B0604020202020204" charset="0"/>
              </a:rPr>
              <a:t>2</a:t>
            </a:r>
            <a:r>
              <a:rPr lang="en-GB" sz="1800" dirty="0">
                <a:latin typeface="Proxima Nova" panose="020B0604020202020204" charset="0"/>
              </a:rPr>
              <a:t>, Jasmin Godbold</a:t>
            </a:r>
            <a:r>
              <a:rPr lang="en-GB" sz="1800" baseline="30000" dirty="0">
                <a:latin typeface="Proxima Nova" panose="020B0604020202020204" charset="0"/>
              </a:rPr>
              <a:t>2</a:t>
            </a:r>
            <a:r>
              <a:rPr lang="en-GB" sz="1800" dirty="0">
                <a:latin typeface="Proxima Nova" panose="020B0604020202020204" charset="0"/>
              </a:rPr>
              <a:t>, Oscar Ward</a:t>
            </a:r>
            <a:r>
              <a:rPr lang="en-GB" sz="1800" baseline="30000" dirty="0">
                <a:latin typeface="Proxima Nova" panose="020B0604020202020204" charset="0"/>
              </a:rPr>
              <a:t>3</a:t>
            </a:r>
            <a:r>
              <a:rPr lang="en-GB" sz="1800" dirty="0">
                <a:latin typeface="Proxima Nova" panose="020B0604020202020204" charset="0"/>
              </a:rPr>
              <a:t>, Liesl van der Blackman</a:t>
            </a:r>
            <a:r>
              <a:rPr lang="en-GB" sz="1800" baseline="30000" dirty="0">
                <a:latin typeface="Proxima Nova" panose="020B0604020202020204" charset="0"/>
              </a:rPr>
              <a:t>2</a:t>
            </a:r>
            <a:r>
              <a:rPr lang="en-GB" sz="1800" dirty="0">
                <a:latin typeface="Proxima Nova" panose="020B0604020202020204" charset="0"/>
              </a:rPr>
              <a:t>, Liam Ferdinand</a:t>
            </a:r>
            <a:r>
              <a:rPr lang="en-GB" sz="1800" baseline="30000" dirty="0">
                <a:latin typeface="Proxima Nova" panose="020B0604020202020204" charset="0"/>
              </a:rPr>
              <a:t>3</a:t>
            </a:r>
            <a:r>
              <a:rPr lang="en-GB" sz="1800" dirty="0">
                <a:latin typeface="Proxima Nova" panose="020B0604020202020204" charset="0"/>
              </a:rPr>
              <a:t>, Kevin Goddard</a:t>
            </a:r>
            <a:r>
              <a:rPr lang="en-GB" sz="1800" baseline="30000" dirty="0">
                <a:latin typeface="Proxima Nova" panose="020B0604020202020204" charset="0"/>
              </a:rPr>
              <a:t>1</a:t>
            </a:r>
            <a:r>
              <a:rPr lang="en-GB" sz="1800" dirty="0">
                <a:latin typeface="Proxima Nova" panose="020B0604020202020204" charset="0"/>
              </a:rPr>
              <a:t>, Sunny Chaudhary</a:t>
            </a:r>
            <a:r>
              <a:rPr lang="en-GB" sz="1800" baseline="30000" dirty="0">
                <a:latin typeface="Proxima Nova" panose="020B0604020202020204" charset="0"/>
              </a:rPr>
              <a:t>1</a:t>
            </a:r>
            <a:r>
              <a:rPr lang="en-GB" sz="1800" dirty="0">
                <a:latin typeface="Proxima Nova" panose="020B0604020202020204" charset="0"/>
              </a:rPr>
              <a:t>, Paul Lewin</a:t>
            </a:r>
            <a:r>
              <a:rPr lang="en-GB" sz="1800" baseline="30000" dirty="0">
                <a:latin typeface="Proxima Nova" panose="020B0604020202020204" charset="0"/>
              </a:rPr>
              <a:t>1</a:t>
            </a:r>
            <a:r>
              <a:rPr lang="en-GB" sz="1800" dirty="0">
                <a:latin typeface="Proxima Nova" panose="020B0604020202020204" charset="0"/>
              </a:rPr>
              <a:t>, and Huw Powell</a:t>
            </a:r>
            <a:r>
              <a:rPr lang="en-GB" sz="1800" baseline="30000" dirty="0">
                <a:latin typeface="Proxima Nova" panose="020B0604020202020204" charset="0"/>
              </a:rPr>
              <a:t>1</a:t>
            </a:r>
            <a:r>
              <a:rPr lang="en-GB" sz="1800" dirty="0">
                <a:latin typeface="Proxima Nova" panose="020B0604020202020204" charset="0"/>
              </a:rPr>
              <a:t> </a:t>
            </a:r>
          </a:p>
        </p:txBody>
      </p:sp>
      <p:sp>
        <p:nvSpPr>
          <p:cNvPr id="12" name="Text Placeholder 11"/>
          <p:cNvSpPr>
            <a:spLocks noGrp="1"/>
          </p:cNvSpPr>
          <p:nvPr>
            <p:ph type="body" sz="quarter" idx="10"/>
          </p:nvPr>
        </p:nvSpPr>
        <p:spPr>
          <a:xfrm>
            <a:off x="516216" y="4746675"/>
            <a:ext cx="2751497" cy="359395"/>
          </a:xfrm>
        </p:spPr>
        <p:txBody>
          <a:bodyPr/>
          <a:lstStyle/>
          <a:p>
            <a:r>
              <a:rPr lang="en-GB" dirty="0">
                <a:latin typeface="Proxima Nova" panose="020B0604020202020204" charset="0"/>
              </a:rPr>
              <a:t>20th of November 2024</a:t>
            </a:r>
          </a:p>
        </p:txBody>
      </p:sp>
      <p:sp>
        <p:nvSpPr>
          <p:cNvPr id="24" name="TextBox 23">
            <a:extLst>
              <a:ext uri="{FF2B5EF4-FFF2-40B4-BE49-F238E27FC236}">
                <a16:creationId xmlns:a16="http://schemas.microsoft.com/office/drawing/2014/main" id="{9768ECFF-BB51-3097-D909-1BF3054ED4BA}"/>
              </a:ext>
            </a:extLst>
          </p:cNvPr>
          <p:cNvSpPr txBox="1"/>
          <p:nvPr/>
        </p:nvSpPr>
        <p:spPr>
          <a:xfrm>
            <a:off x="338776" y="6260764"/>
            <a:ext cx="254729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Proxima Nova" panose="020B0604020202020204" charset="0"/>
                <a:ea typeface="+mn-ea"/>
                <a:cs typeface="+mn-cs"/>
              </a:rPr>
              <a:t>email: jr9g20@soton.ac.uk</a:t>
            </a:r>
          </a:p>
        </p:txBody>
      </p:sp>
      <p:sp>
        <p:nvSpPr>
          <p:cNvPr id="7" name="Subtitle 10">
            <a:extLst>
              <a:ext uri="{FF2B5EF4-FFF2-40B4-BE49-F238E27FC236}">
                <a16:creationId xmlns:a16="http://schemas.microsoft.com/office/drawing/2014/main" id="{5A2A6E1F-FC48-4D33-7CE8-02D2F4871BAA}"/>
              </a:ext>
            </a:extLst>
          </p:cNvPr>
          <p:cNvSpPr txBox="1">
            <a:spLocks/>
          </p:cNvSpPr>
          <p:nvPr/>
        </p:nvSpPr>
        <p:spPr>
          <a:xfrm>
            <a:off x="516216" y="3552144"/>
            <a:ext cx="8413448" cy="1071387"/>
          </a:xfrm>
          <a:prstGeom prst="rect">
            <a:avLst/>
          </a:prstGeom>
        </p:spPr>
        <p:txBody>
          <a:bodyPr anchor="ctr" anchorCtr="0"/>
          <a:lstStyle>
            <a:lvl1pPr marL="0" indent="0" algn="l" defTabSz="914400" rtl="0" eaLnBrk="1" latinLnBrk="0" hangingPunct="1">
              <a:spcBef>
                <a:spcPct val="20000"/>
              </a:spcBef>
              <a:buFont typeface="Arial" panose="020B0604020202020204" pitchFamily="34" charset="0"/>
              <a:buNone/>
              <a:defRPr sz="2000" kern="120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1400" b="1" i="0" u="none" strike="noStrike" kern="1200" cap="none" spc="0" normalizeH="0" baseline="30000" noProof="0" dirty="0">
                <a:ln>
                  <a:noFill/>
                </a:ln>
                <a:solidFill>
                  <a:srgbClr val="00A1A0"/>
                </a:solidFill>
                <a:effectLst/>
                <a:uLnTx/>
                <a:uFillTx/>
                <a:latin typeface="Proxima Nova" panose="020B0604020202020204" charset="0"/>
                <a:ea typeface="+mn-ea"/>
                <a:cs typeface="+mn-cs"/>
              </a:rPr>
              <a:t>1</a:t>
            </a:r>
            <a:r>
              <a:rPr kumimoji="0" lang="en-GB" sz="1400" b="1" i="0" u="none" strike="noStrike" kern="1200" cap="none" spc="0" normalizeH="0" baseline="0" noProof="0" dirty="0">
                <a:ln>
                  <a:noFill/>
                </a:ln>
                <a:solidFill>
                  <a:srgbClr val="00A1A0"/>
                </a:solidFill>
                <a:effectLst/>
                <a:uLnTx/>
                <a:uFillTx/>
                <a:latin typeface="Proxima Nova" panose="020B0604020202020204" charset="0"/>
                <a:ea typeface="+mn-ea"/>
                <a:cs typeface="+mn-cs"/>
              </a:rPr>
              <a:t>Tony Davies High Voltage Laboratory, University of Southampton, Southampton, United Kingdom</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1400" b="1" i="0" u="none" strike="noStrike" kern="1200" cap="none" spc="0" normalizeH="0" baseline="30000" noProof="0" dirty="0">
                <a:ln>
                  <a:noFill/>
                </a:ln>
                <a:solidFill>
                  <a:srgbClr val="00A1A0"/>
                </a:solidFill>
                <a:effectLst/>
                <a:uLnTx/>
                <a:uFillTx/>
                <a:latin typeface="Proxima Nova" panose="020B0604020202020204" charset="0"/>
                <a:ea typeface="+mn-ea"/>
                <a:cs typeface="+mn-cs"/>
              </a:rPr>
              <a:t>2</a:t>
            </a:r>
            <a:r>
              <a:rPr kumimoji="0" lang="en-GB" sz="1400" b="1" i="0" u="none" strike="noStrike" kern="1200" cap="none" spc="0" normalizeH="0" baseline="0" noProof="0" dirty="0">
                <a:ln>
                  <a:noFill/>
                </a:ln>
                <a:solidFill>
                  <a:srgbClr val="00A1A0"/>
                </a:solidFill>
                <a:effectLst/>
                <a:uLnTx/>
                <a:uFillTx/>
                <a:latin typeface="Proxima Nova" panose="020B0604020202020204" charset="0"/>
                <a:ea typeface="+mn-ea"/>
                <a:cs typeface="+mn-cs"/>
              </a:rPr>
              <a:t>Ocean and Earth Sciences, University of Southampton, Southampton, United Kingdom</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1400" b="1" i="0" u="none" strike="noStrike" kern="1200" cap="none" spc="0" normalizeH="0" baseline="30000" noProof="0" dirty="0">
                <a:ln>
                  <a:noFill/>
                </a:ln>
                <a:solidFill>
                  <a:srgbClr val="00A1A0"/>
                </a:solidFill>
                <a:effectLst/>
                <a:uLnTx/>
                <a:uFillTx/>
                <a:latin typeface="Proxima Nova" panose="020B0604020202020204" charset="0"/>
                <a:ea typeface="+mn-ea"/>
                <a:cs typeface="+mn-cs"/>
              </a:rPr>
              <a:t>3</a:t>
            </a:r>
            <a:r>
              <a:rPr kumimoji="0" lang="en-GB" sz="1400" b="1" i="0" u="none" strike="noStrike" kern="1200" cap="none" spc="0" normalizeH="0" baseline="0" noProof="0" dirty="0">
                <a:ln>
                  <a:noFill/>
                </a:ln>
                <a:solidFill>
                  <a:srgbClr val="00A1A0"/>
                </a:solidFill>
                <a:effectLst/>
                <a:uLnTx/>
                <a:uFillTx/>
                <a:latin typeface="Proxima Nova" panose="020B0604020202020204" charset="0"/>
                <a:ea typeface="+mn-ea"/>
                <a:cs typeface="+mn-cs"/>
              </a:rPr>
              <a:t>ERM Limited, Norwich</a:t>
            </a:r>
          </a:p>
        </p:txBody>
      </p:sp>
      <p:sp>
        <p:nvSpPr>
          <p:cNvPr id="4" name="Google Shape;378;p11">
            <a:extLst>
              <a:ext uri="{FF2B5EF4-FFF2-40B4-BE49-F238E27FC236}">
                <a16:creationId xmlns:a16="http://schemas.microsoft.com/office/drawing/2014/main" id="{D77BFABD-1970-E617-DDEC-8DF32942C29C}"/>
              </a:ext>
            </a:extLst>
          </p:cNvPr>
          <p:cNvSpPr/>
          <p:nvPr/>
        </p:nvSpPr>
        <p:spPr>
          <a:xfrm>
            <a:off x="9163050" y="-82515"/>
            <a:ext cx="2784432" cy="2165588"/>
          </a:xfrm>
          <a:custGeom>
            <a:avLst/>
            <a:gdLst/>
            <a:ahLst/>
            <a:cxnLst/>
            <a:rect l="l" t="t" r="r" b="b"/>
            <a:pathLst>
              <a:path w="5349823" h="4160818" extrusionOk="0">
                <a:moveTo>
                  <a:pt x="0" y="0"/>
                </a:moveTo>
                <a:lnTo>
                  <a:pt x="5349822" y="0"/>
                </a:lnTo>
                <a:lnTo>
                  <a:pt x="5349822" y="4160818"/>
                </a:lnTo>
                <a:lnTo>
                  <a:pt x="0" y="4160818"/>
                </a:lnTo>
                <a:lnTo>
                  <a:pt x="0" y="0"/>
                </a:lnTo>
                <a:close/>
              </a:path>
            </a:pathLst>
          </a:custGeom>
          <a:blipFill rotWithShape="1">
            <a:blip r:embed="rId3">
              <a:alphaModFix/>
            </a:blip>
            <a:stretch>
              <a:fillRect b="-28574"/>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Lucida Sans"/>
              <a:ea typeface="+mn-ea"/>
              <a:cs typeface="+mn-cs"/>
            </a:endParaRPr>
          </a:p>
        </p:txBody>
      </p:sp>
      <p:sp>
        <p:nvSpPr>
          <p:cNvPr id="6" name="Google Shape;227;p3">
            <a:extLst>
              <a:ext uri="{FF2B5EF4-FFF2-40B4-BE49-F238E27FC236}">
                <a16:creationId xmlns:a16="http://schemas.microsoft.com/office/drawing/2014/main" id="{D99E7997-C6CA-8298-7CF6-9B1E9248FA4A}"/>
              </a:ext>
            </a:extLst>
          </p:cNvPr>
          <p:cNvSpPr/>
          <p:nvPr/>
        </p:nvSpPr>
        <p:spPr>
          <a:xfrm>
            <a:off x="4803136" y="3311825"/>
            <a:ext cx="7388864" cy="3546175"/>
          </a:xfrm>
          <a:custGeom>
            <a:avLst/>
            <a:gdLst/>
            <a:ahLst/>
            <a:cxnLst/>
            <a:rect l="l" t="t" r="r" b="b"/>
            <a:pathLst>
              <a:path w="15240000" h="8572500" extrusionOk="0">
                <a:moveTo>
                  <a:pt x="0" y="0"/>
                </a:moveTo>
                <a:lnTo>
                  <a:pt x="15240000" y="0"/>
                </a:lnTo>
                <a:lnTo>
                  <a:pt x="15240000" y="8572500"/>
                </a:lnTo>
                <a:lnTo>
                  <a:pt x="0" y="8572500"/>
                </a:lnTo>
                <a:lnTo>
                  <a:pt x="0" y="0"/>
                </a:lnTo>
                <a:close/>
              </a:path>
            </a:pathLst>
          </a:custGeom>
          <a:blipFill rotWithShape="1">
            <a:blip r:embed="rId4">
              <a:alphaModFix/>
            </a:blip>
            <a:stretch>
              <a:fillRect l="-6816" t="-10099" r="-60416" b="-64692"/>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Lucida Sans"/>
              <a:ea typeface="+mn-ea"/>
              <a:cs typeface="+mn-cs"/>
            </a:endParaRPr>
          </a:p>
        </p:txBody>
      </p:sp>
    </p:spTree>
    <p:extLst>
      <p:ext uri="{BB962C8B-B14F-4D97-AF65-F5344CB8AC3E}">
        <p14:creationId xmlns:p14="http://schemas.microsoft.com/office/powerpoint/2010/main" val="24314493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047" y="116632"/>
            <a:ext cx="7753209" cy="936104"/>
          </a:xfrm>
        </p:spPr>
        <p:txBody>
          <a:bodyPr/>
          <a:lstStyle/>
          <a:p>
            <a:r>
              <a:rPr lang="en-US" dirty="0">
                <a:latin typeface="Proxima Nova" panose="020B0604020202020204" charset="0"/>
              </a:rPr>
              <a:t>Research Problem</a:t>
            </a:r>
          </a:p>
        </p:txBody>
      </p:sp>
      <p:sp>
        <p:nvSpPr>
          <p:cNvPr id="3" name="Text Placeholder 2"/>
          <p:cNvSpPr>
            <a:spLocks noGrp="1"/>
          </p:cNvSpPr>
          <p:nvPr>
            <p:ph type="body" sz="quarter" idx="10"/>
          </p:nvPr>
        </p:nvSpPr>
        <p:spPr>
          <a:xfrm>
            <a:off x="1135771" y="4915771"/>
            <a:ext cx="3000681" cy="936104"/>
          </a:xfrm>
        </p:spPr>
        <p:txBody>
          <a:bodyPr/>
          <a:lstStyle/>
          <a:p>
            <a:pPr marL="0" indent="0" algn="ctr">
              <a:buNone/>
            </a:pPr>
            <a:r>
              <a:rPr lang="en-US" b="1" dirty="0">
                <a:latin typeface="Proxima Nova" panose="020B0604020202020204" charset="0"/>
              </a:rPr>
              <a:t>Offshore infrastructure</a:t>
            </a:r>
          </a:p>
        </p:txBody>
      </p:sp>
      <p:sp>
        <p:nvSpPr>
          <p:cNvPr id="6" name="TextBox 5">
            <a:extLst>
              <a:ext uri="{FF2B5EF4-FFF2-40B4-BE49-F238E27FC236}">
                <a16:creationId xmlns:a16="http://schemas.microsoft.com/office/drawing/2014/main" id="{AC1BE1B2-DA3D-72CF-78AB-12EFAD8F5340}"/>
              </a:ext>
            </a:extLst>
          </p:cNvPr>
          <p:cNvSpPr txBox="1"/>
          <p:nvPr/>
        </p:nvSpPr>
        <p:spPr>
          <a:xfrm>
            <a:off x="8091765" y="5117253"/>
            <a:ext cx="223224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E444E"/>
                </a:solidFill>
                <a:effectLst/>
                <a:uLnTx/>
                <a:uFillTx/>
                <a:latin typeface="Proxima Nova" panose="020B0604020202020204" charset="0"/>
                <a:ea typeface="+mn-ea"/>
                <a:cs typeface="+mn-cs"/>
              </a:rPr>
              <a:t>Marine animals</a:t>
            </a:r>
          </a:p>
        </p:txBody>
      </p:sp>
      <p:sp>
        <p:nvSpPr>
          <p:cNvPr id="12" name="TextBox 11">
            <a:extLst>
              <a:ext uri="{FF2B5EF4-FFF2-40B4-BE49-F238E27FC236}">
                <a16:creationId xmlns:a16="http://schemas.microsoft.com/office/drawing/2014/main" id="{6F4E921E-826B-5875-784F-C1C0C27AA4DB}"/>
              </a:ext>
            </a:extLst>
          </p:cNvPr>
          <p:cNvSpPr txBox="1"/>
          <p:nvPr/>
        </p:nvSpPr>
        <p:spPr>
          <a:xfrm>
            <a:off x="623392" y="6093296"/>
            <a:ext cx="1094521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155361"/>
                </a:solidFill>
                <a:effectLst/>
                <a:uLnTx/>
                <a:uFillTx/>
                <a:latin typeface="Proxima Nova" panose="020B0604020202020204" charset="0"/>
                <a:ea typeface="+mn-ea"/>
                <a:cs typeface="+mn-cs"/>
              </a:rPr>
              <a:t>Question: Is the increasingly present infrastructure impacting the marine life?</a:t>
            </a:r>
          </a:p>
        </p:txBody>
      </p:sp>
      <p:sp>
        <p:nvSpPr>
          <p:cNvPr id="13" name="Freeform 2">
            <a:extLst>
              <a:ext uri="{FF2B5EF4-FFF2-40B4-BE49-F238E27FC236}">
                <a16:creationId xmlns:a16="http://schemas.microsoft.com/office/drawing/2014/main" id="{98AE70E2-F48C-FC5C-212B-24D30E888079}"/>
              </a:ext>
            </a:extLst>
          </p:cNvPr>
          <p:cNvSpPr/>
          <p:nvPr/>
        </p:nvSpPr>
        <p:spPr>
          <a:xfrm>
            <a:off x="958584" y="1572640"/>
            <a:ext cx="3587047" cy="2892057"/>
          </a:xfrm>
          <a:custGeom>
            <a:avLst/>
            <a:gdLst/>
            <a:ahLst/>
            <a:cxnLst/>
            <a:rect l="l" t="t" r="r" b="b"/>
            <a:pathLst>
              <a:path w="4836342" h="3899301">
                <a:moveTo>
                  <a:pt x="0" y="0"/>
                </a:moveTo>
                <a:lnTo>
                  <a:pt x="4836342" y="0"/>
                </a:lnTo>
                <a:lnTo>
                  <a:pt x="4836342" y="3899301"/>
                </a:lnTo>
                <a:lnTo>
                  <a:pt x="0" y="389930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31F20"/>
              </a:solidFill>
              <a:effectLst/>
              <a:uLnTx/>
              <a:uFillTx/>
              <a:latin typeface="Proxima Nova" panose="020B0604020202020204" charset="0"/>
              <a:ea typeface="+mn-ea"/>
              <a:cs typeface="+mn-cs"/>
            </a:endParaRPr>
          </a:p>
        </p:txBody>
      </p:sp>
      <p:sp>
        <p:nvSpPr>
          <p:cNvPr id="14" name="Freeform 3">
            <a:extLst>
              <a:ext uri="{FF2B5EF4-FFF2-40B4-BE49-F238E27FC236}">
                <a16:creationId xmlns:a16="http://schemas.microsoft.com/office/drawing/2014/main" id="{947E3CF9-823F-B017-78CD-0103FB3075B1}"/>
              </a:ext>
            </a:extLst>
          </p:cNvPr>
          <p:cNvSpPr/>
          <p:nvPr/>
        </p:nvSpPr>
        <p:spPr>
          <a:xfrm>
            <a:off x="7972689" y="3018669"/>
            <a:ext cx="2575040" cy="1879779"/>
          </a:xfrm>
          <a:custGeom>
            <a:avLst/>
            <a:gdLst/>
            <a:ahLst/>
            <a:cxnLst/>
            <a:rect l="l" t="t" r="r" b="b"/>
            <a:pathLst>
              <a:path w="3419205" h="2496020">
                <a:moveTo>
                  <a:pt x="0" y="0"/>
                </a:moveTo>
                <a:lnTo>
                  <a:pt x="3419205" y="0"/>
                </a:lnTo>
                <a:lnTo>
                  <a:pt x="3419205" y="2496020"/>
                </a:lnTo>
                <a:lnTo>
                  <a:pt x="0" y="249602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31F20"/>
              </a:solidFill>
              <a:effectLst/>
              <a:uLnTx/>
              <a:uFillTx/>
              <a:latin typeface="Proxima Nova" panose="020B0604020202020204" charset="0"/>
              <a:ea typeface="+mn-ea"/>
              <a:cs typeface="+mn-cs"/>
            </a:endParaRPr>
          </a:p>
        </p:txBody>
      </p:sp>
      <p:sp>
        <p:nvSpPr>
          <p:cNvPr id="16" name="Freeform 5">
            <a:extLst>
              <a:ext uri="{FF2B5EF4-FFF2-40B4-BE49-F238E27FC236}">
                <a16:creationId xmlns:a16="http://schemas.microsoft.com/office/drawing/2014/main" id="{D2AF176D-0487-C28D-5F31-4BC94EC57FB5}"/>
              </a:ext>
            </a:extLst>
          </p:cNvPr>
          <p:cNvSpPr/>
          <p:nvPr/>
        </p:nvSpPr>
        <p:spPr>
          <a:xfrm>
            <a:off x="7586819" y="2090174"/>
            <a:ext cx="2232248" cy="1013599"/>
          </a:xfrm>
          <a:custGeom>
            <a:avLst/>
            <a:gdLst/>
            <a:ahLst/>
            <a:cxnLst/>
            <a:rect l="l" t="t" r="r" b="b"/>
            <a:pathLst>
              <a:path w="3587047" h="1628774">
                <a:moveTo>
                  <a:pt x="0" y="0"/>
                </a:moveTo>
                <a:lnTo>
                  <a:pt x="3587046" y="0"/>
                </a:lnTo>
                <a:lnTo>
                  <a:pt x="3587046" y="1628773"/>
                </a:lnTo>
                <a:lnTo>
                  <a:pt x="0" y="16287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31F20"/>
              </a:solidFill>
              <a:effectLst/>
              <a:uLnTx/>
              <a:uFillTx/>
              <a:latin typeface="Proxima Nova" panose="020B0604020202020204" charset="0"/>
              <a:ea typeface="+mn-ea"/>
              <a:cs typeface="+mn-cs"/>
            </a:endParaRPr>
          </a:p>
        </p:txBody>
      </p:sp>
      <p:sp>
        <p:nvSpPr>
          <p:cNvPr id="17" name="Freeform 6">
            <a:extLst>
              <a:ext uri="{FF2B5EF4-FFF2-40B4-BE49-F238E27FC236}">
                <a16:creationId xmlns:a16="http://schemas.microsoft.com/office/drawing/2014/main" id="{A0994671-9701-B76E-1BDE-5AB8A612CA56}"/>
              </a:ext>
            </a:extLst>
          </p:cNvPr>
          <p:cNvSpPr/>
          <p:nvPr/>
        </p:nvSpPr>
        <p:spPr>
          <a:xfrm>
            <a:off x="9987082" y="2299165"/>
            <a:ext cx="1119448" cy="1001397"/>
          </a:xfrm>
          <a:custGeom>
            <a:avLst/>
            <a:gdLst/>
            <a:ahLst/>
            <a:cxnLst/>
            <a:rect l="l" t="t" r="r" b="b"/>
            <a:pathLst>
              <a:path w="2318376" h="2073893">
                <a:moveTo>
                  <a:pt x="0" y="0"/>
                </a:moveTo>
                <a:lnTo>
                  <a:pt x="2318376" y="0"/>
                </a:lnTo>
                <a:lnTo>
                  <a:pt x="2318376" y="2073893"/>
                </a:lnTo>
                <a:lnTo>
                  <a:pt x="0" y="20738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31F20"/>
              </a:solidFill>
              <a:effectLst/>
              <a:uLnTx/>
              <a:uFillTx/>
              <a:latin typeface="Proxima Nova" panose="020B0604020202020204" charset="0"/>
              <a:ea typeface="+mn-ea"/>
              <a:cs typeface="+mn-cs"/>
            </a:endParaRPr>
          </a:p>
        </p:txBody>
      </p:sp>
      <p:sp>
        <p:nvSpPr>
          <p:cNvPr id="5" name="Freeform 27">
            <a:extLst>
              <a:ext uri="{FF2B5EF4-FFF2-40B4-BE49-F238E27FC236}">
                <a16:creationId xmlns:a16="http://schemas.microsoft.com/office/drawing/2014/main" id="{1BE4329C-547B-05FF-1840-26DB3DEAFD9C}"/>
              </a:ext>
            </a:extLst>
          </p:cNvPr>
          <p:cNvSpPr/>
          <p:nvPr/>
        </p:nvSpPr>
        <p:spPr>
          <a:xfrm flipH="1">
            <a:off x="3171690" y="1877115"/>
            <a:ext cx="366387" cy="911823"/>
          </a:xfrm>
          <a:custGeom>
            <a:avLst/>
            <a:gdLst/>
            <a:ahLst/>
            <a:cxnLst/>
            <a:rect l="l" t="t" r="r" b="b"/>
            <a:pathLst>
              <a:path w="3696087" h="9198406">
                <a:moveTo>
                  <a:pt x="0" y="0"/>
                </a:moveTo>
                <a:lnTo>
                  <a:pt x="3696087" y="0"/>
                </a:lnTo>
                <a:lnTo>
                  <a:pt x="3696087" y="9198405"/>
                </a:lnTo>
                <a:lnTo>
                  <a:pt x="0" y="9198405"/>
                </a:lnTo>
                <a:lnTo>
                  <a:pt x="0" y="0"/>
                </a:lnTo>
                <a:close/>
              </a:path>
            </a:pathLst>
          </a:custGeom>
          <a:blipFill>
            <a:blip r:embed="rId9">
              <a:alphaModFix amt="0"/>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31F20"/>
              </a:solidFill>
              <a:effectLst/>
              <a:uLnTx/>
              <a:uFillTx/>
              <a:latin typeface="Proxima Nova" panose="020B0604020202020204" charset="0"/>
              <a:ea typeface="+mn-ea"/>
              <a:cs typeface="+mn-cs"/>
            </a:endParaRPr>
          </a:p>
        </p:txBody>
      </p:sp>
      <p:sp>
        <p:nvSpPr>
          <p:cNvPr id="7" name="Plus Sign 6">
            <a:extLst>
              <a:ext uri="{FF2B5EF4-FFF2-40B4-BE49-F238E27FC236}">
                <a16:creationId xmlns:a16="http://schemas.microsoft.com/office/drawing/2014/main" id="{858737C6-9089-6285-0E77-0704F0336982}"/>
              </a:ext>
            </a:extLst>
          </p:cNvPr>
          <p:cNvSpPr/>
          <p:nvPr/>
        </p:nvSpPr>
        <p:spPr>
          <a:xfrm>
            <a:off x="5356757" y="2897546"/>
            <a:ext cx="1478485" cy="1350939"/>
          </a:xfrm>
          <a:prstGeom prst="mathPlus">
            <a:avLst>
              <a:gd name="adj1" fmla="val 9485"/>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Proxima Nova" panose="020B0604020202020204" charset="0"/>
              <a:ea typeface="+mn-ea"/>
              <a:cs typeface="+mn-cs"/>
            </a:endParaRPr>
          </a:p>
        </p:txBody>
      </p:sp>
    </p:spTree>
    <p:custDataLst>
      <p:tags r:id="rId1"/>
    </p:custDataLst>
    <p:extLst>
      <p:ext uri="{BB962C8B-B14F-4D97-AF65-F5344CB8AC3E}">
        <p14:creationId xmlns:p14="http://schemas.microsoft.com/office/powerpoint/2010/main" val="3000784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83" y="476672"/>
            <a:ext cx="7753209" cy="576064"/>
          </a:xfrm>
        </p:spPr>
        <p:txBody>
          <a:bodyPr/>
          <a:lstStyle/>
          <a:p>
            <a:r>
              <a:rPr lang="en-US" dirty="0">
                <a:latin typeface="Proxima Nova" panose="020B0604020202020204" charset="0"/>
              </a:rPr>
              <a:t>Overview</a:t>
            </a:r>
          </a:p>
        </p:txBody>
      </p:sp>
      <p:sp>
        <p:nvSpPr>
          <p:cNvPr id="3" name="Text Placeholder 2"/>
          <p:cNvSpPr>
            <a:spLocks noGrp="1"/>
          </p:cNvSpPr>
          <p:nvPr>
            <p:ph type="body" sz="quarter" idx="10"/>
          </p:nvPr>
        </p:nvSpPr>
        <p:spPr>
          <a:xfrm>
            <a:off x="3382169" y="1358157"/>
            <a:ext cx="6624736" cy="4141685"/>
          </a:xfrm>
        </p:spPr>
        <p:txBody>
          <a:bodyPr/>
          <a:lstStyle/>
          <a:p>
            <a:r>
              <a:rPr lang="en-US" sz="2400" dirty="0">
                <a:latin typeface="Proxima Nova" panose="020B0604020202020204" charset="0"/>
              </a:rPr>
              <a:t>Research Problem</a:t>
            </a:r>
          </a:p>
          <a:p>
            <a:r>
              <a:rPr lang="en-US" sz="2400" dirty="0">
                <a:latin typeface="Proxima Nova" panose="020B0604020202020204" charset="0"/>
              </a:rPr>
              <a:t>Modelling of EMFs Produced by HV Subsea Cables (Poster 1)</a:t>
            </a:r>
          </a:p>
          <a:p>
            <a:r>
              <a:rPr lang="en-US" sz="2400" dirty="0">
                <a:latin typeface="Proxima Nova" panose="020B0604020202020204" charset="0"/>
              </a:rPr>
              <a:t>Meta-analysis of the impacts of EMF on marine ecosystems: what do we actually know? (Poster 2)</a:t>
            </a:r>
          </a:p>
          <a:p>
            <a:r>
              <a:rPr lang="en-US" sz="2400" dirty="0">
                <a:latin typeface="Proxima Nova" panose="020B0604020202020204" charset="0"/>
              </a:rPr>
              <a:t>SCAMPI (Synthetic Cable for the Assessment of Marine Power Impacts) (Poster 3)</a:t>
            </a:r>
          </a:p>
        </p:txBody>
      </p:sp>
      <p:sp>
        <p:nvSpPr>
          <p:cNvPr id="4" name="Freeform 27">
            <a:extLst>
              <a:ext uri="{FF2B5EF4-FFF2-40B4-BE49-F238E27FC236}">
                <a16:creationId xmlns:a16="http://schemas.microsoft.com/office/drawing/2014/main" id="{12884BC3-0BD6-C299-98D0-94F2F5AACCC7}"/>
              </a:ext>
            </a:extLst>
          </p:cNvPr>
          <p:cNvSpPr/>
          <p:nvPr/>
        </p:nvSpPr>
        <p:spPr>
          <a:xfrm flipH="1">
            <a:off x="660630" y="1556792"/>
            <a:ext cx="2130123" cy="5301208"/>
          </a:xfrm>
          <a:custGeom>
            <a:avLst/>
            <a:gdLst/>
            <a:ahLst/>
            <a:cxnLst/>
            <a:rect l="l" t="t" r="r" b="b"/>
            <a:pathLst>
              <a:path w="3696087" h="9198406">
                <a:moveTo>
                  <a:pt x="0" y="0"/>
                </a:moveTo>
                <a:lnTo>
                  <a:pt x="3696087" y="0"/>
                </a:lnTo>
                <a:lnTo>
                  <a:pt x="3696087" y="9198405"/>
                </a:lnTo>
                <a:lnTo>
                  <a:pt x="0" y="91984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31F20"/>
              </a:solidFill>
              <a:effectLst/>
              <a:uLnTx/>
              <a:uFillTx/>
              <a:latin typeface="Proxima Nova" panose="020B0604020202020204" charset="0"/>
              <a:ea typeface="+mn-ea"/>
              <a:cs typeface="+mn-cs"/>
            </a:endParaRPr>
          </a:p>
        </p:txBody>
      </p:sp>
      <p:sp>
        <p:nvSpPr>
          <p:cNvPr id="6" name="Google Shape;378;p11">
            <a:extLst>
              <a:ext uri="{FF2B5EF4-FFF2-40B4-BE49-F238E27FC236}">
                <a16:creationId xmlns:a16="http://schemas.microsoft.com/office/drawing/2014/main" id="{295E8E89-F2F6-F17F-E53A-D39278C5EB5D}"/>
              </a:ext>
            </a:extLst>
          </p:cNvPr>
          <p:cNvSpPr/>
          <p:nvPr/>
        </p:nvSpPr>
        <p:spPr>
          <a:xfrm>
            <a:off x="9401247" y="4942135"/>
            <a:ext cx="2130123" cy="1656700"/>
          </a:xfrm>
          <a:custGeom>
            <a:avLst/>
            <a:gdLst/>
            <a:ahLst/>
            <a:cxnLst/>
            <a:rect l="l" t="t" r="r" b="b"/>
            <a:pathLst>
              <a:path w="5349823" h="4160818" extrusionOk="0">
                <a:moveTo>
                  <a:pt x="0" y="0"/>
                </a:moveTo>
                <a:lnTo>
                  <a:pt x="5349822" y="0"/>
                </a:lnTo>
                <a:lnTo>
                  <a:pt x="5349822" y="4160818"/>
                </a:lnTo>
                <a:lnTo>
                  <a:pt x="0" y="4160818"/>
                </a:lnTo>
                <a:lnTo>
                  <a:pt x="0" y="0"/>
                </a:lnTo>
                <a:close/>
              </a:path>
            </a:pathLst>
          </a:custGeom>
          <a:blipFill rotWithShape="1">
            <a:blip r:embed="rId4">
              <a:alphaModFix/>
            </a:blip>
            <a:stretch>
              <a:fillRect b="-28574"/>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Proxima Nova" panose="020B0604020202020204" charset="0"/>
              <a:ea typeface="+mn-ea"/>
              <a:cs typeface="+mn-cs"/>
            </a:endParaRPr>
          </a:p>
        </p:txBody>
      </p:sp>
    </p:spTree>
    <p:extLst>
      <p:ext uri="{BB962C8B-B14F-4D97-AF65-F5344CB8AC3E}">
        <p14:creationId xmlns:p14="http://schemas.microsoft.com/office/powerpoint/2010/main" val="1435659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3A4DF6DA-07D3-B7BB-2C84-09A37C9F4387}"/>
              </a:ext>
            </a:extLst>
          </p:cNvPr>
          <p:cNvPicPr>
            <a:picLocks noGrp="1" noChangeAspect="1"/>
          </p:cNvPicPr>
          <p:nvPr>
            <p:ph sz="half" idx="4294967295"/>
          </p:nvPr>
        </p:nvPicPr>
        <p:blipFill rotWithShape="1">
          <a:blip r:embed="rId3" cstate="print">
            <a:extLst>
              <a:ext uri="{28A0092B-C50C-407E-A947-70E740481C1C}">
                <a14:useLocalDpi xmlns:a14="http://schemas.microsoft.com/office/drawing/2010/main"/>
              </a:ext>
            </a:extLst>
          </a:blip>
          <a:srcRect/>
          <a:stretch/>
        </p:blipFill>
        <p:spPr>
          <a:xfrm>
            <a:off x="311426" y="1932491"/>
            <a:ext cx="11569148" cy="4856236"/>
          </a:xfrm>
          <a:prstGeom prst="rect">
            <a:avLst/>
          </a:prstGeom>
        </p:spPr>
      </p:pic>
      <p:sp>
        <p:nvSpPr>
          <p:cNvPr id="3" name="TextBox 2">
            <a:extLst>
              <a:ext uri="{FF2B5EF4-FFF2-40B4-BE49-F238E27FC236}">
                <a16:creationId xmlns:a16="http://schemas.microsoft.com/office/drawing/2014/main" id="{28B8470B-8575-0CB2-FECB-58A130301C2E}"/>
              </a:ext>
            </a:extLst>
          </p:cNvPr>
          <p:cNvSpPr txBox="1"/>
          <p:nvPr/>
        </p:nvSpPr>
        <p:spPr>
          <a:xfrm>
            <a:off x="9174520" y="6492875"/>
            <a:ext cx="290220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Simpson and Sharples (2012)</a:t>
            </a:r>
          </a:p>
        </p:txBody>
      </p:sp>
      <p:sp>
        <p:nvSpPr>
          <p:cNvPr id="5" name="TextBox 4">
            <a:extLst>
              <a:ext uri="{FF2B5EF4-FFF2-40B4-BE49-F238E27FC236}">
                <a16:creationId xmlns:a16="http://schemas.microsoft.com/office/drawing/2014/main" id="{4FE48104-355A-8B18-3F5E-B63E5923ECB2}"/>
              </a:ext>
            </a:extLst>
          </p:cNvPr>
          <p:cNvSpPr txBox="1"/>
          <p:nvPr/>
        </p:nvSpPr>
        <p:spPr>
          <a:xfrm>
            <a:off x="3075709" y="4638602"/>
            <a:ext cx="2164503"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C00000"/>
                </a:solidFill>
                <a:effectLst/>
                <a:uLnTx/>
                <a:uFillTx/>
                <a:latin typeface="Arial"/>
                <a:ea typeface="+mn-ea"/>
                <a:cs typeface="+mn-cs"/>
              </a:rPr>
              <a:t>Stratification</a:t>
            </a:r>
          </a:p>
        </p:txBody>
      </p:sp>
      <p:grpSp>
        <p:nvGrpSpPr>
          <p:cNvPr id="11" name="Group 10">
            <a:extLst>
              <a:ext uri="{FF2B5EF4-FFF2-40B4-BE49-F238E27FC236}">
                <a16:creationId xmlns:a16="http://schemas.microsoft.com/office/drawing/2014/main" id="{2739B291-A459-700E-E541-BCA534EA9150}"/>
              </a:ext>
            </a:extLst>
          </p:cNvPr>
          <p:cNvGrpSpPr/>
          <p:nvPr/>
        </p:nvGrpSpPr>
        <p:grpSpPr>
          <a:xfrm>
            <a:off x="4322618" y="1017635"/>
            <a:ext cx="3513589" cy="1325563"/>
            <a:chOff x="4322618" y="1017635"/>
            <a:chExt cx="3513589" cy="1325563"/>
          </a:xfrm>
        </p:grpSpPr>
        <p:sp>
          <p:nvSpPr>
            <p:cNvPr id="6" name="AutoShape 8">
              <a:extLst>
                <a:ext uri="{FF2B5EF4-FFF2-40B4-BE49-F238E27FC236}">
                  <a16:creationId xmlns:a16="http://schemas.microsoft.com/office/drawing/2014/main" id="{A725CA65-A0E2-7655-E115-A51D29E31052}"/>
                </a:ext>
              </a:extLst>
            </p:cNvPr>
            <p:cNvSpPr>
              <a:spLocks noChangeArrowheads="1"/>
            </p:cNvSpPr>
            <p:nvPr/>
          </p:nvSpPr>
          <p:spPr bwMode="auto">
            <a:xfrm>
              <a:off x="5678268" y="1017635"/>
              <a:ext cx="835463" cy="758642"/>
            </a:xfrm>
            <a:prstGeom prst="sun">
              <a:avLst>
                <a:gd name="adj" fmla="val 25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nchor="ctr"/>
            <a:lstStyle/>
            <a:p>
              <a:pPr marL="0" marR="0" lvl="0" indent="0" algn="l" defTabSz="91421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Line 10">
              <a:extLst>
                <a:ext uri="{FF2B5EF4-FFF2-40B4-BE49-F238E27FC236}">
                  <a16:creationId xmlns:a16="http://schemas.microsoft.com/office/drawing/2014/main" id="{536D9AB4-0D63-A589-8614-22331B8C8BB9}"/>
                </a:ext>
              </a:extLst>
            </p:cNvPr>
            <p:cNvSpPr>
              <a:spLocks noChangeShapeType="1"/>
            </p:cNvSpPr>
            <p:nvPr/>
          </p:nvSpPr>
          <p:spPr bwMode="auto">
            <a:xfrm flipH="1">
              <a:off x="4322618" y="1586257"/>
              <a:ext cx="1236090" cy="633141"/>
            </a:xfrm>
            <a:prstGeom prst="line">
              <a:avLst/>
            </a:prstGeom>
            <a:noFill/>
            <a:ln w="254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lstStyle/>
            <a:p>
              <a:pPr marL="0" marR="0" lvl="0" indent="0" algn="l" defTabSz="91421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Line 11">
              <a:extLst>
                <a:ext uri="{FF2B5EF4-FFF2-40B4-BE49-F238E27FC236}">
                  <a16:creationId xmlns:a16="http://schemas.microsoft.com/office/drawing/2014/main" id="{95DE091D-87B2-1E9B-0190-59E0BE27BF63}"/>
                </a:ext>
              </a:extLst>
            </p:cNvPr>
            <p:cNvSpPr>
              <a:spLocks noChangeShapeType="1"/>
            </p:cNvSpPr>
            <p:nvPr/>
          </p:nvSpPr>
          <p:spPr bwMode="auto">
            <a:xfrm>
              <a:off x="6095998" y="1902957"/>
              <a:ext cx="2" cy="440241"/>
            </a:xfrm>
            <a:prstGeom prst="line">
              <a:avLst/>
            </a:prstGeom>
            <a:noFill/>
            <a:ln w="254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lstStyle/>
            <a:p>
              <a:pPr marL="0" marR="0" lvl="0" indent="0" algn="l" defTabSz="91421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Line 12">
              <a:extLst>
                <a:ext uri="{FF2B5EF4-FFF2-40B4-BE49-F238E27FC236}">
                  <a16:creationId xmlns:a16="http://schemas.microsoft.com/office/drawing/2014/main" id="{0BAD5609-A0BB-0CF0-9919-EEAF99B2DFFE}"/>
                </a:ext>
              </a:extLst>
            </p:cNvPr>
            <p:cNvSpPr>
              <a:spLocks noChangeShapeType="1"/>
            </p:cNvSpPr>
            <p:nvPr/>
          </p:nvSpPr>
          <p:spPr bwMode="auto">
            <a:xfrm>
              <a:off x="6752845" y="1586258"/>
              <a:ext cx="1083362" cy="584288"/>
            </a:xfrm>
            <a:prstGeom prst="line">
              <a:avLst/>
            </a:prstGeom>
            <a:noFill/>
            <a:ln w="254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lstStyle/>
            <a:p>
              <a:pPr marL="0" marR="0" lvl="0" indent="0" algn="l" defTabSz="91421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2" name="TextBox 11">
            <a:extLst>
              <a:ext uri="{FF2B5EF4-FFF2-40B4-BE49-F238E27FC236}">
                <a16:creationId xmlns:a16="http://schemas.microsoft.com/office/drawing/2014/main" id="{636D5963-D94E-2630-A48F-C709AF1CD126}"/>
              </a:ext>
            </a:extLst>
          </p:cNvPr>
          <p:cNvSpPr txBox="1"/>
          <p:nvPr/>
        </p:nvSpPr>
        <p:spPr>
          <a:xfrm>
            <a:off x="7906420" y="4238492"/>
            <a:ext cx="4072230" cy="1323439"/>
          </a:xfrm>
          <a:prstGeom prst="rect">
            <a:avLst/>
          </a:prstGeom>
          <a:noFill/>
          <a:ln w="19050">
            <a:solidFill>
              <a:srgbClr val="00B0F0"/>
            </a:solid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B050"/>
                </a:solidFill>
                <a:effectLst/>
                <a:uLnTx/>
                <a:uFillTx/>
                <a:latin typeface="Arial"/>
                <a:ea typeface="+mn-ea"/>
                <a:cs typeface="+mn-cs"/>
              </a:rPr>
              <a:t>Shelf seas cover 7% of the ocean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B050"/>
                </a:solidFill>
                <a:effectLst/>
                <a:uLnTx/>
                <a:uFillTx/>
                <a:latin typeface="Arial"/>
                <a:ea typeface="+mn-ea"/>
                <a:cs typeface="+mn-cs"/>
              </a:rPr>
              <a:t>Up to 30% of productivity at the bottom of the food chain</a:t>
            </a:r>
          </a:p>
        </p:txBody>
      </p:sp>
      <p:sp>
        <p:nvSpPr>
          <p:cNvPr id="2" name="Title 1"/>
          <p:cNvSpPr>
            <a:spLocks noGrp="1"/>
          </p:cNvSpPr>
          <p:nvPr>
            <p:ph type="title"/>
          </p:nvPr>
        </p:nvSpPr>
        <p:spPr>
          <a:xfrm>
            <a:off x="838200" y="365125"/>
            <a:ext cx="10515600" cy="758643"/>
          </a:xfrm>
          <a:noFill/>
          <a:ln>
            <a:noFill/>
          </a:ln>
        </p:spPr>
        <p:txBody>
          <a:bodyPr spcFirstLastPara="1" vert="horz" wrap="square" lIns="91425" tIns="45700" rIns="91425" bIns="45700" rtlCol="0" anchor="ctr" anchorCtr="0">
            <a:normAutofit/>
          </a:bodyPr>
          <a:lstStyle/>
          <a:p>
            <a:pPr>
              <a:buClr>
                <a:srgbClr val="009F9E"/>
              </a:buClr>
              <a:buSzPts val="3200"/>
              <a:buFont typeface="Arial"/>
            </a:pPr>
            <a:r>
              <a:rPr lang="en-GB" sz="3600" b="1" kern="1200">
                <a:solidFill>
                  <a:srgbClr val="009F9E"/>
                </a:solidFill>
                <a:latin typeface="Arial" panose="020B0604020202020204" pitchFamily="34" charset="0"/>
                <a:ea typeface="+mn-ea"/>
                <a:cs typeface="Arial" panose="020B0604020202020204" pitchFamily="34" charset="0"/>
              </a:rPr>
              <a:t>Shelf Sea Setting</a:t>
            </a:r>
          </a:p>
        </p:txBody>
      </p:sp>
      <p:grpSp>
        <p:nvGrpSpPr>
          <p:cNvPr id="4" name="Group 3">
            <a:extLst>
              <a:ext uri="{FF2B5EF4-FFF2-40B4-BE49-F238E27FC236}">
                <a16:creationId xmlns:a16="http://schemas.microsoft.com/office/drawing/2014/main" id="{4B99CBF8-C3C2-EBA8-9EB0-6C6289861CA4}"/>
              </a:ext>
            </a:extLst>
          </p:cNvPr>
          <p:cNvGrpSpPr/>
          <p:nvPr/>
        </p:nvGrpSpPr>
        <p:grpSpPr>
          <a:xfrm>
            <a:off x="10430383" y="-67829"/>
            <a:ext cx="1752298" cy="1085507"/>
            <a:chOff x="9963881" y="103559"/>
            <a:chExt cx="1752298" cy="1085507"/>
          </a:xfrm>
        </p:grpSpPr>
        <p:pic>
          <p:nvPicPr>
            <p:cNvPr id="13" name="Picture 12" descr="A blue and white logo&#10;&#10;Description automatically generated">
              <a:extLst>
                <a:ext uri="{FF2B5EF4-FFF2-40B4-BE49-F238E27FC236}">
                  <a16:creationId xmlns:a16="http://schemas.microsoft.com/office/drawing/2014/main" id="{B6E0726F-0B25-EB09-3C75-6A056348C22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963881" y="103559"/>
              <a:ext cx="1751591" cy="731062"/>
            </a:xfrm>
            <a:prstGeom prst="rect">
              <a:avLst/>
            </a:prstGeom>
          </p:spPr>
        </p:pic>
        <p:sp>
          <p:nvSpPr>
            <p:cNvPr id="14" name="TextBox 13">
              <a:extLst>
                <a:ext uri="{FF2B5EF4-FFF2-40B4-BE49-F238E27FC236}">
                  <a16:creationId xmlns:a16="http://schemas.microsoft.com/office/drawing/2014/main" id="{6871B625-3DC1-B287-7457-D665E5C962E4}"/>
                </a:ext>
              </a:extLst>
            </p:cNvPr>
            <p:cNvSpPr txBox="1"/>
            <p:nvPr/>
          </p:nvSpPr>
          <p:spPr>
            <a:xfrm>
              <a:off x="10506102" y="788956"/>
              <a:ext cx="121007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err="1">
                  <a:ln>
                    <a:noFill/>
                  </a:ln>
                  <a:solidFill>
                    <a:srgbClr val="009F9E"/>
                  </a:solidFill>
                  <a:effectLst/>
                  <a:uLnTx/>
                  <a:uFillTx/>
                  <a:latin typeface="Calibri Light"/>
                  <a:ea typeface="+mn-ea"/>
                  <a:cs typeface="Arial"/>
                </a:rPr>
                <a:t>PELAgIO</a:t>
              </a:r>
              <a:r>
                <a:rPr kumimoji="0" lang="en-US" sz="1800" b="0" i="0" u="none" strike="noStrike" kern="1200" cap="none" spc="0" normalizeH="0" baseline="0" noProof="0">
                  <a:ln>
                    <a:noFill/>
                  </a:ln>
                  <a:solidFill>
                    <a:srgbClr val="000000"/>
                  </a:solidFill>
                  <a:effectLst/>
                  <a:uLnTx/>
                  <a:uFillTx/>
                  <a:latin typeface="Arial"/>
                  <a:ea typeface="+mn-ea"/>
                  <a:cs typeface="Arial"/>
                </a:rPr>
                <a:t> </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265" y="239697"/>
            <a:ext cx="8690759" cy="503253"/>
          </a:xfrm>
        </p:spPr>
        <p:txBody>
          <a:bodyPr/>
          <a:lstStyle/>
          <a:p>
            <a:r>
              <a:rPr lang="en-US" sz="2400" u="sng" dirty="0">
                <a:latin typeface="Proxima Nova" panose="020B0604020202020204" charset="0"/>
              </a:rPr>
              <a:t>Poster 1: Modelling of EMFs produced by HV submarine cables </a:t>
            </a:r>
          </a:p>
        </p:txBody>
      </p:sp>
      <p:sp>
        <p:nvSpPr>
          <p:cNvPr id="15" name="Freeform 27">
            <a:extLst>
              <a:ext uri="{FF2B5EF4-FFF2-40B4-BE49-F238E27FC236}">
                <a16:creationId xmlns:a16="http://schemas.microsoft.com/office/drawing/2014/main" id="{05B10270-5BA1-A1E6-5E39-7547461FC816}"/>
              </a:ext>
            </a:extLst>
          </p:cNvPr>
          <p:cNvSpPr/>
          <p:nvPr/>
        </p:nvSpPr>
        <p:spPr>
          <a:xfrm flipH="1">
            <a:off x="2845369" y="1859792"/>
            <a:ext cx="366387" cy="911823"/>
          </a:xfrm>
          <a:custGeom>
            <a:avLst/>
            <a:gdLst/>
            <a:ahLst/>
            <a:cxnLst/>
            <a:rect l="l" t="t" r="r" b="b"/>
            <a:pathLst>
              <a:path w="3696087" h="9198406">
                <a:moveTo>
                  <a:pt x="0" y="0"/>
                </a:moveTo>
                <a:lnTo>
                  <a:pt x="3696087" y="0"/>
                </a:lnTo>
                <a:lnTo>
                  <a:pt x="3696087" y="9198405"/>
                </a:lnTo>
                <a:lnTo>
                  <a:pt x="0" y="9198405"/>
                </a:lnTo>
                <a:lnTo>
                  <a:pt x="0" y="0"/>
                </a:lnTo>
                <a:close/>
              </a:path>
            </a:pathLst>
          </a:custGeom>
          <a:blipFill>
            <a:blip r:embed="rId3">
              <a:alphaModFix amt="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31F20"/>
              </a:solidFill>
              <a:effectLst/>
              <a:uLnTx/>
              <a:uFillTx/>
              <a:latin typeface="Proxima Nova" panose="020B0604020202020204" charset="0"/>
              <a:ea typeface="+mn-ea"/>
              <a:cs typeface="+mn-cs"/>
            </a:endParaRPr>
          </a:p>
        </p:txBody>
      </p:sp>
      <p:sp>
        <p:nvSpPr>
          <p:cNvPr id="16" name="Text Placeholder 2">
            <a:extLst>
              <a:ext uri="{FF2B5EF4-FFF2-40B4-BE49-F238E27FC236}">
                <a16:creationId xmlns:a16="http://schemas.microsoft.com/office/drawing/2014/main" id="{EED3FABD-BC63-F56A-0D06-00D42B1B585D}"/>
              </a:ext>
            </a:extLst>
          </p:cNvPr>
          <p:cNvSpPr txBox="1">
            <a:spLocks/>
          </p:cNvSpPr>
          <p:nvPr/>
        </p:nvSpPr>
        <p:spPr>
          <a:xfrm>
            <a:off x="294934" y="950486"/>
            <a:ext cx="7881135" cy="430279"/>
          </a:xfrm>
          <a:prstGeom prst="rect">
            <a:avLst/>
          </a:prstGeom>
        </p:spPr>
        <p:txBody>
          <a:bodyPr vert="horz" lIns="91440" tIns="45720" rIns="91440" bIns="45720" rtlCol="0">
            <a:noAutofit/>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2E444E"/>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2E444E"/>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2E44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155361"/>
                </a:solidFill>
                <a:effectLst/>
                <a:uLnTx/>
                <a:uFillTx/>
                <a:latin typeface="Proxima Nova" panose="020B0604020202020204" charset="0"/>
                <a:ea typeface="+mn-ea"/>
                <a:cs typeface="+mn-cs"/>
              </a:rPr>
              <a:t>Problems with existing approaches for EMFs calculation:</a:t>
            </a:r>
          </a:p>
        </p:txBody>
      </p:sp>
      <p:pic>
        <p:nvPicPr>
          <p:cNvPr id="18" name="Picture 17">
            <a:extLst>
              <a:ext uri="{FF2B5EF4-FFF2-40B4-BE49-F238E27FC236}">
                <a16:creationId xmlns:a16="http://schemas.microsoft.com/office/drawing/2014/main" id="{743DCA0C-7220-6B1B-9186-05D83CD68A8A}"/>
              </a:ext>
            </a:extLst>
          </p:cNvPr>
          <p:cNvPicPr>
            <a:picLocks noChangeAspect="1"/>
          </p:cNvPicPr>
          <p:nvPr/>
        </p:nvPicPr>
        <p:blipFill>
          <a:blip r:embed="rId5"/>
          <a:stretch>
            <a:fillRect/>
          </a:stretch>
        </p:blipFill>
        <p:spPr>
          <a:xfrm>
            <a:off x="5918644" y="4669276"/>
            <a:ext cx="6174816" cy="1466519"/>
          </a:xfrm>
          <a:prstGeom prst="rect">
            <a:avLst/>
          </a:prstGeom>
        </p:spPr>
      </p:pic>
      <p:pic>
        <p:nvPicPr>
          <p:cNvPr id="19" name="Picture 18" descr="A wire twisted object with a white background&#10;&#10;Description automatically generated with medium confidence">
            <a:extLst>
              <a:ext uri="{FF2B5EF4-FFF2-40B4-BE49-F238E27FC236}">
                <a16:creationId xmlns:a16="http://schemas.microsoft.com/office/drawing/2014/main" id="{8E046BC0-B124-A7CC-0D34-DFD3A62FDA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685" y="1924603"/>
            <a:ext cx="3033237" cy="1685791"/>
          </a:xfrm>
          <a:prstGeom prst="rect">
            <a:avLst/>
          </a:prstGeom>
        </p:spPr>
      </p:pic>
      <p:pic>
        <p:nvPicPr>
          <p:cNvPr id="20" name="Picture 2" descr="What is COMSOL MULTIPHYSICS and its capabilities?">
            <a:extLst>
              <a:ext uri="{FF2B5EF4-FFF2-40B4-BE49-F238E27FC236}">
                <a16:creationId xmlns:a16="http://schemas.microsoft.com/office/drawing/2014/main" id="{9C7602BE-C3D4-022E-03CA-3CED0AC1C7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5933" y="2300501"/>
            <a:ext cx="1949226" cy="11284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graph of a curve&#10;&#10;Description automatically generated">
            <a:extLst>
              <a:ext uri="{FF2B5EF4-FFF2-40B4-BE49-F238E27FC236}">
                <a16:creationId xmlns:a16="http://schemas.microsoft.com/office/drawing/2014/main" id="{56537CCA-317A-1336-8ADB-D40AEDDE05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81372" y="1681836"/>
            <a:ext cx="4812088" cy="2974184"/>
          </a:xfrm>
          <a:prstGeom prst="rect">
            <a:avLst/>
          </a:prstGeom>
        </p:spPr>
      </p:pic>
      <p:sp>
        <p:nvSpPr>
          <p:cNvPr id="22" name="Text Placeholder 2">
            <a:extLst>
              <a:ext uri="{FF2B5EF4-FFF2-40B4-BE49-F238E27FC236}">
                <a16:creationId xmlns:a16="http://schemas.microsoft.com/office/drawing/2014/main" id="{497D351A-9741-7EBE-ECFB-F093B45B7EF9}"/>
              </a:ext>
            </a:extLst>
          </p:cNvPr>
          <p:cNvSpPr>
            <a:spLocks noGrp="1"/>
          </p:cNvSpPr>
          <p:nvPr>
            <p:ph type="body" sz="quarter" idx="10"/>
          </p:nvPr>
        </p:nvSpPr>
        <p:spPr>
          <a:xfrm>
            <a:off x="377046" y="6051430"/>
            <a:ext cx="4748594" cy="613159"/>
          </a:xfrm>
        </p:spPr>
        <p:txBody>
          <a:bodyPr/>
          <a:lstStyle/>
          <a:p>
            <a:pPr marL="0" indent="0" algn="ctr">
              <a:buNone/>
            </a:pPr>
            <a:r>
              <a:rPr lang="en-US" b="1" dirty="0">
                <a:latin typeface="Proxima Nova" panose="020B0604020202020204" charset="0"/>
              </a:rPr>
              <a:t>complexity, universality, computational cost, accessibility</a:t>
            </a:r>
          </a:p>
        </p:txBody>
      </p:sp>
      <p:sp>
        <p:nvSpPr>
          <p:cNvPr id="23" name="TextBox 22">
            <a:extLst>
              <a:ext uri="{FF2B5EF4-FFF2-40B4-BE49-F238E27FC236}">
                <a16:creationId xmlns:a16="http://schemas.microsoft.com/office/drawing/2014/main" id="{D9354011-58B1-B3C1-A355-225616C4C0FF}"/>
              </a:ext>
            </a:extLst>
          </p:cNvPr>
          <p:cNvSpPr txBox="1"/>
          <p:nvPr/>
        </p:nvSpPr>
        <p:spPr>
          <a:xfrm>
            <a:off x="290685" y="1536557"/>
            <a:ext cx="279517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231F20"/>
                </a:solidFill>
                <a:effectLst/>
                <a:uLnTx/>
                <a:uFillTx/>
                <a:latin typeface="Proxima Nova" panose="020B0604020202020204" charset="0"/>
                <a:ea typeface="+mn-ea"/>
                <a:cs typeface="+mn-cs"/>
              </a:rPr>
              <a:t>Numerical approaches:</a:t>
            </a:r>
          </a:p>
        </p:txBody>
      </p:sp>
      <p:pic>
        <p:nvPicPr>
          <p:cNvPr id="24" name="Picture 23">
            <a:extLst>
              <a:ext uri="{FF2B5EF4-FFF2-40B4-BE49-F238E27FC236}">
                <a16:creationId xmlns:a16="http://schemas.microsoft.com/office/drawing/2014/main" id="{FE46BE87-69D4-B602-CE58-24BC776E12B7}"/>
              </a:ext>
            </a:extLst>
          </p:cNvPr>
          <p:cNvPicPr>
            <a:picLocks noChangeAspect="1"/>
          </p:cNvPicPr>
          <p:nvPr/>
        </p:nvPicPr>
        <p:blipFill>
          <a:blip r:embed="rId9"/>
          <a:stretch>
            <a:fillRect/>
          </a:stretch>
        </p:blipFill>
        <p:spPr>
          <a:xfrm>
            <a:off x="98540" y="3765004"/>
            <a:ext cx="2652803" cy="2121915"/>
          </a:xfrm>
          <a:prstGeom prst="rect">
            <a:avLst/>
          </a:prstGeom>
        </p:spPr>
      </p:pic>
      <p:pic>
        <p:nvPicPr>
          <p:cNvPr id="25" name="Picture 24">
            <a:extLst>
              <a:ext uri="{FF2B5EF4-FFF2-40B4-BE49-F238E27FC236}">
                <a16:creationId xmlns:a16="http://schemas.microsoft.com/office/drawing/2014/main" id="{5B2A9DC6-5BE1-21CD-A6FD-F8394874F83B}"/>
              </a:ext>
            </a:extLst>
          </p:cNvPr>
          <p:cNvPicPr>
            <a:picLocks noChangeAspect="1"/>
          </p:cNvPicPr>
          <p:nvPr/>
        </p:nvPicPr>
        <p:blipFill>
          <a:blip r:embed="rId10"/>
          <a:stretch>
            <a:fillRect/>
          </a:stretch>
        </p:blipFill>
        <p:spPr>
          <a:xfrm>
            <a:off x="2845369" y="3765004"/>
            <a:ext cx="2652803" cy="2121916"/>
          </a:xfrm>
          <a:prstGeom prst="rect">
            <a:avLst/>
          </a:prstGeom>
        </p:spPr>
      </p:pic>
      <p:sp>
        <p:nvSpPr>
          <p:cNvPr id="28" name="Text Placeholder 2">
            <a:extLst>
              <a:ext uri="{FF2B5EF4-FFF2-40B4-BE49-F238E27FC236}">
                <a16:creationId xmlns:a16="http://schemas.microsoft.com/office/drawing/2014/main" id="{0B1CF3DE-A96A-AB07-87A1-50D45B765F8E}"/>
              </a:ext>
            </a:extLst>
          </p:cNvPr>
          <p:cNvSpPr txBox="1">
            <a:spLocks/>
          </p:cNvSpPr>
          <p:nvPr/>
        </p:nvSpPr>
        <p:spPr>
          <a:xfrm>
            <a:off x="6631755" y="6188024"/>
            <a:ext cx="4748594" cy="430279"/>
          </a:xfrm>
          <a:prstGeom prst="rect">
            <a:avLst/>
          </a:prstGeom>
        </p:spPr>
        <p:txBody>
          <a:bodyPr vert="horz" lIns="91440" tIns="45720" rIns="91440" bIns="45720" rtlCol="0">
            <a:noAutofit/>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2E444E"/>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2E444E"/>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2E44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2E444E"/>
                </a:solidFill>
                <a:effectLst/>
                <a:uLnTx/>
                <a:uFillTx/>
                <a:latin typeface="Proxima Nova" panose="020B0604020202020204" charset="0"/>
                <a:ea typeface="+mn-ea"/>
                <a:cs typeface="+mn-cs"/>
              </a:rPr>
              <a:t>accuracy, complexity, accessibility</a:t>
            </a:r>
          </a:p>
        </p:txBody>
      </p:sp>
      <p:sp>
        <p:nvSpPr>
          <p:cNvPr id="29" name="TextBox 28">
            <a:extLst>
              <a:ext uri="{FF2B5EF4-FFF2-40B4-BE49-F238E27FC236}">
                <a16:creationId xmlns:a16="http://schemas.microsoft.com/office/drawing/2014/main" id="{50E56075-B60B-8146-50DC-735678821A29}"/>
              </a:ext>
            </a:extLst>
          </p:cNvPr>
          <p:cNvSpPr txBox="1"/>
          <p:nvPr/>
        </p:nvSpPr>
        <p:spPr>
          <a:xfrm>
            <a:off x="5709243" y="1536557"/>
            <a:ext cx="184502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231F20"/>
                </a:solidFill>
                <a:effectLst/>
                <a:uLnTx/>
                <a:uFillTx/>
                <a:latin typeface="Proxima Nova" panose="020B0604020202020204" charset="0"/>
                <a:ea typeface="+mn-ea"/>
                <a:cs typeface="+mn-cs"/>
              </a:rPr>
              <a:t>Analytical approaches:</a:t>
            </a:r>
          </a:p>
        </p:txBody>
      </p:sp>
    </p:spTree>
    <p:custDataLst>
      <p:tags r:id="rId1"/>
    </p:custDataLst>
    <p:extLst>
      <p:ext uri="{BB962C8B-B14F-4D97-AF65-F5344CB8AC3E}">
        <p14:creationId xmlns:p14="http://schemas.microsoft.com/office/powerpoint/2010/main" val="6202827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265" y="239697"/>
            <a:ext cx="8690759" cy="503253"/>
          </a:xfrm>
        </p:spPr>
        <p:txBody>
          <a:bodyPr/>
          <a:lstStyle/>
          <a:p>
            <a:r>
              <a:rPr lang="en-US" sz="2400" u="sng" dirty="0">
                <a:latin typeface="Proxima Nova" panose="020B0604020202020204" charset="0"/>
              </a:rPr>
              <a:t>Poster 1: Modelling of EMFs produced by HV submarine cables </a:t>
            </a:r>
          </a:p>
        </p:txBody>
      </p:sp>
      <p:sp>
        <p:nvSpPr>
          <p:cNvPr id="17" name="TextBox 16">
            <a:extLst>
              <a:ext uri="{FF2B5EF4-FFF2-40B4-BE49-F238E27FC236}">
                <a16:creationId xmlns:a16="http://schemas.microsoft.com/office/drawing/2014/main" id="{FA68B053-1599-2EE4-321B-AC381B1FCF70}"/>
              </a:ext>
            </a:extLst>
          </p:cNvPr>
          <p:cNvSpPr txBox="1"/>
          <p:nvPr/>
        </p:nvSpPr>
        <p:spPr>
          <a:xfrm>
            <a:off x="335748" y="1741794"/>
            <a:ext cx="594122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C84">
                    <a:lumMod val="50000"/>
                  </a:srgbClr>
                </a:solidFill>
                <a:effectLst/>
                <a:uLnTx/>
                <a:uFillTx/>
                <a:latin typeface="Proxima Nova" panose="020B0604020202020204" charset="0"/>
                <a:ea typeface="+mn-ea"/>
                <a:cs typeface="+mn-cs"/>
              </a:rPr>
              <a:t>Implementation of analytical solutions of varying complexity through MATLAB/Python code validated by numerical solutions</a:t>
            </a:r>
          </a:p>
        </p:txBody>
      </p:sp>
      <p:sp>
        <p:nvSpPr>
          <p:cNvPr id="19" name="TextBox 18">
            <a:extLst>
              <a:ext uri="{FF2B5EF4-FFF2-40B4-BE49-F238E27FC236}">
                <a16:creationId xmlns:a16="http://schemas.microsoft.com/office/drawing/2014/main" id="{1BD2A150-05DC-CBB9-36DA-8EAD44C73F6A}"/>
              </a:ext>
            </a:extLst>
          </p:cNvPr>
          <p:cNvSpPr txBox="1"/>
          <p:nvPr/>
        </p:nvSpPr>
        <p:spPr>
          <a:xfrm>
            <a:off x="335748" y="994752"/>
            <a:ext cx="88939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155361"/>
                </a:solidFill>
                <a:effectLst/>
                <a:uLnTx/>
                <a:uFillTx/>
                <a:latin typeface="Proxima Nova" panose="020B0604020202020204" charset="0"/>
                <a:ea typeface="+mn-ea"/>
                <a:cs typeface="+mn-cs"/>
              </a:rPr>
              <a:t>Aim: Calculation of EMFs from different subsea cable systems at low computational cost, in an accessible way with a good level of accuracy.</a:t>
            </a:r>
          </a:p>
        </p:txBody>
      </p:sp>
      <p:sp>
        <p:nvSpPr>
          <p:cNvPr id="22" name="Freeform 6">
            <a:extLst>
              <a:ext uri="{FF2B5EF4-FFF2-40B4-BE49-F238E27FC236}">
                <a16:creationId xmlns:a16="http://schemas.microsoft.com/office/drawing/2014/main" id="{36EDC7CC-31CD-EBD8-3D9E-A1560226D991}"/>
              </a:ext>
            </a:extLst>
          </p:cNvPr>
          <p:cNvSpPr/>
          <p:nvPr/>
        </p:nvSpPr>
        <p:spPr>
          <a:xfrm>
            <a:off x="11051639" y="964456"/>
            <a:ext cx="804613" cy="719763"/>
          </a:xfrm>
          <a:custGeom>
            <a:avLst/>
            <a:gdLst/>
            <a:ahLst/>
            <a:cxnLst/>
            <a:rect l="l" t="t" r="r" b="b"/>
            <a:pathLst>
              <a:path w="2318376" h="2073893">
                <a:moveTo>
                  <a:pt x="0" y="0"/>
                </a:moveTo>
                <a:lnTo>
                  <a:pt x="2318376" y="0"/>
                </a:lnTo>
                <a:lnTo>
                  <a:pt x="2318376" y="2073893"/>
                </a:lnTo>
                <a:lnTo>
                  <a:pt x="0" y="20738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31F20"/>
              </a:solidFill>
              <a:effectLst/>
              <a:uLnTx/>
              <a:uFillTx/>
              <a:latin typeface="Proxima Nova" panose="020B0604020202020204" charset="0"/>
              <a:ea typeface="+mn-ea"/>
              <a:cs typeface="+mn-cs"/>
            </a:endParaRPr>
          </a:p>
        </p:txBody>
      </p:sp>
      <p:sp>
        <p:nvSpPr>
          <p:cNvPr id="23" name="Freeform 27">
            <a:extLst>
              <a:ext uri="{FF2B5EF4-FFF2-40B4-BE49-F238E27FC236}">
                <a16:creationId xmlns:a16="http://schemas.microsoft.com/office/drawing/2014/main" id="{8AE8F2AA-7371-79EF-100B-B53193D8B9E9}"/>
              </a:ext>
            </a:extLst>
          </p:cNvPr>
          <p:cNvSpPr/>
          <p:nvPr/>
        </p:nvSpPr>
        <p:spPr>
          <a:xfrm flipH="1">
            <a:off x="2845369" y="1859792"/>
            <a:ext cx="366387" cy="911823"/>
          </a:xfrm>
          <a:custGeom>
            <a:avLst/>
            <a:gdLst/>
            <a:ahLst/>
            <a:cxnLst/>
            <a:rect l="l" t="t" r="r" b="b"/>
            <a:pathLst>
              <a:path w="3696087" h="9198406">
                <a:moveTo>
                  <a:pt x="0" y="0"/>
                </a:moveTo>
                <a:lnTo>
                  <a:pt x="3696087" y="0"/>
                </a:lnTo>
                <a:lnTo>
                  <a:pt x="3696087" y="9198405"/>
                </a:lnTo>
                <a:lnTo>
                  <a:pt x="0" y="9198405"/>
                </a:lnTo>
                <a:lnTo>
                  <a:pt x="0" y="0"/>
                </a:lnTo>
                <a:close/>
              </a:path>
            </a:pathLst>
          </a:custGeom>
          <a:blipFill>
            <a:blip r:embed="rId5">
              <a:alphaModFix amt="0"/>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31F20"/>
              </a:solidFill>
              <a:effectLst/>
              <a:uLnTx/>
              <a:uFillTx/>
              <a:latin typeface="Proxima Nova" panose="020B0604020202020204" charset="0"/>
              <a:ea typeface="+mn-ea"/>
              <a:cs typeface="+mn-cs"/>
            </a:endParaRPr>
          </a:p>
        </p:txBody>
      </p:sp>
      <p:pic>
        <p:nvPicPr>
          <p:cNvPr id="24" name="Picture 23">
            <a:extLst>
              <a:ext uri="{FF2B5EF4-FFF2-40B4-BE49-F238E27FC236}">
                <a16:creationId xmlns:a16="http://schemas.microsoft.com/office/drawing/2014/main" id="{9A5B3E62-1BB7-A896-5A27-2FE8D23B1361}"/>
              </a:ext>
            </a:extLst>
          </p:cNvPr>
          <p:cNvPicPr>
            <a:picLocks noChangeAspect="1"/>
          </p:cNvPicPr>
          <p:nvPr/>
        </p:nvPicPr>
        <p:blipFill>
          <a:blip r:embed="rId7"/>
          <a:stretch>
            <a:fillRect/>
          </a:stretch>
        </p:blipFill>
        <p:spPr>
          <a:xfrm>
            <a:off x="7188220" y="4381461"/>
            <a:ext cx="4832062" cy="1891701"/>
          </a:xfrm>
          <a:prstGeom prst="rect">
            <a:avLst/>
          </a:prstGeom>
        </p:spPr>
      </p:pic>
      <p:pic>
        <p:nvPicPr>
          <p:cNvPr id="25" name="Picture 24" descr="A blue square with a colorful circle&#10;&#10;Description automatically generated">
            <a:extLst>
              <a:ext uri="{FF2B5EF4-FFF2-40B4-BE49-F238E27FC236}">
                <a16:creationId xmlns:a16="http://schemas.microsoft.com/office/drawing/2014/main" id="{183DACBE-8102-1D6D-523A-AD6CF49314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79" y="2896535"/>
            <a:ext cx="3140877" cy="3425914"/>
          </a:xfrm>
          <a:prstGeom prst="rect">
            <a:avLst/>
          </a:prstGeom>
        </p:spPr>
      </p:pic>
      <p:pic>
        <p:nvPicPr>
          <p:cNvPr id="26" name="Picture 25" descr="A graph of a wave&#10;&#10;Description automatically generated with medium confidence">
            <a:extLst>
              <a:ext uri="{FF2B5EF4-FFF2-40B4-BE49-F238E27FC236}">
                <a16:creationId xmlns:a16="http://schemas.microsoft.com/office/drawing/2014/main" id="{AB9C675E-CAB9-0CAA-87A3-42CE3A931E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37465" y="3244302"/>
            <a:ext cx="4038250" cy="3028860"/>
          </a:xfrm>
          <a:prstGeom prst="rect">
            <a:avLst/>
          </a:prstGeom>
        </p:spPr>
      </p:pic>
      <p:pic>
        <p:nvPicPr>
          <p:cNvPr id="27" name="Picture 26">
            <a:extLst>
              <a:ext uri="{FF2B5EF4-FFF2-40B4-BE49-F238E27FC236}">
                <a16:creationId xmlns:a16="http://schemas.microsoft.com/office/drawing/2014/main" id="{E57A4849-E992-D982-73E3-74AE5992CCB7}"/>
              </a:ext>
            </a:extLst>
          </p:cNvPr>
          <p:cNvPicPr>
            <a:picLocks noChangeAspect="1"/>
          </p:cNvPicPr>
          <p:nvPr/>
        </p:nvPicPr>
        <p:blipFill>
          <a:blip r:embed="rId10"/>
          <a:stretch>
            <a:fillRect/>
          </a:stretch>
        </p:blipFill>
        <p:spPr>
          <a:xfrm>
            <a:off x="7188220" y="2345596"/>
            <a:ext cx="4728542" cy="1807304"/>
          </a:xfrm>
          <a:prstGeom prst="rect">
            <a:avLst/>
          </a:prstGeom>
        </p:spPr>
      </p:pic>
    </p:spTree>
    <p:custDataLst>
      <p:tags r:id="rId1"/>
    </p:custDataLst>
    <p:extLst>
      <p:ext uri="{BB962C8B-B14F-4D97-AF65-F5344CB8AC3E}">
        <p14:creationId xmlns:p14="http://schemas.microsoft.com/office/powerpoint/2010/main" val="548003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14" y="197250"/>
            <a:ext cx="9008059" cy="573447"/>
          </a:xfrm>
        </p:spPr>
        <p:txBody>
          <a:bodyPr/>
          <a:lstStyle/>
          <a:p>
            <a:pPr marL="0" indent="0">
              <a:buNone/>
            </a:pPr>
            <a:r>
              <a:rPr lang="en-US" sz="2400" u="sng" dirty="0">
                <a:solidFill>
                  <a:srgbClr val="2E444E"/>
                </a:solidFill>
                <a:latin typeface="Proxima Nova" panose="020B0604020202020204" charset="0"/>
              </a:rPr>
              <a:t>Poster 2: Meta-analysis </a:t>
            </a:r>
          </a:p>
        </p:txBody>
      </p:sp>
      <p:sp>
        <p:nvSpPr>
          <p:cNvPr id="6" name="Rectangle 1">
            <a:extLst>
              <a:ext uri="{FF2B5EF4-FFF2-40B4-BE49-F238E27FC236}">
                <a16:creationId xmlns:a16="http://schemas.microsoft.com/office/drawing/2014/main" id="{E345725B-51EF-EE26-C811-96167BD07BE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31F20"/>
              </a:solidFill>
              <a:effectLst/>
              <a:uLnTx/>
              <a:uFillTx/>
              <a:latin typeface="Proxima Nova" panose="020B0604020202020204" charset="0"/>
              <a:ea typeface="+mn-ea"/>
              <a:cs typeface="+mn-cs"/>
            </a:endParaRPr>
          </a:p>
        </p:txBody>
      </p:sp>
      <p:pic>
        <p:nvPicPr>
          <p:cNvPr id="21" name="Picture 20" descr="A graph with different colored squares&#10;&#10;Description automatically generated">
            <a:extLst>
              <a:ext uri="{FF2B5EF4-FFF2-40B4-BE49-F238E27FC236}">
                <a16:creationId xmlns:a16="http://schemas.microsoft.com/office/drawing/2014/main" id="{0A93C7BA-4AF2-E828-6708-D433B8151C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71" y="1965810"/>
            <a:ext cx="6123298" cy="4147797"/>
          </a:xfrm>
          <a:prstGeom prst="rect">
            <a:avLst/>
          </a:prstGeom>
        </p:spPr>
      </p:pic>
      <p:grpSp>
        <p:nvGrpSpPr>
          <p:cNvPr id="22" name="Group 21">
            <a:extLst>
              <a:ext uri="{FF2B5EF4-FFF2-40B4-BE49-F238E27FC236}">
                <a16:creationId xmlns:a16="http://schemas.microsoft.com/office/drawing/2014/main" id="{B058F9B6-7A24-75F2-EDDB-1F9A35626DC1}"/>
              </a:ext>
            </a:extLst>
          </p:cNvPr>
          <p:cNvGrpSpPr/>
          <p:nvPr/>
        </p:nvGrpSpPr>
        <p:grpSpPr>
          <a:xfrm>
            <a:off x="650264" y="2860812"/>
            <a:ext cx="4582136" cy="2972333"/>
            <a:chOff x="6533905" y="4153073"/>
            <a:chExt cx="3857004" cy="2295823"/>
          </a:xfrm>
        </p:grpSpPr>
        <p:cxnSp>
          <p:nvCxnSpPr>
            <p:cNvPr id="23" name="Straight Connector 22">
              <a:extLst>
                <a:ext uri="{FF2B5EF4-FFF2-40B4-BE49-F238E27FC236}">
                  <a16:creationId xmlns:a16="http://schemas.microsoft.com/office/drawing/2014/main" id="{3D1B1E37-0FAD-5801-8B54-9D473CAB70B0}"/>
                </a:ext>
              </a:extLst>
            </p:cNvPr>
            <p:cNvCxnSpPr>
              <a:cxnSpLocks/>
            </p:cNvCxnSpPr>
            <p:nvPr/>
          </p:nvCxnSpPr>
          <p:spPr>
            <a:xfrm>
              <a:off x="6956711" y="6380253"/>
              <a:ext cx="3434198" cy="0"/>
            </a:xfrm>
            <a:prstGeom prst="line">
              <a:avLst/>
            </a:prstGeom>
            <a:ln w="19050">
              <a:solidFill>
                <a:srgbClr val="00B05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CC6F259F-D5DF-813B-BE2E-3959CF9EDC8B}"/>
                </a:ext>
              </a:extLst>
            </p:cNvPr>
            <p:cNvCxnSpPr>
              <a:cxnSpLocks/>
            </p:cNvCxnSpPr>
            <p:nvPr/>
          </p:nvCxnSpPr>
          <p:spPr>
            <a:xfrm>
              <a:off x="6956711" y="5165491"/>
              <a:ext cx="3434198" cy="0"/>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FB758D1-721D-3488-6195-1C4ACB3D0136}"/>
                </a:ext>
              </a:extLst>
            </p:cNvPr>
            <p:cNvCxnSpPr>
              <a:cxnSpLocks/>
            </p:cNvCxnSpPr>
            <p:nvPr/>
          </p:nvCxnSpPr>
          <p:spPr>
            <a:xfrm>
              <a:off x="6956711" y="4460224"/>
              <a:ext cx="3434198"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26" name="TextBox 25">
              <a:extLst>
                <a:ext uri="{FF2B5EF4-FFF2-40B4-BE49-F238E27FC236}">
                  <a16:creationId xmlns:a16="http://schemas.microsoft.com/office/drawing/2014/main" id="{676C20FF-43D9-1C75-1CBF-16B4616C3397}"/>
                </a:ext>
              </a:extLst>
            </p:cNvPr>
            <p:cNvSpPr txBox="1"/>
            <p:nvPr/>
          </p:nvSpPr>
          <p:spPr>
            <a:xfrm>
              <a:off x="9705940" y="6141119"/>
              <a:ext cx="61883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E444E"/>
                  </a:solidFill>
                  <a:effectLst/>
                  <a:uLnTx/>
                  <a:uFillTx/>
                  <a:latin typeface="Calibri" panose="020F0502020204030204"/>
                  <a:ea typeface="+mn-ea"/>
                  <a:cs typeface="+mn-cs"/>
                </a:rPr>
                <a:t>2 m</a:t>
              </a:r>
              <a:endParaRPr kumimoji="0" lang="en-GB" sz="1400" b="1" i="0" u="none" strike="noStrike" kern="1200" cap="none" spc="0" normalizeH="0" baseline="0" noProof="0" dirty="0">
                <a:ln>
                  <a:noFill/>
                </a:ln>
                <a:solidFill>
                  <a:srgbClr val="2E444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25C1A627-8C98-BD1A-CE3E-951A58C158C0}"/>
                </a:ext>
              </a:extLst>
            </p:cNvPr>
            <p:cNvSpPr txBox="1"/>
            <p:nvPr/>
          </p:nvSpPr>
          <p:spPr>
            <a:xfrm>
              <a:off x="9602944" y="4912688"/>
              <a:ext cx="70250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E444E"/>
                  </a:solidFill>
                  <a:effectLst/>
                  <a:uLnTx/>
                  <a:uFillTx/>
                  <a:latin typeface="Calibri" panose="020F0502020204030204"/>
                  <a:ea typeface="+mn-ea"/>
                  <a:cs typeface="+mn-cs"/>
                </a:rPr>
                <a:t>0.5 m</a:t>
              </a:r>
              <a:endParaRPr kumimoji="0" lang="en-GB" sz="1400" b="1" i="0" u="none" strike="noStrike" kern="1200" cap="none" spc="0" normalizeH="0" baseline="0" noProof="0" dirty="0">
                <a:ln>
                  <a:noFill/>
                </a:ln>
                <a:solidFill>
                  <a:srgbClr val="2E444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0884986A-6C09-9989-D331-2524AB0015FF}"/>
                </a:ext>
              </a:extLst>
            </p:cNvPr>
            <p:cNvSpPr txBox="1"/>
            <p:nvPr/>
          </p:nvSpPr>
          <p:spPr>
            <a:xfrm>
              <a:off x="8875605" y="4153073"/>
              <a:ext cx="151530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E444E"/>
                  </a:solidFill>
                  <a:effectLst/>
                  <a:uLnTx/>
                  <a:uFillTx/>
                  <a:latin typeface="Calibri" panose="020F0502020204030204"/>
                  <a:ea typeface="+mn-ea"/>
                  <a:cs typeface="+mn-cs"/>
                </a:rPr>
                <a:t>AC Cable Surface</a:t>
              </a:r>
              <a:endParaRPr kumimoji="0" lang="en-GB" sz="1400" b="1" i="0" u="none" strike="noStrike" kern="1200" cap="none" spc="0" normalizeH="0" baseline="0" noProof="0" dirty="0">
                <a:ln>
                  <a:noFill/>
                </a:ln>
                <a:solidFill>
                  <a:srgbClr val="2E444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8B8AB9B5-0047-6F92-71A2-EF70B45BC88C}"/>
                </a:ext>
              </a:extLst>
            </p:cNvPr>
            <p:cNvSpPr txBox="1"/>
            <p:nvPr/>
          </p:nvSpPr>
          <p:spPr>
            <a:xfrm>
              <a:off x="6533905" y="5987231"/>
              <a:ext cx="174278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E444E"/>
                  </a:solidFill>
                  <a:effectLst/>
                  <a:uLnTx/>
                  <a:uFillTx/>
                  <a:latin typeface="Calibri" panose="020F0502020204030204"/>
                  <a:ea typeface="+mn-ea"/>
                  <a:cs typeface="+mn-cs"/>
                </a:rPr>
                <a:t>26+ experiments</a:t>
              </a:r>
              <a:endParaRPr kumimoji="0" lang="en-GB" sz="1400" b="1" i="0" u="none" strike="noStrike" kern="1200" cap="none" spc="0" normalizeH="0" baseline="0" noProof="0" dirty="0">
                <a:ln>
                  <a:noFill/>
                </a:ln>
                <a:solidFill>
                  <a:srgbClr val="2E444E"/>
                </a:solidFill>
                <a:effectLst/>
                <a:uLnTx/>
                <a:uFillTx/>
                <a:latin typeface="Calibri" panose="020F0502020204030204"/>
                <a:ea typeface="+mn-ea"/>
                <a:cs typeface="+mn-cs"/>
              </a:endParaRPr>
            </a:p>
          </p:txBody>
        </p:sp>
      </p:grpSp>
      <p:sp>
        <p:nvSpPr>
          <p:cNvPr id="30" name="TextBox 29">
            <a:extLst>
              <a:ext uri="{FF2B5EF4-FFF2-40B4-BE49-F238E27FC236}">
                <a16:creationId xmlns:a16="http://schemas.microsoft.com/office/drawing/2014/main" id="{CE431F74-4C87-33C3-9151-17A8EEEFBEAF}"/>
              </a:ext>
            </a:extLst>
          </p:cNvPr>
          <p:cNvSpPr txBox="1"/>
          <p:nvPr/>
        </p:nvSpPr>
        <p:spPr>
          <a:xfrm>
            <a:off x="2581507" y="6140019"/>
            <a:ext cx="142294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 Effect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9B0FF795-346F-AB49-E5A7-DD4D8575BBBF}"/>
              </a:ext>
            </a:extLst>
          </p:cNvPr>
          <p:cNvSpPr txBox="1"/>
          <p:nvPr/>
        </p:nvSpPr>
        <p:spPr>
          <a:xfrm>
            <a:off x="4562292" y="5936897"/>
            <a:ext cx="207043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Positive Effect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31E29CD9-BEFD-E10E-914D-A6E2391C96FF}"/>
              </a:ext>
            </a:extLst>
          </p:cNvPr>
          <p:cNvSpPr txBox="1"/>
          <p:nvPr/>
        </p:nvSpPr>
        <p:spPr>
          <a:xfrm>
            <a:off x="356314" y="5905490"/>
            <a:ext cx="220945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Negative Effect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3" name="Straight Connector 32">
            <a:extLst>
              <a:ext uri="{FF2B5EF4-FFF2-40B4-BE49-F238E27FC236}">
                <a16:creationId xmlns:a16="http://schemas.microsoft.com/office/drawing/2014/main" id="{5C8C8FC9-F751-0B9E-2449-56E0B102E057}"/>
              </a:ext>
            </a:extLst>
          </p:cNvPr>
          <p:cNvCxnSpPr>
            <a:cxnSpLocks/>
          </p:cNvCxnSpPr>
          <p:nvPr/>
        </p:nvCxnSpPr>
        <p:spPr>
          <a:xfrm>
            <a:off x="1152559" y="4495399"/>
            <a:ext cx="4079841" cy="0"/>
          </a:xfrm>
          <a:prstGeom prst="line">
            <a:avLst/>
          </a:prstGeom>
          <a:ln w="19050">
            <a:solidFill>
              <a:srgbClr val="FFFF00"/>
            </a:solidFill>
          </a:ln>
        </p:spPr>
        <p:style>
          <a:lnRef idx="1">
            <a:schemeClr val="accent2"/>
          </a:lnRef>
          <a:fillRef idx="0">
            <a:schemeClr val="accent2"/>
          </a:fillRef>
          <a:effectRef idx="0">
            <a:schemeClr val="accent2"/>
          </a:effectRef>
          <a:fontRef idx="minor">
            <a:schemeClr val="tx1"/>
          </a:fontRef>
        </p:style>
      </p:cxnSp>
      <p:sp>
        <p:nvSpPr>
          <p:cNvPr id="34" name="TextBox 33">
            <a:extLst>
              <a:ext uri="{FF2B5EF4-FFF2-40B4-BE49-F238E27FC236}">
                <a16:creationId xmlns:a16="http://schemas.microsoft.com/office/drawing/2014/main" id="{E5A7BE74-0029-0E65-D038-2A4EE1984FC3}"/>
              </a:ext>
            </a:extLst>
          </p:cNvPr>
          <p:cNvSpPr txBox="1"/>
          <p:nvPr/>
        </p:nvSpPr>
        <p:spPr>
          <a:xfrm>
            <a:off x="4610230" y="4228149"/>
            <a:ext cx="83457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E444E"/>
                </a:solidFill>
                <a:effectLst/>
                <a:uLnTx/>
                <a:uFillTx/>
                <a:latin typeface="Calibri" panose="020F0502020204030204"/>
                <a:ea typeface="+mn-ea"/>
                <a:cs typeface="+mn-cs"/>
              </a:rPr>
              <a:t>1 m</a:t>
            </a:r>
            <a:endParaRPr kumimoji="0" lang="en-GB" sz="1400" b="1" i="0" u="none" strike="noStrike" kern="1200" cap="none" spc="0" normalizeH="0" baseline="0" noProof="0" dirty="0">
              <a:ln>
                <a:noFill/>
              </a:ln>
              <a:solidFill>
                <a:srgbClr val="2E444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9D2431C5-60F0-BC0D-8596-5B13E0D189F2}"/>
              </a:ext>
            </a:extLst>
          </p:cNvPr>
          <p:cNvSpPr txBox="1"/>
          <p:nvPr/>
        </p:nvSpPr>
        <p:spPr>
          <a:xfrm>
            <a:off x="6851789" y="4760502"/>
            <a:ext cx="5143500"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31F20"/>
                </a:solidFill>
                <a:effectLst/>
                <a:uLnTx/>
                <a:uFillTx/>
                <a:latin typeface="Lucida Sans"/>
                <a:ea typeface="+mn-ea"/>
                <a:cs typeface="+mn-cs"/>
              </a:rPr>
              <a:t>Meta-analysis review suggests from 26+ experiments that there are no demonstrable effects until within 0.5 m of high load cable and realistically not until existing on the cable surface.</a:t>
            </a:r>
          </a:p>
        </p:txBody>
      </p:sp>
      <p:sp>
        <p:nvSpPr>
          <p:cNvPr id="48" name="TextBox 47">
            <a:extLst>
              <a:ext uri="{FF2B5EF4-FFF2-40B4-BE49-F238E27FC236}">
                <a16:creationId xmlns:a16="http://schemas.microsoft.com/office/drawing/2014/main" id="{D850B45C-A74C-A5BA-339D-AF56B4D89DB9}"/>
              </a:ext>
            </a:extLst>
          </p:cNvPr>
          <p:cNvSpPr txBox="1"/>
          <p:nvPr/>
        </p:nvSpPr>
        <p:spPr>
          <a:xfrm>
            <a:off x="1033462" y="976909"/>
            <a:ext cx="10125075"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GB" sz="1800" b="1" i="0" u="none" strike="noStrike" kern="1200" cap="none" spc="0" normalizeH="0" baseline="0" noProof="0" dirty="0">
                <a:ln>
                  <a:noFill/>
                </a:ln>
                <a:solidFill>
                  <a:srgbClr val="155361"/>
                </a:solidFill>
                <a:effectLst/>
                <a:uLnTx/>
                <a:uFillTx/>
                <a:latin typeface="Proxima Nova" panose="020B0604020202020204"/>
                <a:ea typeface="+mn-ea"/>
                <a:cs typeface="+mn-cs"/>
              </a:rPr>
              <a:t>Factors analysed include an assessment of the magnetic and electric field strengths, duration of exposure, nature of source (AC vs DC) and the species type and life stage.</a:t>
            </a:r>
          </a:p>
        </p:txBody>
      </p:sp>
      <p:sp>
        <p:nvSpPr>
          <p:cNvPr id="54" name="TextBox 53">
            <a:extLst>
              <a:ext uri="{FF2B5EF4-FFF2-40B4-BE49-F238E27FC236}">
                <a16:creationId xmlns:a16="http://schemas.microsoft.com/office/drawing/2014/main" id="{42E1A248-81B2-5C1B-E1FB-D988F1AFC860}"/>
              </a:ext>
            </a:extLst>
          </p:cNvPr>
          <p:cNvSpPr txBox="1"/>
          <p:nvPr/>
        </p:nvSpPr>
        <p:spPr>
          <a:xfrm>
            <a:off x="6797652" y="2044384"/>
            <a:ext cx="5177829"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31F20"/>
                </a:solidFill>
                <a:effectLst/>
                <a:uLnTx/>
                <a:uFillTx/>
                <a:latin typeface="Lucida Sans"/>
                <a:ea typeface="+mn-ea"/>
                <a:cs typeface="+mn-cs"/>
              </a:rPr>
              <a:t>The fields used in literature have been compared with data derived from physics-based models (Poster 1) and with full consideration of the installation and operating conditions.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31F20"/>
                </a:solidFill>
                <a:effectLst/>
                <a:uLnTx/>
                <a:uFillTx/>
                <a:latin typeface="Lucida Sans"/>
                <a:ea typeface="+mn-ea"/>
                <a:cs typeface="+mn-cs"/>
              </a:rPr>
              <a:t>These insights have been used to inform a new set of experiments to be undertaken as part of (SCAMPI: Poster 3). </a:t>
            </a:r>
          </a:p>
        </p:txBody>
      </p:sp>
      <p:sp>
        <p:nvSpPr>
          <p:cNvPr id="7" name="TextBox 6">
            <a:extLst>
              <a:ext uri="{FF2B5EF4-FFF2-40B4-BE49-F238E27FC236}">
                <a16:creationId xmlns:a16="http://schemas.microsoft.com/office/drawing/2014/main" id="{C39314E0-C72A-8411-F320-688E30307882}"/>
              </a:ext>
            </a:extLst>
          </p:cNvPr>
          <p:cNvSpPr txBox="1"/>
          <p:nvPr/>
        </p:nvSpPr>
        <p:spPr>
          <a:xfrm>
            <a:off x="184731" y="1690994"/>
            <a:ext cx="609460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155361"/>
                </a:solidFill>
                <a:effectLst/>
                <a:uLnTx/>
                <a:uFillTx/>
                <a:latin typeface="Proxima Nova" panose="020B0604020202020204" charset="0"/>
                <a:ea typeface="+mn-ea"/>
                <a:cs typeface="+mn-cs"/>
              </a:rPr>
              <a:t>AC</a:t>
            </a:r>
          </a:p>
        </p:txBody>
      </p:sp>
    </p:spTree>
    <p:custDataLst>
      <p:tags r:id="rId1"/>
    </p:custDataLst>
    <p:extLst>
      <p:ext uri="{BB962C8B-B14F-4D97-AF65-F5344CB8AC3E}">
        <p14:creationId xmlns:p14="http://schemas.microsoft.com/office/powerpoint/2010/main" val="368524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4" grpId="0"/>
      <p:bldP spid="38" grpId="0"/>
      <p:bldP spid="48" grpId="0"/>
      <p:bldP spid="54"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088" y="169974"/>
            <a:ext cx="8386558" cy="923329"/>
          </a:xfrm>
        </p:spPr>
        <p:txBody>
          <a:bodyPr/>
          <a:lstStyle/>
          <a:p>
            <a:pPr marL="0" indent="0">
              <a:buNone/>
            </a:pPr>
            <a:r>
              <a:rPr lang="en-US" sz="2400" u="sng" dirty="0">
                <a:solidFill>
                  <a:srgbClr val="2E444E"/>
                </a:solidFill>
                <a:latin typeface="Proxima Nova" panose="020B0604020202020204" charset="0"/>
              </a:rPr>
              <a:t>Poster 3: SCAMPI (Synthetic Cable for the Assessment of Marine Power Impacts</a:t>
            </a:r>
          </a:p>
        </p:txBody>
      </p:sp>
      <p:sp>
        <p:nvSpPr>
          <p:cNvPr id="3" name="TextBox 2">
            <a:extLst>
              <a:ext uri="{FF2B5EF4-FFF2-40B4-BE49-F238E27FC236}">
                <a16:creationId xmlns:a16="http://schemas.microsoft.com/office/drawing/2014/main" id="{D226DACE-4C16-EB55-09C9-5A937AC61C9E}"/>
              </a:ext>
            </a:extLst>
          </p:cNvPr>
          <p:cNvSpPr txBox="1"/>
          <p:nvPr/>
        </p:nvSpPr>
        <p:spPr>
          <a:xfrm>
            <a:off x="451178" y="1958182"/>
            <a:ext cx="309634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5C84">
                    <a:lumMod val="50000"/>
                  </a:srgbClr>
                </a:solidFill>
                <a:effectLst/>
                <a:uLnTx/>
                <a:uFillTx/>
                <a:latin typeface="Proxima Nova" panose="020B0604020202020204" charset="0"/>
                <a:ea typeface="+mn-ea"/>
                <a:cs typeface="+mn-cs"/>
              </a:rPr>
              <a:t>Modelling and Design</a:t>
            </a:r>
          </a:p>
        </p:txBody>
      </p:sp>
      <p:sp>
        <p:nvSpPr>
          <p:cNvPr id="5" name="TextBox 4">
            <a:extLst>
              <a:ext uri="{FF2B5EF4-FFF2-40B4-BE49-F238E27FC236}">
                <a16:creationId xmlns:a16="http://schemas.microsoft.com/office/drawing/2014/main" id="{440389D0-DE1D-8705-81FA-2F148E2D7C63}"/>
              </a:ext>
            </a:extLst>
          </p:cNvPr>
          <p:cNvSpPr txBox="1"/>
          <p:nvPr/>
        </p:nvSpPr>
        <p:spPr>
          <a:xfrm>
            <a:off x="4859765" y="2001247"/>
            <a:ext cx="309634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5C84">
                    <a:lumMod val="50000"/>
                  </a:srgbClr>
                </a:solidFill>
                <a:effectLst/>
                <a:uLnTx/>
                <a:uFillTx/>
                <a:latin typeface="Proxima Nova" panose="020B0604020202020204" charset="0"/>
                <a:ea typeface="+mn-ea"/>
                <a:cs typeface="+mn-cs"/>
              </a:rPr>
              <a:t>Testing</a:t>
            </a:r>
          </a:p>
        </p:txBody>
      </p:sp>
      <p:sp>
        <p:nvSpPr>
          <p:cNvPr id="6" name="Rectangle 1">
            <a:extLst>
              <a:ext uri="{FF2B5EF4-FFF2-40B4-BE49-F238E27FC236}">
                <a16:creationId xmlns:a16="http://schemas.microsoft.com/office/drawing/2014/main" id="{E345725B-51EF-EE26-C811-96167BD07BE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31F20"/>
              </a:solidFill>
              <a:effectLst/>
              <a:uLnTx/>
              <a:uFillTx/>
              <a:latin typeface="Proxima Nova" panose="020B0604020202020204" charset="0"/>
              <a:ea typeface="+mn-ea"/>
              <a:cs typeface="+mn-cs"/>
            </a:endParaRPr>
          </a:p>
        </p:txBody>
      </p:sp>
      <p:sp>
        <p:nvSpPr>
          <p:cNvPr id="4" name="TextBox 3">
            <a:extLst>
              <a:ext uri="{FF2B5EF4-FFF2-40B4-BE49-F238E27FC236}">
                <a16:creationId xmlns:a16="http://schemas.microsoft.com/office/drawing/2014/main" id="{FB6FB01D-EB4D-B3F8-057D-9281A9C66239}"/>
              </a:ext>
            </a:extLst>
          </p:cNvPr>
          <p:cNvSpPr txBox="1"/>
          <p:nvPr/>
        </p:nvSpPr>
        <p:spPr>
          <a:xfrm>
            <a:off x="4503367" y="5853302"/>
            <a:ext cx="380914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5C84">
                    <a:lumMod val="50000"/>
                  </a:srgbClr>
                </a:solidFill>
                <a:effectLst/>
                <a:uLnTx/>
                <a:uFillTx/>
                <a:latin typeface="Proxima Nova" panose="020B0604020202020204" charset="0"/>
                <a:ea typeface="+mn-ea"/>
                <a:cs typeface="+mn-cs"/>
              </a:rPr>
              <a:t>+Other Considerations</a:t>
            </a:r>
          </a:p>
        </p:txBody>
      </p:sp>
      <p:sp>
        <p:nvSpPr>
          <p:cNvPr id="10" name="TextBox 9">
            <a:extLst>
              <a:ext uri="{FF2B5EF4-FFF2-40B4-BE49-F238E27FC236}">
                <a16:creationId xmlns:a16="http://schemas.microsoft.com/office/drawing/2014/main" id="{BB770D3A-CBDF-8FBA-2B2B-C5F54EBDDC67}"/>
              </a:ext>
            </a:extLst>
          </p:cNvPr>
          <p:cNvSpPr txBox="1"/>
          <p:nvPr/>
        </p:nvSpPr>
        <p:spPr>
          <a:xfrm>
            <a:off x="310088" y="1142365"/>
            <a:ext cx="1052968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155361"/>
                </a:solidFill>
                <a:effectLst/>
                <a:uLnTx/>
                <a:uFillTx/>
                <a:latin typeface="Proxima Nova" panose="020B0604020202020204" charset="0"/>
                <a:ea typeface="+mn-ea"/>
                <a:cs typeface="+mn-cs"/>
              </a:rPr>
              <a:t>Aim: Design of a device that recreates the EMFs created by HV submarine cable systems (i.e. the magnitude, distribution and orientation of the fields) that can be used for marine biology experiments.</a:t>
            </a:r>
          </a:p>
        </p:txBody>
      </p:sp>
      <p:sp>
        <p:nvSpPr>
          <p:cNvPr id="11" name="Freeform 6">
            <a:extLst>
              <a:ext uri="{FF2B5EF4-FFF2-40B4-BE49-F238E27FC236}">
                <a16:creationId xmlns:a16="http://schemas.microsoft.com/office/drawing/2014/main" id="{8FA9BD2A-4C53-7782-B3D5-EEEE33CA7A87}"/>
              </a:ext>
            </a:extLst>
          </p:cNvPr>
          <p:cNvSpPr/>
          <p:nvPr/>
        </p:nvSpPr>
        <p:spPr>
          <a:xfrm>
            <a:off x="11125666" y="898327"/>
            <a:ext cx="804613" cy="719763"/>
          </a:xfrm>
          <a:custGeom>
            <a:avLst/>
            <a:gdLst/>
            <a:ahLst/>
            <a:cxnLst/>
            <a:rect l="l" t="t" r="r" b="b"/>
            <a:pathLst>
              <a:path w="2318376" h="2073893">
                <a:moveTo>
                  <a:pt x="0" y="0"/>
                </a:moveTo>
                <a:lnTo>
                  <a:pt x="2318376" y="0"/>
                </a:lnTo>
                <a:lnTo>
                  <a:pt x="2318376" y="2073893"/>
                </a:lnTo>
                <a:lnTo>
                  <a:pt x="0" y="20738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31F20"/>
              </a:solidFill>
              <a:effectLst/>
              <a:uLnTx/>
              <a:uFillTx/>
              <a:latin typeface="Proxima Nova" panose="020B0604020202020204" charset="0"/>
              <a:ea typeface="+mn-ea"/>
              <a:cs typeface="+mn-cs"/>
            </a:endParaRPr>
          </a:p>
        </p:txBody>
      </p:sp>
      <p:pic>
        <p:nvPicPr>
          <p:cNvPr id="21" name="Picture 20">
            <a:extLst>
              <a:ext uri="{FF2B5EF4-FFF2-40B4-BE49-F238E27FC236}">
                <a16:creationId xmlns:a16="http://schemas.microsoft.com/office/drawing/2014/main" id="{37D89385-B47C-D726-59AD-3E78376770C2}"/>
              </a:ext>
            </a:extLst>
          </p:cNvPr>
          <p:cNvPicPr>
            <a:picLocks noChangeAspect="1"/>
          </p:cNvPicPr>
          <p:nvPr/>
        </p:nvPicPr>
        <p:blipFill rotWithShape="1">
          <a:blip r:embed="rId5"/>
          <a:srcRect r="2665"/>
          <a:stretch/>
        </p:blipFill>
        <p:spPr>
          <a:xfrm>
            <a:off x="594497" y="2327514"/>
            <a:ext cx="2809705" cy="2037727"/>
          </a:xfrm>
          <a:prstGeom prst="rect">
            <a:avLst/>
          </a:prstGeom>
        </p:spPr>
      </p:pic>
      <p:pic>
        <p:nvPicPr>
          <p:cNvPr id="22" name="Picture 21">
            <a:extLst>
              <a:ext uri="{FF2B5EF4-FFF2-40B4-BE49-F238E27FC236}">
                <a16:creationId xmlns:a16="http://schemas.microsoft.com/office/drawing/2014/main" id="{DE632406-570A-CC3F-8E5C-D095AE2375DA}"/>
              </a:ext>
            </a:extLst>
          </p:cNvPr>
          <p:cNvPicPr>
            <a:picLocks noChangeAspect="1"/>
          </p:cNvPicPr>
          <p:nvPr/>
        </p:nvPicPr>
        <p:blipFill>
          <a:blip r:embed="rId6"/>
          <a:stretch>
            <a:fillRect/>
          </a:stretch>
        </p:blipFill>
        <p:spPr>
          <a:xfrm>
            <a:off x="184731" y="4510666"/>
            <a:ext cx="3629240" cy="2177360"/>
          </a:xfrm>
          <a:prstGeom prst="rect">
            <a:avLst/>
          </a:prstGeom>
        </p:spPr>
      </p:pic>
      <p:pic>
        <p:nvPicPr>
          <p:cNvPr id="24" name="Picture 23" descr="A chart of noise from scampi&#10;&#10;Description automatically generated">
            <a:extLst>
              <a:ext uri="{FF2B5EF4-FFF2-40B4-BE49-F238E27FC236}">
                <a16:creationId xmlns:a16="http://schemas.microsoft.com/office/drawing/2014/main" id="{22C76EBA-ED27-5DFE-FCBD-2EEBD85566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570" y="1918082"/>
            <a:ext cx="2816621" cy="2347936"/>
          </a:xfrm>
          <a:prstGeom prst="rect">
            <a:avLst/>
          </a:prstGeom>
        </p:spPr>
      </p:pic>
      <p:pic>
        <p:nvPicPr>
          <p:cNvPr id="25" name="Picture 24" descr="A graph of a magnetic flux&#10;&#10;Description automatically generated">
            <a:extLst>
              <a:ext uri="{FF2B5EF4-FFF2-40B4-BE49-F238E27FC236}">
                <a16:creationId xmlns:a16="http://schemas.microsoft.com/office/drawing/2014/main" id="{C09D3F17-8066-0EE9-641F-89EE7908B7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51853" y="4360799"/>
            <a:ext cx="3573311" cy="2209290"/>
          </a:xfrm>
          <a:prstGeom prst="rect">
            <a:avLst/>
          </a:prstGeom>
        </p:spPr>
      </p:pic>
      <p:pic>
        <p:nvPicPr>
          <p:cNvPr id="23" name="Picture 22" descr="A pool with wires and wires&#10;&#10;Description automatically generated with medium confidence">
            <a:extLst>
              <a:ext uri="{FF2B5EF4-FFF2-40B4-BE49-F238E27FC236}">
                <a16:creationId xmlns:a16="http://schemas.microsoft.com/office/drawing/2014/main" id="{8A7A94C5-012D-68E8-3FEC-DF8598FCCA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64021" y="2534159"/>
            <a:ext cx="4087832" cy="2543426"/>
          </a:xfrm>
          <a:prstGeom prst="rect">
            <a:avLst/>
          </a:prstGeom>
        </p:spPr>
      </p:pic>
    </p:spTree>
    <p:custDataLst>
      <p:tags r:id="rId1"/>
    </p:custDataLst>
    <p:extLst>
      <p:ext uri="{BB962C8B-B14F-4D97-AF65-F5344CB8AC3E}">
        <p14:creationId xmlns:p14="http://schemas.microsoft.com/office/powerpoint/2010/main" val="133233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2AA50-29F1-9F01-5C69-EECC40C84703}"/>
            </a:ext>
          </a:extLst>
        </p:cNvPr>
        <p:cNvGrpSpPr/>
        <p:nvPr/>
      </p:nvGrpSpPr>
      <p:grpSpPr>
        <a:xfrm>
          <a:off x="0" y="0"/>
          <a:ext cx="0" cy="0"/>
          <a:chOff x="0" y="0"/>
          <a:chExt cx="0" cy="0"/>
        </a:xfrm>
      </p:grpSpPr>
      <p:pic>
        <p:nvPicPr>
          <p:cNvPr id="3" name="Picture 2" descr="29">
            <a:extLst>
              <a:ext uri="{FF2B5EF4-FFF2-40B4-BE49-F238E27FC236}">
                <a16:creationId xmlns:a16="http://schemas.microsoft.com/office/drawing/2014/main" id="{B22D8FA2-7691-AC36-7A48-20CAC38A854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235528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8" name="Rectangle 36">
            <a:extLst>
              <a:ext uri="{FF2B5EF4-FFF2-40B4-BE49-F238E27FC236}">
                <a16:creationId xmlns:a16="http://schemas.microsoft.com/office/drawing/2014/main" id="{717B7EFF-9846-44D6-B543-1450ED766FF9}"/>
              </a:ext>
            </a:extLst>
          </p:cNvPr>
          <p:cNvSpPr>
            <a:spLocks noGrp="1" noChangeArrowheads="1"/>
          </p:cNvSpPr>
          <p:nvPr>
            <p:ph type="ctrTitle"/>
          </p:nvPr>
        </p:nvSpPr>
        <p:spPr>
          <a:xfrm>
            <a:off x="89724" y="3302808"/>
            <a:ext cx="12012551" cy="1944216"/>
          </a:xfrm>
        </p:spPr>
        <p:txBody>
          <a:bodyPr/>
          <a:lstStyle/>
          <a:p>
            <a:r>
              <a:rPr lang="en-GB" sz="3600" kern="0" dirty="0">
                <a:effectLst/>
                <a:latin typeface="Calibri" panose="020F0502020204030204" pitchFamily="34" charset="0"/>
                <a:ea typeface="Calibri" panose="020F0502020204030204" pitchFamily="34" charset="0"/>
              </a:rPr>
              <a:t>Quantifying the impact of offshore wind farm infrastructure using Earth Observation</a:t>
            </a:r>
            <a:endParaRPr lang="en-US" altLang="en-US" sz="3600" dirty="0"/>
          </a:p>
        </p:txBody>
      </p:sp>
      <p:sp>
        <p:nvSpPr>
          <p:cNvPr id="3109" name="Rectangle 37">
            <a:extLst>
              <a:ext uri="{FF2B5EF4-FFF2-40B4-BE49-F238E27FC236}">
                <a16:creationId xmlns:a16="http://schemas.microsoft.com/office/drawing/2014/main" id="{9DFAC4FD-D21D-4AFC-848B-E94212032171}"/>
              </a:ext>
            </a:extLst>
          </p:cNvPr>
          <p:cNvSpPr>
            <a:spLocks noGrp="1" noChangeArrowheads="1"/>
          </p:cNvSpPr>
          <p:nvPr>
            <p:ph type="subTitle" idx="1"/>
          </p:nvPr>
        </p:nvSpPr>
        <p:spPr>
          <a:xfrm>
            <a:off x="1726837" y="6565737"/>
            <a:ext cx="10465163" cy="288032"/>
          </a:xfrm>
        </p:spPr>
        <p:txBody>
          <a:bodyPr/>
          <a:lstStyle/>
          <a:p>
            <a:pPr algn="r"/>
            <a:r>
              <a:rPr lang="en-US" altLang="en-US" dirty="0"/>
              <a:t>Tim Smyth, Juliane Wihsgott, Dan Clewley, Silvia Pardo, NEODAAS</a:t>
            </a:r>
          </a:p>
        </p:txBody>
      </p:sp>
      <p:grpSp>
        <p:nvGrpSpPr>
          <p:cNvPr id="2" name="Group 1">
            <a:extLst>
              <a:ext uri="{FF2B5EF4-FFF2-40B4-BE49-F238E27FC236}">
                <a16:creationId xmlns:a16="http://schemas.microsoft.com/office/drawing/2014/main" id="{47BFA5F4-673B-1C19-3E71-AE07DF08D8A2}"/>
              </a:ext>
            </a:extLst>
          </p:cNvPr>
          <p:cNvGrpSpPr/>
          <p:nvPr/>
        </p:nvGrpSpPr>
        <p:grpSpPr>
          <a:xfrm>
            <a:off x="89724" y="6026664"/>
            <a:ext cx="2267831" cy="831336"/>
            <a:chOff x="9791647" y="-18245"/>
            <a:chExt cx="2267831" cy="831336"/>
          </a:xfrm>
        </p:grpSpPr>
        <p:pic>
          <p:nvPicPr>
            <p:cNvPr id="3" name="Picture 2">
              <a:extLst>
                <a:ext uri="{FF2B5EF4-FFF2-40B4-BE49-F238E27FC236}">
                  <a16:creationId xmlns:a16="http://schemas.microsoft.com/office/drawing/2014/main" id="{80718CAF-EABC-4EC8-1308-7C72F389B86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91647" y="-18245"/>
              <a:ext cx="2267831" cy="634876"/>
            </a:xfrm>
            <a:prstGeom prst="rect">
              <a:avLst/>
            </a:prstGeom>
          </p:spPr>
        </p:pic>
        <p:sp>
          <p:nvSpPr>
            <p:cNvPr id="4" name="TextBox 3">
              <a:extLst>
                <a:ext uri="{FF2B5EF4-FFF2-40B4-BE49-F238E27FC236}">
                  <a16:creationId xmlns:a16="http://schemas.microsoft.com/office/drawing/2014/main" id="{965FD715-59DE-35BF-36A9-AFED48982F8B}"/>
                </a:ext>
              </a:extLst>
            </p:cNvPr>
            <p:cNvSpPr txBox="1"/>
            <p:nvPr/>
          </p:nvSpPr>
          <p:spPr>
            <a:xfrm>
              <a:off x="10560496" y="443759"/>
              <a:ext cx="1378227"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2AA198"/>
                  </a:solidFill>
                  <a:effectLst/>
                  <a:uLnTx/>
                  <a:uFillTx/>
                  <a:latin typeface="Arial"/>
                  <a:ea typeface="ＭＳ Ｐゴシック" panose="020B0600070205080204" pitchFamily="34" charset="-128"/>
                  <a:cs typeface="+mn-cs"/>
                </a:rPr>
                <a:t>PELAgIO</a:t>
              </a:r>
              <a:endParaRPr kumimoji="0" lang="en-US" sz="2400" b="0" i="0" u="none" strike="noStrike" kern="1200" cap="none" spc="0" normalizeH="0" baseline="0" noProof="0" dirty="0">
                <a:ln>
                  <a:noFill/>
                </a:ln>
                <a:solidFill>
                  <a:srgbClr val="2AA198"/>
                </a:solidFill>
                <a:effectLst/>
                <a:uLnTx/>
                <a:uFillTx/>
                <a:latin typeface="Arial" panose="020B0604020202020204" pitchFamily="34" charset="0"/>
                <a:ea typeface="ＭＳ Ｐゴシック" panose="020B0600070205080204" pitchFamily="34" charset="-128"/>
                <a:cs typeface="+mn-cs"/>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6B4D8-75AA-F072-E915-6D2D8644B4BD}"/>
              </a:ext>
            </a:extLst>
          </p:cNvPr>
          <p:cNvSpPr>
            <a:spLocks noGrp="1"/>
          </p:cNvSpPr>
          <p:nvPr>
            <p:ph type="title"/>
          </p:nvPr>
        </p:nvSpPr>
        <p:spPr>
          <a:xfrm>
            <a:off x="217700" y="432240"/>
            <a:ext cx="11234175" cy="1143000"/>
          </a:xfrm>
        </p:spPr>
        <p:txBody>
          <a:bodyPr/>
          <a:lstStyle/>
          <a:p>
            <a:r>
              <a:rPr lang="en-GB" dirty="0"/>
              <a:t>What are we looking for?</a:t>
            </a:r>
          </a:p>
        </p:txBody>
      </p:sp>
      <p:sp>
        <p:nvSpPr>
          <p:cNvPr id="3" name="Content Placeholder 2">
            <a:extLst>
              <a:ext uri="{FF2B5EF4-FFF2-40B4-BE49-F238E27FC236}">
                <a16:creationId xmlns:a16="http://schemas.microsoft.com/office/drawing/2014/main" id="{0F67DDAD-F384-F7B5-617F-FE00281673F9}"/>
              </a:ext>
            </a:extLst>
          </p:cNvPr>
          <p:cNvSpPr>
            <a:spLocks noGrp="1"/>
          </p:cNvSpPr>
          <p:nvPr>
            <p:ph idx="1"/>
          </p:nvPr>
        </p:nvSpPr>
        <p:spPr>
          <a:xfrm>
            <a:off x="68095" y="1357308"/>
            <a:ext cx="12123906" cy="899509"/>
          </a:xfrm>
        </p:spPr>
        <p:txBody>
          <a:bodyPr/>
          <a:lstStyle/>
          <a:p>
            <a:r>
              <a:rPr lang="en-GB" dirty="0"/>
              <a:t>“Smoking gun” of evidence that offshore wind infrastructure disrupts the marine ecosystem </a:t>
            </a:r>
          </a:p>
        </p:txBody>
      </p:sp>
      <p:pic>
        <p:nvPicPr>
          <p:cNvPr id="1026" name="Picture 2">
            <a:extLst>
              <a:ext uri="{FF2B5EF4-FFF2-40B4-BE49-F238E27FC236}">
                <a16:creationId xmlns:a16="http://schemas.microsoft.com/office/drawing/2014/main" id="{4EF75437-1588-AEEE-BE34-C381FDFBA2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6076" y="2183962"/>
            <a:ext cx="7673724" cy="42417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626699E-9690-2E6E-E13E-732A676732AB}"/>
              </a:ext>
            </a:extLst>
          </p:cNvPr>
          <p:cNvSpPr txBox="1"/>
          <p:nvPr/>
        </p:nvSpPr>
        <p:spPr>
          <a:xfrm>
            <a:off x="7538937" y="6396335"/>
            <a:ext cx="3472774"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Dorrell et al., (2022)</a:t>
            </a:r>
            <a:endPar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0C3502E4-CC60-C973-8339-7E0C37E631F8}"/>
              </a:ext>
            </a:extLst>
          </p:cNvPr>
          <p:cNvGrpSpPr/>
          <p:nvPr/>
        </p:nvGrpSpPr>
        <p:grpSpPr>
          <a:xfrm>
            <a:off x="72612" y="6026664"/>
            <a:ext cx="2267831" cy="831336"/>
            <a:chOff x="9791647" y="-18245"/>
            <a:chExt cx="2267831" cy="831336"/>
          </a:xfrm>
        </p:grpSpPr>
        <p:pic>
          <p:nvPicPr>
            <p:cNvPr id="6" name="Picture 5">
              <a:extLst>
                <a:ext uri="{FF2B5EF4-FFF2-40B4-BE49-F238E27FC236}">
                  <a16:creationId xmlns:a16="http://schemas.microsoft.com/office/drawing/2014/main" id="{7AA35BB1-0022-CB78-8DFD-9BEEB746078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791647" y="-18245"/>
              <a:ext cx="2267831" cy="634876"/>
            </a:xfrm>
            <a:prstGeom prst="rect">
              <a:avLst/>
            </a:prstGeom>
          </p:spPr>
        </p:pic>
        <p:sp>
          <p:nvSpPr>
            <p:cNvPr id="7" name="TextBox 6">
              <a:extLst>
                <a:ext uri="{FF2B5EF4-FFF2-40B4-BE49-F238E27FC236}">
                  <a16:creationId xmlns:a16="http://schemas.microsoft.com/office/drawing/2014/main" id="{657ADCE0-16EB-1FE7-80F3-010D4DBF853E}"/>
                </a:ext>
              </a:extLst>
            </p:cNvPr>
            <p:cNvSpPr txBox="1"/>
            <p:nvPr/>
          </p:nvSpPr>
          <p:spPr>
            <a:xfrm>
              <a:off x="10560496" y="443759"/>
              <a:ext cx="1378227"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2AA198"/>
                  </a:solidFill>
                  <a:effectLst/>
                  <a:uLnTx/>
                  <a:uFillTx/>
                  <a:latin typeface="Arial"/>
                  <a:ea typeface="ＭＳ Ｐゴシック" panose="020B0600070205080204" pitchFamily="34" charset="-128"/>
                  <a:cs typeface="+mn-cs"/>
                </a:rPr>
                <a:t>PELAgIO</a:t>
              </a:r>
              <a:endParaRPr kumimoji="0" lang="en-US" sz="2400" b="0" i="0" u="none" strike="noStrike" kern="1200" cap="none" spc="0" normalizeH="0" baseline="0" noProof="0" dirty="0">
                <a:ln>
                  <a:noFill/>
                </a:ln>
                <a:solidFill>
                  <a:srgbClr val="2AA198"/>
                </a:solidFill>
                <a:effectLst/>
                <a:uLnTx/>
                <a:uFillTx/>
                <a:latin typeface="Arial" panose="020B0604020202020204" pitchFamily="34" charset="0"/>
                <a:ea typeface="ＭＳ Ｐゴシック" panose="020B0600070205080204" pitchFamily="34" charset="-128"/>
                <a:cs typeface="+mn-cs"/>
              </a:endParaRPr>
            </a:p>
          </p:txBody>
        </p:sp>
      </p:grpSp>
    </p:spTree>
    <p:extLst>
      <p:ext uri="{BB962C8B-B14F-4D97-AF65-F5344CB8AC3E}">
        <p14:creationId xmlns:p14="http://schemas.microsoft.com/office/powerpoint/2010/main" val="33374328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08871-F464-827E-4AFB-CDB6D0CB33A6}"/>
              </a:ext>
            </a:extLst>
          </p:cNvPr>
          <p:cNvSpPr>
            <a:spLocks noGrp="1"/>
          </p:cNvSpPr>
          <p:nvPr>
            <p:ph type="title"/>
          </p:nvPr>
        </p:nvSpPr>
        <p:spPr>
          <a:xfrm>
            <a:off x="89337" y="636310"/>
            <a:ext cx="4680626" cy="1030189"/>
          </a:xfrm>
        </p:spPr>
        <p:txBody>
          <a:bodyPr/>
          <a:lstStyle/>
          <a:p>
            <a:r>
              <a:rPr lang="en-GB" dirty="0"/>
              <a:t>Evidence investigation #1</a:t>
            </a:r>
          </a:p>
        </p:txBody>
      </p:sp>
      <p:sp>
        <p:nvSpPr>
          <p:cNvPr id="3" name="Content Placeholder 2">
            <a:extLst>
              <a:ext uri="{FF2B5EF4-FFF2-40B4-BE49-F238E27FC236}">
                <a16:creationId xmlns:a16="http://schemas.microsoft.com/office/drawing/2014/main" id="{0D902D51-CE3C-9469-CD8C-FE93D5ED18F5}"/>
              </a:ext>
            </a:extLst>
          </p:cNvPr>
          <p:cNvSpPr>
            <a:spLocks noGrp="1"/>
          </p:cNvSpPr>
          <p:nvPr>
            <p:ph idx="1"/>
          </p:nvPr>
        </p:nvSpPr>
        <p:spPr>
          <a:xfrm>
            <a:off x="89337" y="1533115"/>
            <a:ext cx="4756041" cy="4525963"/>
          </a:xfrm>
        </p:spPr>
        <p:txBody>
          <a:bodyPr/>
          <a:lstStyle/>
          <a:p>
            <a:pPr marL="0" indent="0">
              <a:buNone/>
            </a:pPr>
            <a:r>
              <a:rPr lang="en-GB" b="1" dirty="0"/>
              <a:t>Ocean Colour (chlorophyll)</a:t>
            </a:r>
          </a:p>
          <a:p>
            <a:pPr marL="0" indent="0">
              <a:buNone/>
            </a:pPr>
            <a:r>
              <a:rPr lang="en-GB" i="1" dirty="0"/>
              <a:t>Anomaly plots vs 1998 – 2020 climatology</a:t>
            </a:r>
          </a:p>
          <a:p>
            <a:pPr marL="0" indent="0">
              <a:buNone/>
            </a:pPr>
            <a:endParaRPr lang="en-GB" dirty="0"/>
          </a:p>
          <a:p>
            <a:pPr marL="0" indent="0">
              <a:buNone/>
            </a:pPr>
            <a:r>
              <a:rPr lang="en-GB" b="1" dirty="0"/>
              <a:t>Verdict</a:t>
            </a:r>
          </a:p>
          <a:p>
            <a:r>
              <a:rPr lang="en-GB" dirty="0"/>
              <a:t>Spatial resolution too coarse</a:t>
            </a:r>
          </a:p>
          <a:p>
            <a:r>
              <a:rPr lang="en-GB" dirty="0"/>
              <a:t>Temporal resolution too coarse</a:t>
            </a:r>
          </a:p>
          <a:p>
            <a:r>
              <a:rPr lang="en-GB" dirty="0"/>
              <a:t>Coverage too patchy</a:t>
            </a:r>
          </a:p>
          <a:p>
            <a:r>
              <a:rPr lang="en-GB" dirty="0"/>
              <a:t>Natural </a:t>
            </a:r>
            <a:r>
              <a:rPr lang="en-GB" dirty="0" err="1"/>
              <a:t>spatio</a:t>
            </a:r>
            <a:r>
              <a:rPr lang="en-GB" dirty="0"/>
              <a:t>-temporal variability too high</a:t>
            </a:r>
          </a:p>
          <a:p>
            <a:pPr marL="0" indent="0">
              <a:buNone/>
            </a:pPr>
            <a:endParaRPr lang="en-GB" dirty="0"/>
          </a:p>
        </p:txBody>
      </p:sp>
      <p:pic>
        <p:nvPicPr>
          <p:cNvPr id="5" name="Picture 4" descr="A map of the ocean&#10;&#10;Description automatically generated with medium confidence">
            <a:extLst>
              <a:ext uri="{FF2B5EF4-FFF2-40B4-BE49-F238E27FC236}">
                <a16:creationId xmlns:a16="http://schemas.microsoft.com/office/drawing/2014/main" id="{7FBDC07B-6F3C-ADD5-F7DF-E7CBD219F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3459" y="0"/>
            <a:ext cx="6908541" cy="6858000"/>
          </a:xfrm>
          <a:prstGeom prst="rect">
            <a:avLst/>
          </a:prstGeom>
        </p:spPr>
      </p:pic>
      <p:grpSp>
        <p:nvGrpSpPr>
          <p:cNvPr id="4" name="Group 3">
            <a:extLst>
              <a:ext uri="{FF2B5EF4-FFF2-40B4-BE49-F238E27FC236}">
                <a16:creationId xmlns:a16="http://schemas.microsoft.com/office/drawing/2014/main" id="{C264B2F1-EEA0-454A-6E54-2856FF69C271}"/>
              </a:ext>
            </a:extLst>
          </p:cNvPr>
          <p:cNvGrpSpPr/>
          <p:nvPr/>
        </p:nvGrpSpPr>
        <p:grpSpPr>
          <a:xfrm>
            <a:off x="89724" y="6026664"/>
            <a:ext cx="2267831" cy="831336"/>
            <a:chOff x="9791647" y="-18245"/>
            <a:chExt cx="2267831" cy="831336"/>
          </a:xfrm>
        </p:grpSpPr>
        <p:pic>
          <p:nvPicPr>
            <p:cNvPr id="6" name="Picture 5">
              <a:extLst>
                <a:ext uri="{FF2B5EF4-FFF2-40B4-BE49-F238E27FC236}">
                  <a16:creationId xmlns:a16="http://schemas.microsoft.com/office/drawing/2014/main" id="{DC4EE1C4-EA3B-AE04-1C36-DF33E2F9221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91647" y="-18245"/>
              <a:ext cx="2267831" cy="634876"/>
            </a:xfrm>
            <a:prstGeom prst="rect">
              <a:avLst/>
            </a:prstGeom>
          </p:spPr>
        </p:pic>
        <p:sp>
          <p:nvSpPr>
            <p:cNvPr id="7" name="TextBox 6">
              <a:extLst>
                <a:ext uri="{FF2B5EF4-FFF2-40B4-BE49-F238E27FC236}">
                  <a16:creationId xmlns:a16="http://schemas.microsoft.com/office/drawing/2014/main" id="{C2CE3D1F-168F-F6A9-EEB2-EB13A253243B}"/>
                </a:ext>
              </a:extLst>
            </p:cNvPr>
            <p:cNvSpPr txBox="1"/>
            <p:nvPr/>
          </p:nvSpPr>
          <p:spPr>
            <a:xfrm>
              <a:off x="10560496" y="443759"/>
              <a:ext cx="1378227"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2AA198"/>
                  </a:solidFill>
                  <a:effectLst/>
                  <a:uLnTx/>
                  <a:uFillTx/>
                  <a:latin typeface="Arial"/>
                  <a:ea typeface="ＭＳ Ｐゴシック" panose="020B0600070205080204" pitchFamily="34" charset="-128"/>
                  <a:cs typeface="+mn-cs"/>
                </a:rPr>
                <a:t>PELAgIO</a:t>
              </a:r>
              <a:endParaRPr kumimoji="0" lang="en-US" sz="2400" b="0" i="0" u="none" strike="noStrike" kern="1200" cap="none" spc="0" normalizeH="0" baseline="0" noProof="0" dirty="0">
                <a:ln>
                  <a:noFill/>
                </a:ln>
                <a:solidFill>
                  <a:srgbClr val="2AA198"/>
                </a:solidFill>
                <a:effectLst/>
                <a:uLnTx/>
                <a:uFillTx/>
                <a:latin typeface="Arial" panose="020B0604020202020204" pitchFamily="34" charset="0"/>
                <a:ea typeface="ＭＳ Ｐゴシック" panose="020B0600070205080204" pitchFamily="34" charset="-128"/>
                <a:cs typeface="+mn-cs"/>
              </a:endParaRPr>
            </a:p>
          </p:txBody>
        </p:sp>
      </p:grpSp>
    </p:spTree>
    <p:extLst>
      <p:ext uri="{BB962C8B-B14F-4D97-AF65-F5344CB8AC3E}">
        <p14:creationId xmlns:p14="http://schemas.microsoft.com/office/powerpoint/2010/main" val="5385647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55DB8F-74BF-D0FF-8F67-1D03187B4DE2}"/>
              </a:ext>
            </a:extLst>
          </p:cNvPr>
          <p:cNvSpPr>
            <a:spLocks noGrp="1"/>
          </p:cNvSpPr>
          <p:nvPr>
            <p:ph idx="1"/>
          </p:nvPr>
        </p:nvSpPr>
        <p:spPr>
          <a:xfrm>
            <a:off x="89335" y="1604993"/>
            <a:ext cx="4906872" cy="4409307"/>
          </a:xfrm>
        </p:spPr>
        <p:txBody>
          <a:bodyPr/>
          <a:lstStyle/>
          <a:p>
            <a:pPr marL="0" indent="0">
              <a:buNone/>
            </a:pPr>
            <a:r>
              <a:rPr lang="en-GB" b="1" dirty="0"/>
              <a:t>Sea Surface Temperature (SST)</a:t>
            </a:r>
          </a:p>
          <a:p>
            <a:pPr marL="0" indent="0">
              <a:buNone/>
            </a:pPr>
            <a:r>
              <a:rPr lang="en-GB" i="1" dirty="0"/>
              <a:t>Anomaly plots vs 1991 – 2020 climatology</a:t>
            </a:r>
          </a:p>
          <a:p>
            <a:pPr marL="0" indent="0">
              <a:buNone/>
            </a:pPr>
            <a:endParaRPr lang="en-GB" dirty="0"/>
          </a:p>
          <a:p>
            <a:pPr marL="0" indent="0">
              <a:buNone/>
            </a:pPr>
            <a:r>
              <a:rPr lang="en-GB" b="1" dirty="0"/>
              <a:t>Verdict</a:t>
            </a:r>
          </a:p>
          <a:p>
            <a:r>
              <a:rPr lang="en-GB" dirty="0"/>
              <a:t>Spatial resolution too coarse</a:t>
            </a:r>
          </a:p>
          <a:p>
            <a:r>
              <a:rPr lang="en-GB" dirty="0"/>
              <a:t>Temporal resolution too coarse</a:t>
            </a:r>
          </a:p>
          <a:p>
            <a:r>
              <a:rPr lang="en-GB" dirty="0"/>
              <a:t>Coverage too patchy</a:t>
            </a:r>
          </a:p>
          <a:p>
            <a:r>
              <a:rPr lang="en-GB" dirty="0"/>
              <a:t>Natural </a:t>
            </a:r>
            <a:r>
              <a:rPr lang="en-GB" dirty="0" err="1"/>
              <a:t>spatio</a:t>
            </a:r>
            <a:r>
              <a:rPr lang="en-GB" dirty="0"/>
              <a:t>-temporal variability too high</a:t>
            </a:r>
          </a:p>
        </p:txBody>
      </p:sp>
      <p:sp>
        <p:nvSpPr>
          <p:cNvPr id="4" name="Title 1">
            <a:extLst>
              <a:ext uri="{FF2B5EF4-FFF2-40B4-BE49-F238E27FC236}">
                <a16:creationId xmlns:a16="http://schemas.microsoft.com/office/drawing/2014/main" id="{8463CADD-05BD-1EBC-C095-AC1977760789}"/>
              </a:ext>
            </a:extLst>
          </p:cNvPr>
          <p:cNvSpPr txBox="1">
            <a:spLocks/>
          </p:cNvSpPr>
          <p:nvPr/>
        </p:nvSpPr>
        <p:spPr bwMode="auto">
          <a:xfrm>
            <a:off x="89335" y="668208"/>
            <a:ext cx="112341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b="1" kern="1200">
                <a:solidFill>
                  <a:srgbClr val="016676"/>
                </a:solidFill>
                <a:latin typeface="+mj-lt"/>
                <a:ea typeface="+mj-ea"/>
                <a:cs typeface="+mj-cs"/>
              </a:defRPr>
            </a:lvl1pPr>
            <a:lvl2pPr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2pPr>
            <a:lvl3pPr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3pPr>
            <a:lvl4pPr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4pPr>
            <a:lvl5pPr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5pPr>
            <a:lvl6pPr marL="457200"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6pPr>
            <a:lvl7pPr marL="914400"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7pPr>
            <a:lvl8pPr marL="1371600"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8pPr>
            <a:lvl9pPr marL="1828800"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016676"/>
                </a:solidFill>
                <a:effectLst/>
                <a:uLnTx/>
                <a:uFillTx/>
                <a:latin typeface="Arial"/>
                <a:ea typeface="ＭＳ Ｐゴシック"/>
                <a:cs typeface="+mj-cs"/>
              </a:rPr>
              <a:t>Evidence investigation #2</a:t>
            </a:r>
          </a:p>
        </p:txBody>
      </p:sp>
      <p:pic>
        <p:nvPicPr>
          <p:cNvPr id="6" name="Picture 5" descr="A map of the north&#10;&#10;Description automatically generated with medium confidence">
            <a:extLst>
              <a:ext uri="{FF2B5EF4-FFF2-40B4-BE49-F238E27FC236}">
                <a16:creationId xmlns:a16="http://schemas.microsoft.com/office/drawing/2014/main" id="{54FEAE7F-F18B-397B-C67A-CCC4D5054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4693" y="0"/>
            <a:ext cx="6877307" cy="6858000"/>
          </a:xfrm>
          <a:prstGeom prst="rect">
            <a:avLst/>
          </a:prstGeom>
        </p:spPr>
      </p:pic>
      <p:grpSp>
        <p:nvGrpSpPr>
          <p:cNvPr id="2" name="Group 1">
            <a:extLst>
              <a:ext uri="{FF2B5EF4-FFF2-40B4-BE49-F238E27FC236}">
                <a16:creationId xmlns:a16="http://schemas.microsoft.com/office/drawing/2014/main" id="{109B987D-BA12-9945-FD1B-3F6B054EE468}"/>
              </a:ext>
            </a:extLst>
          </p:cNvPr>
          <p:cNvGrpSpPr/>
          <p:nvPr/>
        </p:nvGrpSpPr>
        <p:grpSpPr>
          <a:xfrm>
            <a:off x="89724" y="6026664"/>
            <a:ext cx="2267831" cy="831336"/>
            <a:chOff x="9791647" y="-18245"/>
            <a:chExt cx="2267831" cy="831336"/>
          </a:xfrm>
        </p:grpSpPr>
        <p:pic>
          <p:nvPicPr>
            <p:cNvPr id="5" name="Picture 4">
              <a:extLst>
                <a:ext uri="{FF2B5EF4-FFF2-40B4-BE49-F238E27FC236}">
                  <a16:creationId xmlns:a16="http://schemas.microsoft.com/office/drawing/2014/main" id="{3A02724B-322B-F2D5-3B7F-FB80DE1D1B1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91647" y="-18245"/>
              <a:ext cx="2267831" cy="634876"/>
            </a:xfrm>
            <a:prstGeom prst="rect">
              <a:avLst/>
            </a:prstGeom>
          </p:spPr>
        </p:pic>
        <p:sp>
          <p:nvSpPr>
            <p:cNvPr id="7" name="TextBox 6">
              <a:extLst>
                <a:ext uri="{FF2B5EF4-FFF2-40B4-BE49-F238E27FC236}">
                  <a16:creationId xmlns:a16="http://schemas.microsoft.com/office/drawing/2014/main" id="{82FFB431-2C48-64BF-E2E7-26E732A28535}"/>
                </a:ext>
              </a:extLst>
            </p:cNvPr>
            <p:cNvSpPr txBox="1"/>
            <p:nvPr/>
          </p:nvSpPr>
          <p:spPr>
            <a:xfrm>
              <a:off x="10560496" y="443759"/>
              <a:ext cx="1378227"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2AA198"/>
                  </a:solidFill>
                  <a:effectLst/>
                  <a:uLnTx/>
                  <a:uFillTx/>
                  <a:latin typeface="Arial"/>
                  <a:ea typeface="ＭＳ Ｐゴシック" panose="020B0600070205080204" pitchFamily="34" charset="-128"/>
                  <a:cs typeface="+mn-cs"/>
                </a:rPr>
                <a:t>PELAgIO</a:t>
              </a:r>
              <a:endParaRPr kumimoji="0" lang="en-US" sz="2400" b="0" i="0" u="none" strike="noStrike" kern="1200" cap="none" spc="0" normalizeH="0" baseline="0" noProof="0" dirty="0">
                <a:ln>
                  <a:noFill/>
                </a:ln>
                <a:solidFill>
                  <a:srgbClr val="2AA198"/>
                </a:solidFill>
                <a:effectLst/>
                <a:uLnTx/>
                <a:uFillTx/>
                <a:latin typeface="Arial" panose="020B0604020202020204" pitchFamily="34" charset="0"/>
                <a:ea typeface="ＭＳ Ｐゴシック" panose="020B0600070205080204" pitchFamily="34" charset="-128"/>
                <a:cs typeface="+mn-cs"/>
              </a:endParaRPr>
            </a:p>
          </p:txBody>
        </p:sp>
      </p:grpSp>
    </p:spTree>
    <p:extLst>
      <p:ext uri="{BB962C8B-B14F-4D97-AF65-F5344CB8AC3E}">
        <p14:creationId xmlns:p14="http://schemas.microsoft.com/office/powerpoint/2010/main" val="32971002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A55E753-AD2F-9F29-69A4-77A230CEEA04}"/>
              </a:ext>
            </a:extLst>
          </p:cNvPr>
          <p:cNvSpPr txBox="1">
            <a:spLocks/>
          </p:cNvSpPr>
          <p:nvPr/>
        </p:nvSpPr>
        <p:spPr bwMode="auto">
          <a:xfrm>
            <a:off x="89337" y="636310"/>
            <a:ext cx="4680626" cy="1030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b="1" kern="1200">
                <a:solidFill>
                  <a:srgbClr val="016676"/>
                </a:solidFill>
                <a:latin typeface="+mj-lt"/>
                <a:ea typeface="+mj-ea"/>
                <a:cs typeface="+mj-cs"/>
              </a:defRPr>
            </a:lvl1pPr>
            <a:lvl2pPr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2pPr>
            <a:lvl3pPr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3pPr>
            <a:lvl4pPr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4pPr>
            <a:lvl5pPr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5pPr>
            <a:lvl6pPr marL="457200"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6pPr>
            <a:lvl7pPr marL="914400"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7pPr>
            <a:lvl8pPr marL="1371600"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8pPr>
            <a:lvl9pPr marL="1828800"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016676"/>
                </a:solidFill>
                <a:effectLst/>
                <a:uLnTx/>
                <a:uFillTx/>
                <a:latin typeface="Arial"/>
                <a:ea typeface="ＭＳ Ｐゴシック"/>
                <a:cs typeface="+mj-cs"/>
              </a:rPr>
              <a:t>Evidence investigation #3</a:t>
            </a:r>
          </a:p>
        </p:txBody>
      </p:sp>
      <p:sp>
        <p:nvSpPr>
          <p:cNvPr id="5" name="Content Placeholder 2">
            <a:extLst>
              <a:ext uri="{FF2B5EF4-FFF2-40B4-BE49-F238E27FC236}">
                <a16:creationId xmlns:a16="http://schemas.microsoft.com/office/drawing/2014/main" id="{DE120327-61FD-3F89-6B55-E5B530CED8DF}"/>
              </a:ext>
            </a:extLst>
          </p:cNvPr>
          <p:cNvSpPr>
            <a:spLocks noGrp="1"/>
          </p:cNvSpPr>
          <p:nvPr>
            <p:ph idx="1"/>
          </p:nvPr>
        </p:nvSpPr>
        <p:spPr>
          <a:xfrm>
            <a:off x="89338" y="1533115"/>
            <a:ext cx="5316676" cy="461665"/>
          </a:xfrm>
        </p:spPr>
        <p:txBody>
          <a:bodyPr/>
          <a:lstStyle/>
          <a:p>
            <a:pPr marL="0" indent="0">
              <a:buNone/>
            </a:pPr>
            <a:r>
              <a:rPr lang="en-GB" b="1" dirty="0"/>
              <a:t>Synthetic Aperture Radar (SAR)</a:t>
            </a:r>
          </a:p>
          <a:p>
            <a:pPr marL="0" indent="0">
              <a:buNone/>
            </a:pPr>
            <a:endParaRPr lang="en-GB" dirty="0"/>
          </a:p>
        </p:txBody>
      </p:sp>
      <p:sp>
        <p:nvSpPr>
          <p:cNvPr id="6" name="TextBox 5">
            <a:extLst>
              <a:ext uri="{FF2B5EF4-FFF2-40B4-BE49-F238E27FC236}">
                <a16:creationId xmlns:a16="http://schemas.microsoft.com/office/drawing/2014/main" id="{A440B619-4023-CD09-3A36-A6F5DCFEF52A}"/>
              </a:ext>
            </a:extLst>
          </p:cNvPr>
          <p:cNvSpPr txBox="1"/>
          <p:nvPr/>
        </p:nvSpPr>
        <p:spPr>
          <a:xfrm>
            <a:off x="191230" y="2101639"/>
            <a:ext cx="8359917" cy="461665"/>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Do we trust SAR to give accurate wind retrievals? </a:t>
            </a:r>
            <a:r>
              <a:rPr kumimoji="0" lang="en-GB"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YES</a:t>
            </a:r>
          </a:p>
        </p:txBody>
      </p:sp>
      <p:grpSp>
        <p:nvGrpSpPr>
          <p:cNvPr id="2" name="Group 1">
            <a:extLst>
              <a:ext uri="{FF2B5EF4-FFF2-40B4-BE49-F238E27FC236}">
                <a16:creationId xmlns:a16="http://schemas.microsoft.com/office/drawing/2014/main" id="{570E8707-60C8-093A-5F10-D2E39A4FC561}"/>
              </a:ext>
            </a:extLst>
          </p:cNvPr>
          <p:cNvGrpSpPr/>
          <p:nvPr/>
        </p:nvGrpSpPr>
        <p:grpSpPr>
          <a:xfrm>
            <a:off x="9762840" y="0"/>
            <a:ext cx="2267831" cy="831336"/>
            <a:chOff x="9791647" y="-18245"/>
            <a:chExt cx="2267831" cy="831336"/>
          </a:xfrm>
        </p:grpSpPr>
        <p:pic>
          <p:nvPicPr>
            <p:cNvPr id="3" name="Picture 2">
              <a:extLst>
                <a:ext uri="{FF2B5EF4-FFF2-40B4-BE49-F238E27FC236}">
                  <a16:creationId xmlns:a16="http://schemas.microsoft.com/office/drawing/2014/main" id="{69B04B33-BBA1-0ABE-CF09-BA31841A884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791647" y="-18245"/>
              <a:ext cx="2267831" cy="634876"/>
            </a:xfrm>
            <a:prstGeom prst="rect">
              <a:avLst/>
            </a:prstGeom>
          </p:spPr>
        </p:pic>
        <p:sp>
          <p:nvSpPr>
            <p:cNvPr id="7" name="TextBox 6">
              <a:extLst>
                <a:ext uri="{FF2B5EF4-FFF2-40B4-BE49-F238E27FC236}">
                  <a16:creationId xmlns:a16="http://schemas.microsoft.com/office/drawing/2014/main" id="{5D6ABB29-00F0-1E9F-A791-81210C9E9768}"/>
                </a:ext>
              </a:extLst>
            </p:cNvPr>
            <p:cNvSpPr txBox="1"/>
            <p:nvPr/>
          </p:nvSpPr>
          <p:spPr>
            <a:xfrm>
              <a:off x="10560496" y="443759"/>
              <a:ext cx="1378227"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2AA198"/>
                  </a:solidFill>
                  <a:effectLst/>
                  <a:uLnTx/>
                  <a:uFillTx/>
                  <a:latin typeface="Arial"/>
                  <a:ea typeface="ＭＳ Ｐゴシック" panose="020B0600070205080204" pitchFamily="34" charset="-128"/>
                  <a:cs typeface="+mn-cs"/>
                </a:rPr>
                <a:t>PELAgIO</a:t>
              </a:r>
              <a:endParaRPr kumimoji="0" lang="en-US" sz="2400" b="0" i="0" u="none" strike="noStrike" kern="1200" cap="none" spc="0" normalizeH="0" baseline="0" noProof="0" dirty="0">
                <a:ln>
                  <a:noFill/>
                </a:ln>
                <a:solidFill>
                  <a:srgbClr val="2AA198"/>
                </a:solidFill>
                <a:effectLst/>
                <a:uLnTx/>
                <a:uFillTx/>
                <a:latin typeface="Arial" panose="020B0604020202020204" pitchFamily="34" charset="0"/>
                <a:ea typeface="ＭＳ Ｐゴシック" panose="020B0600070205080204" pitchFamily="34" charset="-128"/>
                <a:cs typeface="+mn-cs"/>
              </a:endParaRPr>
            </a:p>
          </p:txBody>
        </p:sp>
      </p:grpSp>
      <p:pic>
        <p:nvPicPr>
          <p:cNvPr id="8" name="Content Placeholder 5" descr="A graph with lines and numbers&#10;&#10;Description automatically generated">
            <a:extLst>
              <a:ext uri="{FF2B5EF4-FFF2-40B4-BE49-F238E27FC236}">
                <a16:creationId xmlns:a16="http://schemas.microsoft.com/office/drawing/2014/main" id="{B1D4C993-F159-D93D-E50D-A869CAA230BD}"/>
              </a:ext>
            </a:extLst>
          </p:cNvPr>
          <p:cNvPicPr>
            <a:picLocks noChangeAspect="1"/>
          </p:cNvPicPr>
          <p:nvPr/>
        </p:nvPicPr>
        <p:blipFill rotWithShape="1">
          <a:blip r:embed="rId3">
            <a:extLst>
              <a:ext uri="{28A0092B-C50C-407E-A947-70E740481C1C}">
                <a14:useLocalDpi xmlns:a14="http://schemas.microsoft.com/office/drawing/2010/main" val="0"/>
              </a:ext>
            </a:extLst>
          </a:blip>
          <a:srcRect l="17543" r="17655" b="2105"/>
          <a:stretch/>
        </p:blipFill>
        <p:spPr bwMode="auto">
          <a:xfrm>
            <a:off x="89337" y="2998444"/>
            <a:ext cx="3547068" cy="368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7" descr="A graph of a graph&#10;&#10;Description automatically generated">
            <a:extLst>
              <a:ext uri="{FF2B5EF4-FFF2-40B4-BE49-F238E27FC236}">
                <a16:creationId xmlns:a16="http://schemas.microsoft.com/office/drawing/2014/main" id="{FF8ECDA0-E511-6B10-EA50-20B840569818}"/>
              </a:ext>
            </a:extLst>
          </p:cNvPr>
          <p:cNvPicPr>
            <a:picLocks noChangeAspect="1"/>
          </p:cNvPicPr>
          <p:nvPr/>
        </p:nvPicPr>
        <p:blipFill rotWithShape="1">
          <a:blip r:embed="rId4">
            <a:extLst>
              <a:ext uri="{28A0092B-C50C-407E-A947-70E740481C1C}">
                <a14:useLocalDpi xmlns:a14="http://schemas.microsoft.com/office/drawing/2010/main" val="0"/>
              </a:ext>
            </a:extLst>
          </a:blip>
          <a:srcRect l="17807" r="15310" b="235"/>
          <a:stretch/>
        </p:blipFill>
        <p:spPr>
          <a:xfrm>
            <a:off x="3662334" y="2998444"/>
            <a:ext cx="3660949" cy="3752863"/>
          </a:xfrm>
          <a:prstGeom prst="rect">
            <a:avLst/>
          </a:prstGeom>
        </p:spPr>
      </p:pic>
      <p:pic>
        <p:nvPicPr>
          <p:cNvPr id="10" name="Content Placeholder 11" descr="A graph of a wind speed&#10;&#10;Description automatically generated">
            <a:extLst>
              <a:ext uri="{FF2B5EF4-FFF2-40B4-BE49-F238E27FC236}">
                <a16:creationId xmlns:a16="http://schemas.microsoft.com/office/drawing/2014/main" id="{88F1DE6C-B974-F8DD-EA87-3651BC5FF024}"/>
              </a:ext>
            </a:extLst>
          </p:cNvPr>
          <p:cNvPicPr>
            <a:picLocks noChangeAspect="1"/>
          </p:cNvPicPr>
          <p:nvPr/>
        </p:nvPicPr>
        <p:blipFill rotWithShape="1">
          <a:blip r:embed="rId5">
            <a:extLst>
              <a:ext uri="{28A0092B-C50C-407E-A947-70E740481C1C}">
                <a14:useLocalDpi xmlns:a14="http://schemas.microsoft.com/office/drawing/2010/main" val="0"/>
              </a:ext>
            </a:extLst>
          </a:blip>
          <a:srcRect l="6927" t="3511" r="7200" b="2638"/>
          <a:stretch/>
        </p:blipFill>
        <p:spPr bwMode="auto">
          <a:xfrm>
            <a:off x="7323283" y="3201940"/>
            <a:ext cx="4632057" cy="3479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2964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458551" y="1887245"/>
            <a:ext cx="7210558" cy="4839301"/>
          </a:xfrm>
          <a:prstGeom prst="rect">
            <a:avLst/>
          </a:prstGeom>
        </p:spPr>
      </p:pic>
      <p:pic>
        <p:nvPicPr>
          <p:cNvPr id="5" name="Picture 4">
            <a:extLst>
              <a:ext uri="{FF2B5EF4-FFF2-40B4-BE49-F238E27FC236}">
                <a16:creationId xmlns:a16="http://schemas.microsoft.com/office/drawing/2014/main" id="{71450C93-6BC4-59E6-BE5F-06D8FE7122A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49330" y="16365"/>
            <a:ext cx="4342670" cy="1870880"/>
          </a:xfrm>
          <a:prstGeom prst="rect">
            <a:avLst/>
          </a:prstGeom>
        </p:spPr>
      </p:pic>
      <p:sp>
        <p:nvSpPr>
          <p:cNvPr id="8" name="Title 7">
            <a:extLst>
              <a:ext uri="{FF2B5EF4-FFF2-40B4-BE49-F238E27FC236}">
                <a16:creationId xmlns:a16="http://schemas.microsoft.com/office/drawing/2014/main" id="{137995DD-ECB5-56DD-B648-D87260900E5C}"/>
              </a:ext>
            </a:extLst>
          </p:cNvPr>
          <p:cNvSpPr>
            <a:spLocks noGrp="1"/>
          </p:cNvSpPr>
          <p:nvPr>
            <p:ph type="title"/>
          </p:nvPr>
        </p:nvSpPr>
        <p:spPr>
          <a:xfrm>
            <a:off x="561468" y="316997"/>
            <a:ext cx="10515600" cy="889517"/>
          </a:xfrm>
          <a:noFill/>
          <a:ln>
            <a:noFill/>
          </a:ln>
        </p:spPr>
        <p:txBody>
          <a:bodyPr spcFirstLastPara="1" vert="horz" wrap="square" lIns="91425" tIns="45700" rIns="91425" bIns="45700" rtlCol="0" anchor="ctr" anchorCtr="0">
            <a:normAutofit/>
          </a:bodyPr>
          <a:lstStyle/>
          <a:p>
            <a:pPr>
              <a:buClr>
                <a:srgbClr val="009F9E"/>
              </a:buClr>
              <a:buSzPts val="3200"/>
              <a:buFont typeface="Arial"/>
            </a:pPr>
            <a:r>
              <a:rPr lang="en-GB" sz="3200" b="1" kern="1200">
                <a:solidFill>
                  <a:srgbClr val="009F9E"/>
                </a:solidFill>
                <a:latin typeface="Arial" panose="020B0604020202020204" pitchFamily="34" charset="0"/>
                <a:ea typeface="+mn-ea"/>
                <a:cs typeface="Arial" panose="020B0604020202020204" pitchFamily="34" charset="0"/>
              </a:rPr>
              <a:t>Offshore wind farms could change mixing</a:t>
            </a:r>
          </a:p>
        </p:txBody>
      </p:sp>
      <p:pic>
        <p:nvPicPr>
          <p:cNvPr id="6" name="Picture 5">
            <a:extLst>
              <a:ext uri="{FF2B5EF4-FFF2-40B4-BE49-F238E27FC236}">
                <a16:creationId xmlns:a16="http://schemas.microsoft.com/office/drawing/2014/main" id="{8C03748F-3834-0068-CD23-5B4526873B4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522891" y="1338117"/>
            <a:ext cx="3412098" cy="538842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616479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C91CE45-0F1B-0F20-D308-AFDA0FF25319}"/>
              </a:ext>
            </a:extLst>
          </p:cNvPr>
          <p:cNvSpPr txBox="1">
            <a:spLocks/>
          </p:cNvSpPr>
          <p:nvPr/>
        </p:nvSpPr>
        <p:spPr bwMode="auto">
          <a:xfrm>
            <a:off x="3658598" y="-55623"/>
            <a:ext cx="4680626" cy="702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b="1" kern="1200">
                <a:solidFill>
                  <a:srgbClr val="016676"/>
                </a:solidFill>
                <a:latin typeface="+mj-lt"/>
                <a:ea typeface="+mj-ea"/>
                <a:cs typeface="+mj-cs"/>
              </a:defRPr>
            </a:lvl1pPr>
            <a:lvl2pPr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2pPr>
            <a:lvl3pPr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3pPr>
            <a:lvl4pPr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4pPr>
            <a:lvl5pPr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5pPr>
            <a:lvl6pPr marL="457200"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6pPr>
            <a:lvl7pPr marL="914400"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7pPr>
            <a:lvl8pPr marL="1371600"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8pPr>
            <a:lvl9pPr marL="1828800"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Arial"/>
                <a:ea typeface="ＭＳ Ｐゴシック"/>
                <a:cs typeface="+mj-cs"/>
              </a:rPr>
              <a:t>Evidence investigation #3</a:t>
            </a:r>
          </a:p>
        </p:txBody>
      </p:sp>
      <p:sp>
        <p:nvSpPr>
          <p:cNvPr id="5" name="Content Placeholder 2">
            <a:extLst>
              <a:ext uri="{FF2B5EF4-FFF2-40B4-BE49-F238E27FC236}">
                <a16:creationId xmlns:a16="http://schemas.microsoft.com/office/drawing/2014/main" id="{D63FEE9B-450F-A524-F3E5-59F4A18B78D2}"/>
              </a:ext>
            </a:extLst>
          </p:cNvPr>
          <p:cNvSpPr txBox="1">
            <a:spLocks/>
          </p:cNvSpPr>
          <p:nvPr/>
        </p:nvSpPr>
        <p:spPr bwMode="auto">
          <a:xfrm>
            <a:off x="99386" y="759549"/>
            <a:ext cx="53166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a:ea typeface="ＭＳ Ｐゴシック"/>
                <a:cs typeface="+mn-cs"/>
              </a:rPr>
              <a:t>Synthetic Aperture Radar (SAR)</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nvGrpSpPr>
          <p:cNvPr id="6" name="Group 5">
            <a:extLst>
              <a:ext uri="{FF2B5EF4-FFF2-40B4-BE49-F238E27FC236}">
                <a16:creationId xmlns:a16="http://schemas.microsoft.com/office/drawing/2014/main" id="{642771A5-BD92-231E-5BC3-8A62D78897A2}"/>
              </a:ext>
            </a:extLst>
          </p:cNvPr>
          <p:cNvGrpSpPr/>
          <p:nvPr/>
        </p:nvGrpSpPr>
        <p:grpSpPr>
          <a:xfrm>
            <a:off x="9762840" y="0"/>
            <a:ext cx="2267831" cy="831336"/>
            <a:chOff x="9791647" y="-18245"/>
            <a:chExt cx="2267831" cy="831336"/>
          </a:xfrm>
        </p:grpSpPr>
        <p:pic>
          <p:nvPicPr>
            <p:cNvPr id="7" name="Picture 6">
              <a:extLst>
                <a:ext uri="{FF2B5EF4-FFF2-40B4-BE49-F238E27FC236}">
                  <a16:creationId xmlns:a16="http://schemas.microsoft.com/office/drawing/2014/main" id="{D2A44FF6-1ACA-C720-615C-C0A18DEFE8D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791647" y="-18245"/>
              <a:ext cx="2267831" cy="634876"/>
            </a:xfrm>
            <a:prstGeom prst="rect">
              <a:avLst/>
            </a:prstGeom>
          </p:spPr>
        </p:pic>
        <p:sp>
          <p:nvSpPr>
            <p:cNvPr id="8" name="TextBox 7">
              <a:extLst>
                <a:ext uri="{FF2B5EF4-FFF2-40B4-BE49-F238E27FC236}">
                  <a16:creationId xmlns:a16="http://schemas.microsoft.com/office/drawing/2014/main" id="{42C73B82-BCA2-7F08-49D8-0CC0B815712E}"/>
                </a:ext>
              </a:extLst>
            </p:cNvPr>
            <p:cNvSpPr txBox="1"/>
            <p:nvPr/>
          </p:nvSpPr>
          <p:spPr>
            <a:xfrm>
              <a:off x="10560496" y="443759"/>
              <a:ext cx="1378227"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2AA198"/>
                  </a:solidFill>
                  <a:effectLst/>
                  <a:uLnTx/>
                  <a:uFillTx/>
                  <a:latin typeface="Arial"/>
                  <a:ea typeface="ＭＳ Ｐゴシック" panose="020B0600070205080204" pitchFamily="34" charset="-128"/>
                  <a:cs typeface="+mn-cs"/>
                </a:rPr>
                <a:t>PELAgIO</a:t>
              </a:r>
              <a:endParaRPr kumimoji="0" lang="en-US" sz="2400" b="0" i="0" u="none" strike="noStrike" kern="1200" cap="none" spc="0" normalizeH="0" baseline="0" noProof="0" dirty="0">
                <a:ln>
                  <a:noFill/>
                </a:ln>
                <a:solidFill>
                  <a:srgbClr val="2AA198"/>
                </a:solidFill>
                <a:effectLst/>
                <a:uLnTx/>
                <a:uFillTx/>
                <a:latin typeface="Arial" panose="020B0604020202020204" pitchFamily="34" charset="0"/>
                <a:ea typeface="ＭＳ Ｐゴシック" panose="020B0600070205080204" pitchFamily="34" charset="-128"/>
                <a:cs typeface="+mn-cs"/>
              </a:endParaRPr>
            </a:p>
          </p:txBody>
        </p:sp>
      </p:grpSp>
      <p:sp>
        <p:nvSpPr>
          <p:cNvPr id="9" name="TextBox 8">
            <a:extLst>
              <a:ext uri="{FF2B5EF4-FFF2-40B4-BE49-F238E27FC236}">
                <a16:creationId xmlns:a16="http://schemas.microsoft.com/office/drawing/2014/main" id="{771DDE0B-9CDD-8D6B-531D-85E31AADEB17}"/>
              </a:ext>
            </a:extLst>
          </p:cNvPr>
          <p:cNvSpPr txBox="1"/>
          <p:nvPr/>
        </p:nvSpPr>
        <p:spPr>
          <a:xfrm>
            <a:off x="99386" y="1265920"/>
            <a:ext cx="10691135" cy="830997"/>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What do the data look like? </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Evidence for both </a:t>
            </a:r>
            <a:r>
              <a:rPr kumimoji="0" lang="en-GB" sz="2400" b="1" i="0" u="none" strike="noStrike" kern="1200" cap="none" spc="0" normalizeH="0" baseline="0" noProof="0" dirty="0">
                <a:ln>
                  <a:noFill/>
                </a:ln>
                <a:solidFill>
                  <a:srgbClr val="00B050"/>
                </a:solidFill>
                <a:effectLst/>
                <a:uLnTx/>
                <a:uFillTx/>
                <a:latin typeface="Arial" panose="020B0604020202020204" pitchFamily="34" charset="0"/>
                <a:ea typeface="ＭＳ Ｐゴシック" panose="020B0600070205080204" pitchFamily="34" charset="-128"/>
                <a:cs typeface="+mn-cs"/>
              </a:rPr>
              <a:t>deceleration</a:t>
            </a: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and </a:t>
            </a:r>
            <a:r>
              <a:rPr kumimoji="0" lang="en-GB" sz="2400" b="1" i="0" u="none" strike="noStrike" kern="1200" cap="none" spc="0" normalizeH="0" baseline="0" noProof="0" dirty="0">
                <a:ln>
                  <a:noFill/>
                </a:ln>
                <a:solidFill>
                  <a:srgbClr val="FF3300"/>
                </a:solidFill>
                <a:effectLst/>
                <a:uLnTx/>
                <a:uFillTx/>
                <a:latin typeface="Arial" panose="020B0604020202020204" pitchFamily="34" charset="0"/>
                <a:ea typeface="ＭＳ Ｐゴシック" panose="020B0600070205080204" pitchFamily="34" charset="-128"/>
                <a:cs typeface="+mn-cs"/>
              </a:rPr>
              <a:t>acceleration</a:t>
            </a: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behind turbines </a:t>
            </a:r>
            <a:endParaRPr kumimoji="0" lang="en-GB"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endParaRPr>
          </a:p>
        </p:txBody>
      </p:sp>
      <p:pic>
        <p:nvPicPr>
          <p:cNvPr id="10" name="Content Placeholder 5" descr="A satellite image of a wind speed&#10;&#10;Description automatically generated">
            <a:extLst>
              <a:ext uri="{FF2B5EF4-FFF2-40B4-BE49-F238E27FC236}">
                <a16:creationId xmlns:a16="http://schemas.microsoft.com/office/drawing/2014/main" id="{C9858649-FE7A-F7F2-E2EA-1FB88D9ACA89}"/>
              </a:ext>
            </a:extLst>
          </p:cNvPr>
          <p:cNvPicPr>
            <a:picLocks noGrp="1" noChangeAspect="1"/>
          </p:cNvPicPr>
          <p:nvPr>
            <p:ph idx="1"/>
          </p:nvPr>
        </p:nvPicPr>
        <p:blipFill>
          <a:blip r:embed="rId3"/>
          <a:stretch>
            <a:fillRect/>
          </a:stretch>
        </p:blipFill>
        <p:spPr>
          <a:xfrm>
            <a:off x="-201336" y="2359538"/>
            <a:ext cx="6545793" cy="4498462"/>
          </a:xfrm>
        </p:spPr>
      </p:pic>
      <p:sp>
        <p:nvSpPr>
          <p:cNvPr id="14" name="TextBox 13">
            <a:extLst>
              <a:ext uri="{FF2B5EF4-FFF2-40B4-BE49-F238E27FC236}">
                <a16:creationId xmlns:a16="http://schemas.microsoft.com/office/drawing/2014/main" id="{D96A19FD-5310-B156-4020-E418BBDB2EAD}"/>
              </a:ext>
            </a:extLst>
          </p:cNvPr>
          <p:cNvSpPr txBox="1"/>
          <p:nvPr/>
        </p:nvSpPr>
        <p:spPr>
          <a:xfrm>
            <a:off x="4518391" y="2694400"/>
            <a:ext cx="1338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mn-cs"/>
              </a:rPr>
              <a:t>28/08/2023</a:t>
            </a:r>
          </a:p>
        </p:txBody>
      </p:sp>
      <p:grpSp>
        <p:nvGrpSpPr>
          <p:cNvPr id="20" name="Group 19">
            <a:extLst>
              <a:ext uri="{FF2B5EF4-FFF2-40B4-BE49-F238E27FC236}">
                <a16:creationId xmlns:a16="http://schemas.microsoft.com/office/drawing/2014/main" id="{DA087E3B-571D-3A91-E28D-1B905E21BC03}"/>
              </a:ext>
            </a:extLst>
          </p:cNvPr>
          <p:cNvGrpSpPr/>
          <p:nvPr/>
        </p:nvGrpSpPr>
        <p:grpSpPr>
          <a:xfrm>
            <a:off x="6196480" y="2090097"/>
            <a:ext cx="6186311" cy="4705308"/>
            <a:chOff x="6196480" y="2733182"/>
            <a:chExt cx="6186311" cy="4705308"/>
          </a:xfrm>
        </p:grpSpPr>
        <p:pic>
          <p:nvPicPr>
            <p:cNvPr id="12" name="Content Placeholder 6" descr="A map of a wind speed&#10;&#10;Description automatically generated">
              <a:extLst>
                <a:ext uri="{FF2B5EF4-FFF2-40B4-BE49-F238E27FC236}">
                  <a16:creationId xmlns:a16="http://schemas.microsoft.com/office/drawing/2014/main" id="{D8A4F155-C0E2-C4C2-9491-4B032E0803DB}"/>
                </a:ext>
              </a:extLst>
            </p:cNvPr>
            <p:cNvPicPr>
              <a:picLocks noChangeAspect="1"/>
            </p:cNvPicPr>
            <p:nvPr/>
          </p:nvPicPr>
          <p:blipFill rotWithShape="1">
            <a:blip r:embed="rId4"/>
            <a:srcRect l="5491"/>
            <a:stretch/>
          </p:blipFill>
          <p:spPr bwMode="auto">
            <a:xfrm>
              <a:off x="6196480" y="2733182"/>
              <a:ext cx="6186311" cy="44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A8C5D1A0-7851-E3E4-B0B4-1B615BD421D2}"/>
                </a:ext>
              </a:extLst>
            </p:cNvPr>
            <p:cNvSpPr txBox="1"/>
            <p:nvPr/>
          </p:nvSpPr>
          <p:spPr>
            <a:xfrm>
              <a:off x="10347380" y="3068044"/>
              <a:ext cx="13217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mn-cs"/>
                </a:rPr>
                <a:t>11/09/2023</a:t>
              </a:r>
            </a:p>
          </p:txBody>
        </p:sp>
        <p:pic>
          <p:nvPicPr>
            <p:cNvPr id="15" name="Picture 14" descr="A map of a wind speed&#10;&#10;Description automatically generated">
              <a:extLst>
                <a:ext uri="{FF2B5EF4-FFF2-40B4-BE49-F238E27FC236}">
                  <a16:creationId xmlns:a16="http://schemas.microsoft.com/office/drawing/2014/main" id="{3C87ABD7-E3AE-E9D4-120B-3B90C07A9C44}"/>
                </a:ext>
              </a:extLst>
            </p:cNvPr>
            <p:cNvPicPr>
              <a:picLocks noChangeAspect="1"/>
            </p:cNvPicPr>
            <p:nvPr/>
          </p:nvPicPr>
          <p:blipFill rotWithShape="1">
            <a:blip r:embed="rId4"/>
            <a:srcRect l="36869" t="36698" r="57215" b="41676"/>
            <a:stretch/>
          </p:blipFill>
          <p:spPr>
            <a:xfrm>
              <a:off x="9951465" y="3565431"/>
              <a:ext cx="1541721" cy="3873059"/>
            </a:xfrm>
            <a:prstGeom prst="rect">
              <a:avLst/>
            </a:prstGeom>
          </p:spPr>
        </p:pic>
        <p:cxnSp>
          <p:nvCxnSpPr>
            <p:cNvPr id="16" name="Straight Arrow Connector 15">
              <a:extLst>
                <a:ext uri="{FF2B5EF4-FFF2-40B4-BE49-F238E27FC236}">
                  <a16:creationId xmlns:a16="http://schemas.microsoft.com/office/drawing/2014/main" id="{8228CE74-67B9-BA98-C371-4EF410E70DD7}"/>
                </a:ext>
              </a:extLst>
            </p:cNvPr>
            <p:cNvCxnSpPr/>
            <p:nvPr/>
          </p:nvCxnSpPr>
          <p:spPr bwMode="auto">
            <a:xfrm flipV="1">
              <a:off x="8339224" y="3565431"/>
              <a:ext cx="1612241" cy="101038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a:extLst>
                <a:ext uri="{FF2B5EF4-FFF2-40B4-BE49-F238E27FC236}">
                  <a16:creationId xmlns:a16="http://schemas.microsoft.com/office/drawing/2014/main" id="{7F54E52C-3BD0-4F0E-18AF-97CD7B0DD716}"/>
                </a:ext>
              </a:extLst>
            </p:cNvPr>
            <p:cNvCxnSpPr/>
            <p:nvPr/>
          </p:nvCxnSpPr>
          <p:spPr bwMode="auto">
            <a:xfrm>
              <a:off x="8494672" y="5289047"/>
              <a:ext cx="1456793" cy="184708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8" name="Picture 17" descr="A satellite image of a wind speed&#10;&#10;Description automatically generated">
            <a:extLst>
              <a:ext uri="{FF2B5EF4-FFF2-40B4-BE49-F238E27FC236}">
                <a16:creationId xmlns:a16="http://schemas.microsoft.com/office/drawing/2014/main" id="{D37B645E-C81C-2534-B579-67D980A2068A}"/>
              </a:ext>
            </a:extLst>
          </p:cNvPr>
          <p:cNvPicPr>
            <a:picLocks noChangeAspect="1"/>
          </p:cNvPicPr>
          <p:nvPr/>
        </p:nvPicPr>
        <p:blipFill rotWithShape="1">
          <a:blip r:embed="rId3"/>
          <a:srcRect l="33173" t="37207" r="48834" b="41391"/>
          <a:stretch/>
        </p:blipFill>
        <p:spPr>
          <a:xfrm>
            <a:off x="2973413" y="4174989"/>
            <a:ext cx="3165298" cy="2587502"/>
          </a:xfrm>
          <a:prstGeom prst="rect">
            <a:avLst/>
          </a:prstGeom>
        </p:spPr>
      </p:pic>
    </p:spTree>
    <p:extLst>
      <p:ext uri="{BB962C8B-B14F-4D97-AF65-F5344CB8AC3E}">
        <p14:creationId xmlns:p14="http://schemas.microsoft.com/office/powerpoint/2010/main" val="223653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180BBBD-E19E-0740-FEC7-B35483066761}"/>
              </a:ext>
            </a:extLst>
          </p:cNvPr>
          <p:cNvSpPr txBox="1">
            <a:spLocks/>
          </p:cNvSpPr>
          <p:nvPr/>
        </p:nvSpPr>
        <p:spPr bwMode="auto">
          <a:xfrm>
            <a:off x="3658598" y="-55623"/>
            <a:ext cx="4680626" cy="702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b="1" kern="1200">
                <a:solidFill>
                  <a:srgbClr val="016676"/>
                </a:solidFill>
                <a:latin typeface="+mj-lt"/>
                <a:ea typeface="+mj-ea"/>
                <a:cs typeface="+mj-cs"/>
              </a:defRPr>
            </a:lvl1pPr>
            <a:lvl2pPr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2pPr>
            <a:lvl3pPr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3pPr>
            <a:lvl4pPr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4pPr>
            <a:lvl5pPr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5pPr>
            <a:lvl6pPr marL="457200"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6pPr>
            <a:lvl7pPr marL="914400"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7pPr>
            <a:lvl8pPr marL="1371600"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8pPr>
            <a:lvl9pPr marL="1828800"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Arial"/>
                <a:ea typeface="ＭＳ Ｐゴシック"/>
                <a:cs typeface="+mj-cs"/>
              </a:rPr>
              <a:t>Evidence investigation #3</a:t>
            </a:r>
          </a:p>
        </p:txBody>
      </p:sp>
      <p:sp>
        <p:nvSpPr>
          <p:cNvPr id="5" name="Content Placeholder 2">
            <a:extLst>
              <a:ext uri="{FF2B5EF4-FFF2-40B4-BE49-F238E27FC236}">
                <a16:creationId xmlns:a16="http://schemas.microsoft.com/office/drawing/2014/main" id="{FA9AA03D-0075-629B-5501-833AF05D3541}"/>
              </a:ext>
            </a:extLst>
          </p:cNvPr>
          <p:cNvSpPr txBox="1">
            <a:spLocks/>
          </p:cNvSpPr>
          <p:nvPr/>
        </p:nvSpPr>
        <p:spPr bwMode="auto">
          <a:xfrm>
            <a:off x="99386" y="759549"/>
            <a:ext cx="53166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a:ea typeface="ＭＳ Ｐゴシック"/>
                <a:cs typeface="+mn-cs"/>
              </a:rPr>
              <a:t>Synthetic Aperture Radar (SAR)</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nvGrpSpPr>
          <p:cNvPr id="6" name="Group 5">
            <a:extLst>
              <a:ext uri="{FF2B5EF4-FFF2-40B4-BE49-F238E27FC236}">
                <a16:creationId xmlns:a16="http://schemas.microsoft.com/office/drawing/2014/main" id="{FF4C1FC9-1C1D-C589-472B-5531B05F3595}"/>
              </a:ext>
            </a:extLst>
          </p:cNvPr>
          <p:cNvGrpSpPr/>
          <p:nvPr/>
        </p:nvGrpSpPr>
        <p:grpSpPr>
          <a:xfrm>
            <a:off x="9762840" y="0"/>
            <a:ext cx="2267831" cy="831336"/>
            <a:chOff x="9791647" y="-18245"/>
            <a:chExt cx="2267831" cy="831336"/>
          </a:xfrm>
        </p:grpSpPr>
        <p:pic>
          <p:nvPicPr>
            <p:cNvPr id="7" name="Picture 6">
              <a:extLst>
                <a:ext uri="{FF2B5EF4-FFF2-40B4-BE49-F238E27FC236}">
                  <a16:creationId xmlns:a16="http://schemas.microsoft.com/office/drawing/2014/main" id="{1FA310B9-A8E9-FECE-20B1-48ECBEA4C6E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791647" y="-18245"/>
              <a:ext cx="2267831" cy="634876"/>
            </a:xfrm>
            <a:prstGeom prst="rect">
              <a:avLst/>
            </a:prstGeom>
          </p:spPr>
        </p:pic>
        <p:sp>
          <p:nvSpPr>
            <p:cNvPr id="8" name="TextBox 7">
              <a:extLst>
                <a:ext uri="{FF2B5EF4-FFF2-40B4-BE49-F238E27FC236}">
                  <a16:creationId xmlns:a16="http://schemas.microsoft.com/office/drawing/2014/main" id="{5DB0235F-C9AC-BBAB-145D-F1F67B764590}"/>
                </a:ext>
              </a:extLst>
            </p:cNvPr>
            <p:cNvSpPr txBox="1"/>
            <p:nvPr/>
          </p:nvSpPr>
          <p:spPr>
            <a:xfrm>
              <a:off x="10560496" y="443759"/>
              <a:ext cx="1378227"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2AA198"/>
                  </a:solidFill>
                  <a:effectLst/>
                  <a:uLnTx/>
                  <a:uFillTx/>
                  <a:latin typeface="Arial"/>
                  <a:ea typeface="ＭＳ Ｐゴシック" panose="020B0600070205080204" pitchFamily="34" charset="-128"/>
                  <a:cs typeface="+mn-cs"/>
                </a:rPr>
                <a:t>PELAgIO</a:t>
              </a:r>
              <a:endParaRPr kumimoji="0" lang="en-US" sz="2400" b="0" i="0" u="none" strike="noStrike" kern="1200" cap="none" spc="0" normalizeH="0" baseline="0" noProof="0" dirty="0">
                <a:ln>
                  <a:noFill/>
                </a:ln>
                <a:solidFill>
                  <a:srgbClr val="2AA198"/>
                </a:solidFill>
                <a:effectLst/>
                <a:uLnTx/>
                <a:uFillTx/>
                <a:latin typeface="Arial" panose="020B0604020202020204" pitchFamily="34" charset="0"/>
                <a:ea typeface="ＭＳ Ｐゴシック" panose="020B0600070205080204" pitchFamily="34" charset="-128"/>
                <a:cs typeface="+mn-cs"/>
              </a:endParaRPr>
            </a:p>
          </p:txBody>
        </p:sp>
      </p:grpSp>
      <p:pic>
        <p:nvPicPr>
          <p:cNvPr id="20" name="Picture 19">
            <a:extLst>
              <a:ext uri="{FF2B5EF4-FFF2-40B4-BE49-F238E27FC236}">
                <a16:creationId xmlns:a16="http://schemas.microsoft.com/office/drawing/2014/main" id="{2E6B3F09-E73E-3837-2247-FE37CB8CA876}"/>
              </a:ext>
            </a:extLst>
          </p:cNvPr>
          <p:cNvPicPr>
            <a:picLocks noChangeAspect="1"/>
          </p:cNvPicPr>
          <p:nvPr/>
        </p:nvPicPr>
        <p:blipFill>
          <a:blip r:embed="rId3"/>
          <a:stretch>
            <a:fillRect/>
          </a:stretch>
        </p:blipFill>
        <p:spPr>
          <a:xfrm>
            <a:off x="1669455" y="2508665"/>
            <a:ext cx="8658912" cy="2605946"/>
          </a:xfrm>
          <a:prstGeom prst="rect">
            <a:avLst/>
          </a:prstGeom>
        </p:spPr>
      </p:pic>
      <p:sp>
        <p:nvSpPr>
          <p:cNvPr id="21" name="TextBox 20">
            <a:extLst>
              <a:ext uri="{FF2B5EF4-FFF2-40B4-BE49-F238E27FC236}">
                <a16:creationId xmlns:a16="http://schemas.microsoft.com/office/drawing/2014/main" id="{2639B326-F56D-F27F-CFFE-937925017971}"/>
              </a:ext>
            </a:extLst>
          </p:cNvPr>
          <p:cNvSpPr txBox="1"/>
          <p:nvPr/>
        </p:nvSpPr>
        <p:spPr>
          <a:xfrm>
            <a:off x="170822" y="1468309"/>
            <a:ext cx="9495692" cy="830997"/>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Both deceleration and acceleration observed previously</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Function of atmospheric stability (</a:t>
            </a:r>
            <a:r>
              <a:rPr kumimoji="0" lang="en-GB" sz="2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hlinkClick r:id="rId4"/>
              </a:rPr>
              <a:t>Hasager</a:t>
            </a: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4"/>
              </a:rPr>
              <a:t> et al., 2024</a:t>
            </a: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p:txBody>
      </p:sp>
    </p:spTree>
    <p:extLst>
      <p:ext uri="{BB962C8B-B14F-4D97-AF65-F5344CB8AC3E}">
        <p14:creationId xmlns:p14="http://schemas.microsoft.com/office/powerpoint/2010/main" val="48359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51E0FF9-9E78-D866-A0E8-8EDF27C61928}"/>
              </a:ext>
            </a:extLst>
          </p:cNvPr>
          <p:cNvSpPr txBox="1">
            <a:spLocks/>
          </p:cNvSpPr>
          <p:nvPr/>
        </p:nvSpPr>
        <p:spPr bwMode="auto">
          <a:xfrm>
            <a:off x="3658598" y="-55623"/>
            <a:ext cx="4680626" cy="702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b="1" kern="1200">
                <a:solidFill>
                  <a:srgbClr val="016676"/>
                </a:solidFill>
                <a:latin typeface="+mj-lt"/>
                <a:ea typeface="+mj-ea"/>
                <a:cs typeface="+mj-cs"/>
              </a:defRPr>
            </a:lvl1pPr>
            <a:lvl2pPr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2pPr>
            <a:lvl3pPr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3pPr>
            <a:lvl4pPr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4pPr>
            <a:lvl5pPr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5pPr>
            <a:lvl6pPr marL="457200"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6pPr>
            <a:lvl7pPr marL="914400"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7pPr>
            <a:lvl8pPr marL="1371600"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8pPr>
            <a:lvl9pPr marL="1828800"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Arial"/>
                <a:ea typeface="ＭＳ Ｐゴシック"/>
                <a:cs typeface="+mj-cs"/>
              </a:rPr>
              <a:t>Evidence investigation #3</a:t>
            </a:r>
          </a:p>
        </p:txBody>
      </p:sp>
      <p:sp>
        <p:nvSpPr>
          <p:cNvPr id="5" name="Content Placeholder 2">
            <a:extLst>
              <a:ext uri="{FF2B5EF4-FFF2-40B4-BE49-F238E27FC236}">
                <a16:creationId xmlns:a16="http://schemas.microsoft.com/office/drawing/2014/main" id="{BB32D4DB-9C92-0404-75E6-487123D8FE34}"/>
              </a:ext>
            </a:extLst>
          </p:cNvPr>
          <p:cNvSpPr txBox="1">
            <a:spLocks/>
          </p:cNvSpPr>
          <p:nvPr/>
        </p:nvSpPr>
        <p:spPr bwMode="auto">
          <a:xfrm>
            <a:off x="99386" y="759549"/>
            <a:ext cx="53166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a:ea typeface="ＭＳ Ｐゴシック"/>
                <a:cs typeface="+mn-cs"/>
              </a:rPr>
              <a:t>Synthetic Aperture Radar (SAR)</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nvGrpSpPr>
          <p:cNvPr id="6" name="Group 5">
            <a:extLst>
              <a:ext uri="{FF2B5EF4-FFF2-40B4-BE49-F238E27FC236}">
                <a16:creationId xmlns:a16="http://schemas.microsoft.com/office/drawing/2014/main" id="{66FE8170-B5A4-4794-62E3-B998DB2C2996}"/>
              </a:ext>
            </a:extLst>
          </p:cNvPr>
          <p:cNvGrpSpPr/>
          <p:nvPr/>
        </p:nvGrpSpPr>
        <p:grpSpPr>
          <a:xfrm>
            <a:off x="9762840" y="0"/>
            <a:ext cx="2267831" cy="831336"/>
            <a:chOff x="9791647" y="-18245"/>
            <a:chExt cx="2267831" cy="831336"/>
          </a:xfrm>
        </p:grpSpPr>
        <p:pic>
          <p:nvPicPr>
            <p:cNvPr id="7" name="Picture 6">
              <a:extLst>
                <a:ext uri="{FF2B5EF4-FFF2-40B4-BE49-F238E27FC236}">
                  <a16:creationId xmlns:a16="http://schemas.microsoft.com/office/drawing/2014/main" id="{8B968023-8390-C901-DE24-ABDD29AE7A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791647" y="-18245"/>
              <a:ext cx="2267831" cy="634876"/>
            </a:xfrm>
            <a:prstGeom prst="rect">
              <a:avLst/>
            </a:prstGeom>
          </p:spPr>
        </p:pic>
        <p:sp>
          <p:nvSpPr>
            <p:cNvPr id="8" name="TextBox 7">
              <a:extLst>
                <a:ext uri="{FF2B5EF4-FFF2-40B4-BE49-F238E27FC236}">
                  <a16:creationId xmlns:a16="http://schemas.microsoft.com/office/drawing/2014/main" id="{616F7FC1-673A-214D-D1CE-41C5B815F7DD}"/>
                </a:ext>
              </a:extLst>
            </p:cNvPr>
            <p:cNvSpPr txBox="1"/>
            <p:nvPr/>
          </p:nvSpPr>
          <p:spPr>
            <a:xfrm>
              <a:off x="10560496" y="443759"/>
              <a:ext cx="1378227"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2AA198"/>
                  </a:solidFill>
                  <a:effectLst/>
                  <a:uLnTx/>
                  <a:uFillTx/>
                  <a:latin typeface="Arial"/>
                  <a:ea typeface="ＭＳ Ｐゴシック" panose="020B0600070205080204" pitchFamily="34" charset="-128"/>
                  <a:cs typeface="+mn-cs"/>
                </a:rPr>
                <a:t>PELAgIO</a:t>
              </a:r>
              <a:endParaRPr kumimoji="0" lang="en-US" sz="2400" b="0" i="0" u="none" strike="noStrike" kern="1200" cap="none" spc="0" normalizeH="0" baseline="0" noProof="0" dirty="0">
                <a:ln>
                  <a:noFill/>
                </a:ln>
                <a:solidFill>
                  <a:srgbClr val="2AA198"/>
                </a:solidFill>
                <a:effectLst/>
                <a:uLnTx/>
                <a:uFillTx/>
                <a:latin typeface="Arial" panose="020B0604020202020204" pitchFamily="34" charset="0"/>
                <a:ea typeface="ＭＳ Ｐゴシック" panose="020B0600070205080204" pitchFamily="34" charset="-128"/>
                <a:cs typeface="+mn-cs"/>
              </a:endParaRPr>
            </a:p>
          </p:txBody>
        </p:sp>
      </p:grpSp>
      <p:sp>
        <p:nvSpPr>
          <p:cNvPr id="9" name="TextBox 8">
            <a:extLst>
              <a:ext uri="{FF2B5EF4-FFF2-40B4-BE49-F238E27FC236}">
                <a16:creationId xmlns:a16="http://schemas.microsoft.com/office/drawing/2014/main" id="{B8938E22-1B35-C1E1-B5B9-6A0B626924A9}"/>
              </a:ext>
            </a:extLst>
          </p:cNvPr>
          <p:cNvSpPr txBox="1"/>
          <p:nvPr/>
        </p:nvSpPr>
        <p:spPr>
          <a:xfrm>
            <a:off x="99385" y="1336627"/>
            <a:ext cx="10432303" cy="461665"/>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Quantifying impact: relative wind speed relative to upwind reference</a:t>
            </a:r>
          </a:p>
        </p:txBody>
      </p:sp>
      <p:grpSp>
        <p:nvGrpSpPr>
          <p:cNvPr id="26" name="Group 25">
            <a:extLst>
              <a:ext uri="{FF2B5EF4-FFF2-40B4-BE49-F238E27FC236}">
                <a16:creationId xmlns:a16="http://schemas.microsoft.com/office/drawing/2014/main" id="{48F66D45-3210-D902-82F6-0DB811B36383}"/>
              </a:ext>
            </a:extLst>
          </p:cNvPr>
          <p:cNvGrpSpPr/>
          <p:nvPr/>
        </p:nvGrpSpPr>
        <p:grpSpPr>
          <a:xfrm>
            <a:off x="0" y="1805396"/>
            <a:ext cx="12389430" cy="4979240"/>
            <a:chOff x="0" y="1805396"/>
            <a:chExt cx="12389430" cy="4979240"/>
          </a:xfrm>
        </p:grpSpPr>
        <p:grpSp>
          <p:nvGrpSpPr>
            <p:cNvPr id="11" name="Group 10">
              <a:extLst>
                <a:ext uri="{FF2B5EF4-FFF2-40B4-BE49-F238E27FC236}">
                  <a16:creationId xmlns:a16="http://schemas.microsoft.com/office/drawing/2014/main" id="{D7086F17-63B4-5DD6-22EF-7F935EF40363}"/>
                </a:ext>
              </a:extLst>
            </p:cNvPr>
            <p:cNvGrpSpPr/>
            <p:nvPr/>
          </p:nvGrpSpPr>
          <p:grpSpPr>
            <a:xfrm>
              <a:off x="3833106" y="6411434"/>
              <a:ext cx="5311368" cy="373202"/>
              <a:chOff x="1384184" y="6415563"/>
              <a:chExt cx="5311368" cy="373202"/>
            </a:xfrm>
          </p:grpSpPr>
          <p:grpSp>
            <p:nvGrpSpPr>
              <p:cNvPr id="12" name="Group 11">
                <a:extLst>
                  <a:ext uri="{FF2B5EF4-FFF2-40B4-BE49-F238E27FC236}">
                    <a16:creationId xmlns:a16="http://schemas.microsoft.com/office/drawing/2014/main" id="{1593B1BC-8862-AB13-E8D3-B3E6B1C78092}"/>
                  </a:ext>
                </a:extLst>
              </p:cNvPr>
              <p:cNvGrpSpPr/>
              <p:nvPr/>
            </p:nvGrpSpPr>
            <p:grpSpPr>
              <a:xfrm>
                <a:off x="1384184" y="6415563"/>
                <a:ext cx="2216650" cy="369332"/>
                <a:chOff x="1384184" y="6415563"/>
                <a:chExt cx="2216650" cy="369332"/>
              </a:xfrm>
            </p:grpSpPr>
            <p:sp>
              <p:nvSpPr>
                <p:cNvPr id="16" name="Oval 15">
                  <a:extLst>
                    <a:ext uri="{FF2B5EF4-FFF2-40B4-BE49-F238E27FC236}">
                      <a16:creationId xmlns:a16="http://schemas.microsoft.com/office/drawing/2014/main" id="{71C89902-E398-5329-A096-2AFAA2258DC2}"/>
                    </a:ext>
                  </a:extLst>
                </p:cNvPr>
                <p:cNvSpPr/>
                <p:nvPr/>
              </p:nvSpPr>
              <p:spPr bwMode="auto">
                <a:xfrm>
                  <a:off x="1384184" y="6474476"/>
                  <a:ext cx="268448" cy="264253"/>
                </a:xfrm>
                <a:prstGeom prst="ellipse">
                  <a:avLst/>
                </a:prstGeom>
                <a:noFill/>
                <a:ln w="38100" cap="flat" cmpd="sng" algn="ctr">
                  <a:solidFill>
                    <a:srgbClr val="22FC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 name="TextBox 16">
                  <a:extLst>
                    <a:ext uri="{FF2B5EF4-FFF2-40B4-BE49-F238E27FC236}">
                      <a16:creationId xmlns:a16="http://schemas.microsoft.com/office/drawing/2014/main" id="{0D003D8B-CA48-7372-C12B-EB04BBB96C33}"/>
                    </a:ext>
                  </a:extLst>
                </p:cNvPr>
                <p:cNvSpPr txBox="1"/>
                <p:nvPr/>
              </p:nvSpPr>
              <p:spPr>
                <a:xfrm>
                  <a:off x="1783285" y="6415563"/>
                  <a:ext cx="181754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Turbine location</a:t>
                  </a:r>
                </a:p>
              </p:txBody>
            </p:sp>
          </p:grpSp>
          <p:grpSp>
            <p:nvGrpSpPr>
              <p:cNvPr id="13" name="Group 12">
                <a:extLst>
                  <a:ext uri="{FF2B5EF4-FFF2-40B4-BE49-F238E27FC236}">
                    <a16:creationId xmlns:a16="http://schemas.microsoft.com/office/drawing/2014/main" id="{B1C23FAB-DA50-C63C-BD60-BA937F0A067B}"/>
                  </a:ext>
                </a:extLst>
              </p:cNvPr>
              <p:cNvGrpSpPr/>
              <p:nvPr/>
            </p:nvGrpSpPr>
            <p:grpSpPr>
              <a:xfrm>
                <a:off x="4312190" y="6419433"/>
                <a:ext cx="2383362" cy="369332"/>
                <a:chOff x="4312190" y="6419433"/>
                <a:chExt cx="2383362" cy="369332"/>
              </a:xfrm>
            </p:grpSpPr>
            <p:sp>
              <p:nvSpPr>
                <p:cNvPr id="14" name="Oval 13">
                  <a:extLst>
                    <a:ext uri="{FF2B5EF4-FFF2-40B4-BE49-F238E27FC236}">
                      <a16:creationId xmlns:a16="http://schemas.microsoft.com/office/drawing/2014/main" id="{4ACDB826-5549-3BF2-BDAB-4C99DF432504}"/>
                    </a:ext>
                  </a:extLst>
                </p:cNvPr>
                <p:cNvSpPr/>
                <p:nvPr/>
              </p:nvSpPr>
              <p:spPr bwMode="auto">
                <a:xfrm>
                  <a:off x="4312190" y="6478346"/>
                  <a:ext cx="268448" cy="264253"/>
                </a:xfrm>
                <a:prstGeom prst="ellipse">
                  <a:avLst/>
                </a:prstGeom>
                <a:solidFill>
                  <a:srgbClr val="052A55"/>
                </a:solidFill>
                <a:ln w="38100" cap="flat" cmpd="sng" algn="ctr">
                  <a:solidFill>
                    <a:srgbClr val="22FC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 name="TextBox 14">
                  <a:extLst>
                    <a:ext uri="{FF2B5EF4-FFF2-40B4-BE49-F238E27FC236}">
                      <a16:creationId xmlns:a16="http://schemas.microsoft.com/office/drawing/2014/main" id="{8E9D1BAC-2509-16BA-D444-C2C1495BBC7B}"/>
                    </a:ext>
                  </a:extLst>
                </p:cNvPr>
                <p:cNvSpPr txBox="1"/>
                <p:nvPr/>
              </p:nvSpPr>
              <p:spPr>
                <a:xfrm>
                  <a:off x="4711291" y="6419433"/>
                  <a:ext cx="198426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Turbine operating</a:t>
                  </a:r>
                </a:p>
              </p:txBody>
            </p:sp>
          </p:grpSp>
        </p:grpSp>
        <p:pic>
          <p:nvPicPr>
            <p:cNvPr id="18" name="Picture 17" descr="A close-up of a map&#10;&#10;Description automatically generated">
              <a:extLst>
                <a:ext uri="{FF2B5EF4-FFF2-40B4-BE49-F238E27FC236}">
                  <a16:creationId xmlns:a16="http://schemas.microsoft.com/office/drawing/2014/main" id="{5E7225C1-4151-E371-03D3-F8E6AFBA397C}"/>
                </a:ext>
              </a:extLst>
            </p:cNvPr>
            <p:cNvPicPr>
              <a:picLocks noChangeAspect="1"/>
            </p:cNvPicPr>
            <p:nvPr/>
          </p:nvPicPr>
          <p:blipFill>
            <a:blip r:embed="rId3"/>
            <a:srcRect l="6050"/>
            <a:stretch/>
          </p:blipFill>
          <p:spPr>
            <a:xfrm>
              <a:off x="6293219" y="1805396"/>
              <a:ext cx="6096211" cy="4459287"/>
            </a:xfrm>
            <a:prstGeom prst="rect">
              <a:avLst/>
            </a:prstGeom>
          </p:spPr>
        </p:pic>
        <p:grpSp>
          <p:nvGrpSpPr>
            <p:cNvPr id="19" name="Group 18">
              <a:extLst>
                <a:ext uri="{FF2B5EF4-FFF2-40B4-BE49-F238E27FC236}">
                  <a16:creationId xmlns:a16="http://schemas.microsoft.com/office/drawing/2014/main" id="{167ED325-D1A3-B514-FB0A-C5AFDD5D995D}"/>
                </a:ext>
              </a:extLst>
            </p:cNvPr>
            <p:cNvGrpSpPr/>
            <p:nvPr/>
          </p:nvGrpSpPr>
          <p:grpSpPr>
            <a:xfrm>
              <a:off x="0" y="1805397"/>
              <a:ext cx="6695552" cy="4459287"/>
              <a:chOff x="0" y="1805397"/>
              <a:chExt cx="6695552" cy="4459287"/>
            </a:xfrm>
          </p:grpSpPr>
          <p:pic>
            <p:nvPicPr>
              <p:cNvPr id="20" name="Picture 19" descr="A red and blue sky with white text&#10;&#10;Description automatically generated">
                <a:extLst>
                  <a:ext uri="{FF2B5EF4-FFF2-40B4-BE49-F238E27FC236}">
                    <a16:creationId xmlns:a16="http://schemas.microsoft.com/office/drawing/2014/main" id="{AF267048-3225-F434-3BAC-AC0833098CB6}"/>
                  </a:ext>
                </a:extLst>
              </p:cNvPr>
              <p:cNvPicPr>
                <a:picLocks noChangeAspect="1"/>
              </p:cNvPicPr>
              <p:nvPr/>
            </p:nvPicPr>
            <p:blipFill>
              <a:blip r:embed="rId4"/>
              <a:stretch>
                <a:fillRect/>
              </a:stretch>
            </p:blipFill>
            <p:spPr>
              <a:xfrm>
                <a:off x="0" y="1805397"/>
                <a:ext cx="6488790" cy="4459287"/>
              </a:xfrm>
              <a:prstGeom prst="rect">
                <a:avLst/>
              </a:prstGeom>
            </p:spPr>
          </p:pic>
          <p:grpSp>
            <p:nvGrpSpPr>
              <p:cNvPr id="21" name="Group 20">
                <a:extLst>
                  <a:ext uri="{FF2B5EF4-FFF2-40B4-BE49-F238E27FC236}">
                    <a16:creationId xmlns:a16="http://schemas.microsoft.com/office/drawing/2014/main" id="{5D2404DE-1450-D608-C8C1-BFA44D16F4D0}"/>
                  </a:ext>
                </a:extLst>
              </p:cNvPr>
              <p:cNvGrpSpPr/>
              <p:nvPr/>
            </p:nvGrpSpPr>
            <p:grpSpPr>
              <a:xfrm>
                <a:off x="1652632" y="2187388"/>
                <a:ext cx="5042920" cy="3532094"/>
                <a:chOff x="1652632" y="2187388"/>
                <a:chExt cx="5042920" cy="3532094"/>
              </a:xfrm>
            </p:grpSpPr>
            <p:sp>
              <p:nvSpPr>
                <p:cNvPr id="22" name="Rectangle 21">
                  <a:extLst>
                    <a:ext uri="{FF2B5EF4-FFF2-40B4-BE49-F238E27FC236}">
                      <a16:creationId xmlns:a16="http://schemas.microsoft.com/office/drawing/2014/main" id="{FBE9334C-93CD-50E9-4209-6F270E4EA2E9}"/>
                    </a:ext>
                  </a:extLst>
                </p:cNvPr>
                <p:cNvSpPr/>
                <p:nvPr/>
              </p:nvSpPr>
              <p:spPr bwMode="auto">
                <a:xfrm>
                  <a:off x="1652632" y="3178413"/>
                  <a:ext cx="2659558" cy="150116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cxnSp>
              <p:nvCxnSpPr>
                <p:cNvPr id="23" name="Straight Connector 22">
                  <a:extLst>
                    <a:ext uri="{FF2B5EF4-FFF2-40B4-BE49-F238E27FC236}">
                      <a16:creationId xmlns:a16="http://schemas.microsoft.com/office/drawing/2014/main" id="{70066803-FBBF-495F-C12A-B8D2841D15F0}"/>
                    </a:ext>
                  </a:extLst>
                </p:cNvPr>
                <p:cNvCxnSpPr/>
                <p:nvPr/>
              </p:nvCxnSpPr>
              <p:spPr bwMode="auto">
                <a:xfrm flipV="1">
                  <a:off x="4312190" y="2187388"/>
                  <a:ext cx="2383362" cy="96818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a:extLst>
                    <a:ext uri="{FF2B5EF4-FFF2-40B4-BE49-F238E27FC236}">
                      <a16:creationId xmlns:a16="http://schemas.microsoft.com/office/drawing/2014/main" id="{A3B78629-2D99-E8E4-8D5E-6E8B68874D29}"/>
                    </a:ext>
                  </a:extLst>
                </p:cNvPr>
                <p:cNvCxnSpPr/>
                <p:nvPr/>
              </p:nvCxnSpPr>
              <p:spPr bwMode="auto">
                <a:xfrm>
                  <a:off x="4312190" y="4679576"/>
                  <a:ext cx="2383362" cy="103990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spTree>
    <p:extLst>
      <p:ext uri="{BB962C8B-B14F-4D97-AF65-F5344CB8AC3E}">
        <p14:creationId xmlns:p14="http://schemas.microsoft.com/office/powerpoint/2010/main" val="84281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5E01AC4-046F-D591-5EC9-E040B3F8790F}"/>
              </a:ext>
            </a:extLst>
          </p:cNvPr>
          <p:cNvSpPr txBox="1">
            <a:spLocks/>
          </p:cNvSpPr>
          <p:nvPr/>
        </p:nvSpPr>
        <p:spPr bwMode="auto">
          <a:xfrm>
            <a:off x="3658598" y="-55623"/>
            <a:ext cx="4680626" cy="702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b="1" kern="1200">
                <a:solidFill>
                  <a:srgbClr val="016676"/>
                </a:solidFill>
                <a:latin typeface="+mj-lt"/>
                <a:ea typeface="+mj-ea"/>
                <a:cs typeface="+mj-cs"/>
              </a:defRPr>
            </a:lvl1pPr>
            <a:lvl2pPr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2pPr>
            <a:lvl3pPr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3pPr>
            <a:lvl4pPr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4pPr>
            <a:lvl5pPr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5pPr>
            <a:lvl6pPr marL="457200"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6pPr>
            <a:lvl7pPr marL="914400"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7pPr>
            <a:lvl8pPr marL="1371600"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8pPr>
            <a:lvl9pPr marL="1828800"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Arial"/>
                <a:ea typeface="ＭＳ Ｐゴシック"/>
                <a:cs typeface="+mj-cs"/>
              </a:rPr>
              <a:t>Evidence investigation #3</a:t>
            </a:r>
          </a:p>
        </p:txBody>
      </p:sp>
      <p:sp>
        <p:nvSpPr>
          <p:cNvPr id="5" name="Content Placeholder 2">
            <a:extLst>
              <a:ext uri="{FF2B5EF4-FFF2-40B4-BE49-F238E27FC236}">
                <a16:creationId xmlns:a16="http://schemas.microsoft.com/office/drawing/2014/main" id="{799CB271-8332-1F19-CBD4-68302364136B}"/>
              </a:ext>
            </a:extLst>
          </p:cNvPr>
          <p:cNvSpPr txBox="1">
            <a:spLocks/>
          </p:cNvSpPr>
          <p:nvPr/>
        </p:nvSpPr>
        <p:spPr bwMode="auto">
          <a:xfrm>
            <a:off x="99386" y="759549"/>
            <a:ext cx="53166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a:ea typeface="ＭＳ Ｐゴシック"/>
                <a:cs typeface="+mn-cs"/>
              </a:rPr>
              <a:t>Synthetic Aperture Radar (SAR)</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nvGrpSpPr>
          <p:cNvPr id="6" name="Group 5">
            <a:extLst>
              <a:ext uri="{FF2B5EF4-FFF2-40B4-BE49-F238E27FC236}">
                <a16:creationId xmlns:a16="http://schemas.microsoft.com/office/drawing/2014/main" id="{7742E31A-ACB3-7573-7C5A-8BB72DA24D9A}"/>
              </a:ext>
            </a:extLst>
          </p:cNvPr>
          <p:cNvGrpSpPr/>
          <p:nvPr/>
        </p:nvGrpSpPr>
        <p:grpSpPr>
          <a:xfrm>
            <a:off x="9762840" y="0"/>
            <a:ext cx="2267831" cy="831336"/>
            <a:chOff x="9791647" y="-18245"/>
            <a:chExt cx="2267831" cy="831336"/>
          </a:xfrm>
        </p:grpSpPr>
        <p:pic>
          <p:nvPicPr>
            <p:cNvPr id="7" name="Picture 6">
              <a:extLst>
                <a:ext uri="{FF2B5EF4-FFF2-40B4-BE49-F238E27FC236}">
                  <a16:creationId xmlns:a16="http://schemas.microsoft.com/office/drawing/2014/main" id="{5FAC4F4E-A762-0897-37C7-59A48FAA1BD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791647" y="-18245"/>
              <a:ext cx="2267831" cy="634876"/>
            </a:xfrm>
            <a:prstGeom prst="rect">
              <a:avLst/>
            </a:prstGeom>
          </p:spPr>
        </p:pic>
        <p:sp>
          <p:nvSpPr>
            <p:cNvPr id="8" name="TextBox 7">
              <a:extLst>
                <a:ext uri="{FF2B5EF4-FFF2-40B4-BE49-F238E27FC236}">
                  <a16:creationId xmlns:a16="http://schemas.microsoft.com/office/drawing/2014/main" id="{2C849615-00E5-3219-EB9E-CDA17C725380}"/>
                </a:ext>
              </a:extLst>
            </p:cNvPr>
            <p:cNvSpPr txBox="1"/>
            <p:nvPr/>
          </p:nvSpPr>
          <p:spPr>
            <a:xfrm>
              <a:off x="10560496" y="443759"/>
              <a:ext cx="1378227"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2AA198"/>
                  </a:solidFill>
                  <a:effectLst/>
                  <a:uLnTx/>
                  <a:uFillTx/>
                  <a:latin typeface="Arial"/>
                  <a:ea typeface="ＭＳ Ｐゴシック" panose="020B0600070205080204" pitchFamily="34" charset="-128"/>
                  <a:cs typeface="+mn-cs"/>
                </a:rPr>
                <a:t>PELAgIO</a:t>
              </a:r>
              <a:endParaRPr kumimoji="0" lang="en-US" sz="2400" b="0" i="0" u="none" strike="noStrike" kern="1200" cap="none" spc="0" normalizeH="0" baseline="0" noProof="0" dirty="0">
                <a:ln>
                  <a:noFill/>
                </a:ln>
                <a:solidFill>
                  <a:srgbClr val="2AA198"/>
                </a:solidFill>
                <a:effectLst/>
                <a:uLnTx/>
                <a:uFillTx/>
                <a:latin typeface="Arial" panose="020B0604020202020204" pitchFamily="34" charset="0"/>
                <a:ea typeface="ＭＳ Ｐゴシック" panose="020B0600070205080204" pitchFamily="34" charset="-128"/>
                <a:cs typeface="+mn-cs"/>
              </a:endParaRPr>
            </a:p>
          </p:txBody>
        </p:sp>
      </p:grpSp>
      <p:sp>
        <p:nvSpPr>
          <p:cNvPr id="9" name="TextBox 8">
            <a:extLst>
              <a:ext uri="{FF2B5EF4-FFF2-40B4-BE49-F238E27FC236}">
                <a16:creationId xmlns:a16="http://schemas.microsoft.com/office/drawing/2014/main" id="{10BAA1E8-46A9-11B5-42F5-DE2F52E5AE4F}"/>
              </a:ext>
            </a:extLst>
          </p:cNvPr>
          <p:cNvSpPr txBox="1"/>
          <p:nvPr/>
        </p:nvSpPr>
        <p:spPr>
          <a:xfrm>
            <a:off x="99385" y="1336627"/>
            <a:ext cx="10432303" cy="461665"/>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Quantifying impact: is deficit linked to turbine operation?</a:t>
            </a:r>
          </a:p>
        </p:txBody>
      </p:sp>
      <p:grpSp>
        <p:nvGrpSpPr>
          <p:cNvPr id="12" name="Group 11">
            <a:extLst>
              <a:ext uri="{FF2B5EF4-FFF2-40B4-BE49-F238E27FC236}">
                <a16:creationId xmlns:a16="http://schemas.microsoft.com/office/drawing/2014/main" id="{BA0427F1-D558-5365-A939-8F483618C289}"/>
              </a:ext>
            </a:extLst>
          </p:cNvPr>
          <p:cNvGrpSpPr/>
          <p:nvPr/>
        </p:nvGrpSpPr>
        <p:grpSpPr>
          <a:xfrm>
            <a:off x="0" y="1913705"/>
            <a:ext cx="12192000" cy="4524789"/>
            <a:chOff x="0" y="1913705"/>
            <a:chExt cx="12192000" cy="4524789"/>
          </a:xfrm>
        </p:grpSpPr>
        <p:pic>
          <p:nvPicPr>
            <p:cNvPr id="10" name="Content Placeholder 7" descr="A graph of a number of different colored lines&#10;&#10;Description automatically generated with medium confidence">
              <a:extLst>
                <a:ext uri="{FF2B5EF4-FFF2-40B4-BE49-F238E27FC236}">
                  <a16:creationId xmlns:a16="http://schemas.microsoft.com/office/drawing/2014/main" id="{A120742F-47D1-580A-4B5B-6F818C63003B}"/>
                </a:ext>
              </a:extLst>
            </p:cNvPr>
            <p:cNvPicPr>
              <a:picLocks noChangeAspect="1"/>
            </p:cNvPicPr>
            <p:nvPr/>
          </p:nvPicPr>
          <p:blipFill>
            <a:blip r:embed="rId3"/>
            <a:stretch>
              <a:fillRect/>
            </a:stretch>
          </p:blipFill>
          <p:spPr bwMode="auto">
            <a:xfrm>
              <a:off x="5607896" y="1913705"/>
              <a:ext cx="6584104" cy="4524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descr="A map of a building with dots&#10;&#10;Description automatically generated">
              <a:extLst>
                <a:ext uri="{FF2B5EF4-FFF2-40B4-BE49-F238E27FC236}">
                  <a16:creationId xmlns:a16="http://schemas.microsoft.com/office/drawing/2014/main" id="{F20FF073-17C6-4745-2029-29182C728598}"/>
                </a:ext>
              </a:extLst>
            </p:cNvPr>
            <p:cNvPicPr>
              <a:picLocks noChangeAspect="1"/>
            </p:cNvPicPr>
            <p:nvPr/>
          </p:nvPicPr>
          <p:blipFill>
            <a:blip r:embed="rId4"/>
            <a:stretch>
              <a:fillRect/>
            </a:stretch>
          </p:blipFill>
          <p:spPr>
            <a:xfrm>
              <a:off x="0" y="2061259"/>
              <a:ext cx="6096000" cy="4189351"/>
            </a:xfrm>
            <a:prstGeom prst="rect">
              <a:avLst/>
            </a:prstGeom>
          </p:spPr>
        </p:pic>
      </p:grpSp>
    </p:spTree>
    <p:extLst>
      <p:ext uri="{BB962C8B-B14F-4D97-AF65-F5344CB8AC3E}">
        <p14:creationId xmlns:p14="http://schemas.microsoft.com/office/powerpoint/2010/main" val="211152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56DE646-8178-882A-FFD5-6B30E891D6C7}"/>
              </a:ext>
            </a:extLst>
          </p:cNvPr>
          <p:cNvSpPr txBox="1">
            <a:spLocks/>
          </p:cNvSpPr>
          <p:nvPr/>
        </p:nvSpPr>
        <p:spPr bwMode="auto">
          <a:xfrm>
            <a:off x="3658598" y="-55623"/>
            <a:ext cx="4680626" cy="702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b="1" kern="1200">
                <a:solidFill>
                  <a:srgbClr val="016676"/>
                </a:solidFill>
                <a:latin typeface="+mj-lt"/>
                <a:ea typeface="+mj-ea"/>
                <a:cs typeface="+mj-cs"/>
              </a:defRPr>
            </a:lvl1pPr>
            <a:lvl2pPr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2pPr>
            <a:lvl3pPr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3pPr>
            <a:lvl4pPr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4pPr>
            <a:lvl5pPr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5pPr>
            <a:lvl6pPr marL="457200"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6pPr>
            <a:lvl7pPr marL="914400"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7pPr>
            <a:lvl8pPr marL="1371600"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8pPr>
            <a:lvl9pPr marL="1828800"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Arial"/>
                <a:ea typeface="ＭＳ Ｐゴシック"/>
                <a:cs typeface="+mj-cs"/>
              </a:rPr>
              <a:t>Evidence investigation #3</a:t>
            </a:r>
          </a:p>
        </p:txBody>
      </p:sp>
      <p:sp>
        <p:nvSpPr>
          <p:cNvPr id="5" name="Content Placeholder 2">
            <a:extLst>
              <a:ext uri="{FF2B5EF4-FFF2-40B4-BE49-F238E27FC236}">
                <a16:creationId xmlns:a16="http://schemas.microsoft.com/office/drawing/2014/main" id="{FE64B11A-6D47-5C63-3E03-6F96B8E44519}"/>
              </a:ext>
            </a:extLst>
          </p:cNvPr>
          <p:cNvSpPr txBox="1">
            <a:spLocks/>
          </p:cNvSpPr>
          <p:nvPr/>
        </p:nvSpPr>
        <p:spPr bwMode="auto">
          <a:xfrm>
            <a:off x="99386" y="759549"/>
            <a:ext cx="53166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a:ea typeface="ＭＳ Ｐゴシック"/>
                <a:cs typeface="+mn-cs"/>
              </a:rPr>
              <a:t>Synthetic Aperture Radar (SAR)</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nvGrpSpPr>
          <p:cNvPr id="6" name="Group 5">
            <a:extLst>
              <a:ext uri="{FF2B5EF4-FFF2-40B4-BE49-F238E27FC236}">
                <a16:creationId xmlns:a16="http://schemas.microsoft.com/office/drawing/2014/main" id="{89410E61-5A65-BF65-97EA-1789BCA962E9}"/>
              </a:ext>
            </a:extLst>
          </p:cNvPr>
          <p:cNvGrpSpPr/>
          <p:nvPr/>
        </p:nvGrpSpPr>
        <p:grpSpPr>
          <a:xfrm>
            <a:off x="9762840" y="0"/>
            <a:ext cx="2267831" cy="831336"/>
            <a:chOff x="9791647" y="-18245"/>
            <a:chExt cx="2267831" cy="831336"/>
          </a:xfrm>
        </p:grpSpPr>
        <p:pic>
          <p:nvPicPr>
            <p:cNvPr id="7" name="Picture 6">
              <a:extLst>
                <a:ext uri="{FF2B5EF4-FFF2-40B4-BE49-F238E27FC236}">
                  <a16:creationId xmlns:a16="http://schemas.microsoft.com/office/drawing/2014/main" id="{A72711C7-CF66-19B2-06EE-B8D7B6FD2E8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791647" y="-18245"/>
              <a:ext cx="2267831" cy="634876"/>
            </a:xfrm>
            <a:prstGeom prst="rect">
              <a:avLst/>
            </a:prstGeom>
          </p:spPr>
        </p:pic>
        <p:sp>
          <p:nvSpPr>
            <p:cNvPr id="8" name="TextBox 7">
              <a:extLst>
                <a:ext uri="{FF2B5EF4-FFF2-40B4-BE49-F238E27FC236}">
                  <a16:creationId xmlns:a16="http://schemas.microsoft.com/office/drawing/2014/main" id="{481FE35D-EC86-74C9-BD63-92753B545948}"/>
                </a:ext>
              </a:extLst>
            </p:cNvPr>
            <p:cNvSpPr txBox="1"/>
            <p:nvPr/>
          </p:nvSpPr>
          <p:spPr>
            <a:xfrm>
              <a:off x="10560496" y="443759"/>
              <a:ext cx="1378227"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2AA198"/>
                  </a:solidFill>
                  <a:effectLst/>
                  <a:uLnTx/>
                  <a:uFillTx/>
                  <a:latin typeface="Arial"/>
                  <a:ea typeface="ＭＳ Ｐゴシック" panose="020B0600070205080204" pitchFamily="34" charset="-128"/>
                  <a:cs typeface="+mn-cs"/>
                </a:rPr>
                <a:t>PELAgIO</a:t>
              </a:r>
              <a:endParaRPr kumimoji="0" lang="en-US" sz="2400" b="0" i="0" u="none" strike="noStrike" kern="1200" cap="none" spc="0" normalizeH="0" baseline="0" noProof="0" dirty="0">
                <a:ln>
                  <a:noFill/>
                </a:ln>
                <a:solidFill>
                  <a:srgbClr val="2AA198"/>
                </a:solidFill>
                <a:effectLst/>
                <a:uLnTx/>
                <a:uFillTx/>
                <a:latin typeface="Arial" panose="020B0604020202020204" pitchFamily="34" charset="0"/>
                <a:ea typeface="ＭＳ Ｐゴシック" panose="020B0600070205080204" pitchFamily="34" charset="-128"/>
                <a:cs typeface="+mn-cs"/>
              </a:endParaRPr>
            </a:p>
          </p:txBody>
        </p:sp>
      </p:grpSp>
      <p:sp>
        <p:nvSpPr>
          <p:cNvPr id="9" name="TextBox 8">
            <a:extLst>
              <a:ext uri="{FF2B5EF4-FFF2-40B4-BE49-F238E27FC236}">
                <a16:creationId xmlns:a16="http://schemas.microsoft.com/office/drawing/2014/main" id="{13C4D9D2-4252-D82F-F6F1-D5837B12124B}"/>
              </a:ext>
            </a:extLst>
          </p:cNvPr>
          <p:cNvSpPr txBox="1"/>
          <p:nvPr/>
        </p:nvSpPr>
        <p:spPr>
          <a:xfrm>
            <a:off x="99385" y="1336627"/>
            <a:ext cx="10432303" cy="461665"/>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Quantifying impact: Looking at convergence / divergence patterns</a:t>
            </a:r>
          </a:p>
        </p:txBody>
      </p:sp>
      <p:pic>
        <p:nvPicPr>
          <p:cNvPr id="10" name="Content Placeholder 4" descr="A map of a wind stress&#10;&#10;Description automatically generated">
            <a:extLst>
              <a:ext uri="{FF2B5EF4-FFF2-40B4-BE49-F238E27FC236}">
                <a16:creationId xmlns:a16="http://schemas.microsoft.com/office/drawing/2014/main" id="{463D054A-B259-4AB4-0400-EFDD581A0233}"/>
              </a:ext>
            </a:extLst>
          </p:cNvPr>
          <p:cNvPicPr>
            <a:picLocks noGrp="1" noChangeAspect="1"/>
          </p:cNvPicPr>
          <p:nvPr>
            <p:ph idx="1"/>
          </p:nvPr>
        </p:nvPicPr>
        <p:blipFill>
          <a:blip r:embed="rId3"/>
          <a:stretch>
            <a:fillRect/>
          </a:stretch>
        </p:blipFill>
        <p:spPr>
          <a:xfrm>
            <a:off x="2357934" y="1911171"/>
            <a:ext cx="6749083" cy="4638169"/>
          </a:xfrm>
        </p:spPr>
      </p:pic>
      <p:sp>
        <p:nvSpPr>
          <p:cNvPr id="11" name="TextBox 10">
            <a:extLst>
              <a:ext uri="{FF2B5EF4-FFF2-40B4-BE49-F238E27FC236}">
                <a16:creationId xmlns:a16="http://schemas.microsoft.com/office/drawing/2014/main" id="{7D0F3698-6299-B63E-484F-19F7E224FD99}"/>
              </a:ext>
            </a:extLst>
          </p:cNvPr>
          <p:cNvSpPr txBox="1"/>
          <p:nvPr/>
        </p:nvSpPr>
        <p:spPr>
          <a:xfrm>
            <a:off x="8881830" y="2355421"/>
            <a:ext cx="1761058"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Divergence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Speed up</a:t>
            </a:r>
          </a:p>
        </p:txBody>
      </p:sp>
      <p:sp>
        <p:nvSpPr>
          <p:cNvPr id="12" name="TextBox 11">
            <a:extLst>
              <a:ext uri="{FF2B5EF4-FFF2-40B4-BE49-F238E27FC236}">
                <a16:creationId xmlns:a16="http://schemas.microsoft.com/office/drawing/2014/main" id="{74F09B40-8AC6-120D-787E-FF247334EE67}"/>
              </a:ext>
            </a:extLst>
          </p:cNvPr>
          <p:cNvSpPr txBox="1"/>
          <p:nvPr/>
        </p:nvSpPr>
        <p:spPr>
          <a:xfrm>
            <a:off x="8983940" y="5198207"/>
            <a:ext cx="2149633"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Convergence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Slow down</a:t>
            </a:r>
          </a:p>
        </p:txBody>
      </p:sp>
    </p:spTree>
    <p:extLst>
      <p:ext uri="{BB962C8B-B14F-4D97-AF65-F5344CB8AC3E}">
        <p14:creationId xmlns:p14="http://schemas.microsoft.com/office/powerpoint/2010/main" val="305408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647309-E03A-CA03-4719-0CC6D4752FE1}"/>
              </a:ext>
            </a:extLst>
          </p:cNvPr>
          <p:cNvSpPr txBox="1">
            <a:spLocks/>
          </p:cNvSpPr>
          <p:nvPr/>
        </p:nvSpPr>
        <p:spPr bwMode="auto">
          <a:xfrm>
            <a:off x="217700" y="432240"/>
            <a:ext cx="112341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b="1" kern="1200">
                <a:solidFill>
                  <a:srgbClr val="016676"/>
                </a:solidFill>
                <a:latin typeface="+mj-lt"/>
                <a:ea typeface="+mj-ea"/>
                <a:cs typeface="+mj-cs"/>
              </a:defRPr>
            </a:lvl1pPr>
            <a:lvl2pPr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2pPr>
            <a:lvl3pPr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3pPr>
            <a:lvl4pPr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4pPr>
            <a:lvl5pPr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5pPr>
            <a:lvl6pPr marL="457200"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6pPr>
            <a:lvl7pPr marL="914400"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7pPr>
            <a:lvl8pPr marL="1371600"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8pPr>
            <a:lvl9pPr marL="1828800" algn="l" rtl="0" eaLnBrk="1" fontAlgn="base" hangingPunct="1">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016676"/>
                </a:solidFill>
                <a:effectLst/>
                <a:uLnTx/>
                <a:uFillTx/>
                <a:latin typeface="Arial"/>
                <a:ea typeface="ＭＳ Ｐゴシック"/>
                <a:cs typeface="+mj-cs"/>
              </a:rPr>
              <a:t>Have we found what we’re looking for?</a:t>
            </a:r>
          </a:p>
        </p:txBody>
      </p:sp>
      <p:sp>
        <p:nvSpPr>
          <p:cNvPr id="5" name="Content Placeholder 2">
            <a:extLst>
              <a:ext uri="{FF2B5EF4-FFF2-40B4-BE49-F238E27FC236}">
                <a16:creationId xmlns:a16="http://schemas.microsoft.com/office/drawing/2014/main" id="{693E3204-8E2B-D59D-DE37-F0FE667EC39C}"/>
              </a:ext>
            </a:extLst>
          </p:cNvPr>
          <p:cNvSpPr txBox="1">
            <a:spLocks/>
          </p:cNvSpPr>
          <p:nvPr/>
        </p:nvSpPr>
        <p:spPr bwMode="auto">
          <a:xfrm>
            <a:off x="34046" y="1223716"/>
            <a:ext cx="12606779" cy="1560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cs typeface="+mn-cs"/>
              </a:rPr>
              <a:t>“Smoking gun” of evidence that offshore wind infrastructure disrupts the marine ecosystem</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GB" sz="2000" b="0" i="0" u="none" strike="noStrike" kern="1200" cap="none" spc="0" normalizeH="0" baseline="0" noProof="0" dirty="0">
                <a:ln>
                  <a:noFill/>
                </a:ln>
                <a:solidFill>
                  <a:srgbClr val="000000"/>
                </a:solidFill>
                <a:effectLst/>
                <a:uLnTx/>
                <a:uFillTx/>
                <a:latin typeface="Arial"/>
                <a:ea typeface="ＭＳ Ｐゴシック"/>
                <a:cs typeface="+mn-cs"/>
              </a:rPr>
              <a:t>Not directly, but evidence that we can further use to quantify impacts on wind driven upwelling  </a:t>
            </a:r>
          </a:p>
        </p:txBody>
      </p:sp>
      <p:pic>
        <p:nvPicPr>
          <p:cNvPr id="6" name="Picture 2">
            <a:extLst>
              <a:ext uri="{FF2B5EF4-FFF2-40B4-BE49-F238E27FC236}">
                <a16:creationId xmlns:a16="http://schemas.microsoft.com/office/drawing/2014/main" id="{370642BD-2702-56A3-D6E9-D4B57DFC21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6076" y="2783998"/>
            <a:ext cx="6588214" cy="364176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534C5D3-C236-6765-D158-D332A8CEBCA6}"/>
              </a:ext>
            </a:extLst>
          </p:cNvPr>
          <p:cNvSpPr txBox="1"/>
          <p:nvPr/>
        </p:nvSpPr>
        <p:spPr>
          <a:xfrm>
            <a:off x="7538937" y="6396335"/>
            <a:ext cx="3472774"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Dorrell et al., (2022)</a:t>
            </a:r>
            <a:endPar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nvGrpSpPr>
          <p:cNvPr id="8" name="Group 7">
            <a:extLst>
              <a:ext uri="{FF2B5EF4-FFF2-40B4-BE49-F238E27FC236}">
                <a16:creationId xmlns:a16="http://schemas.microsoft.com/office/drawing/2014/main" id="{E101E650-E659-457E-2DB2-3AA307FC4544}"/>
              </a:ext>
            </a:extLst>
          </p:cNvPr>
          <p:cNvGrpSpPr/>
          <p:nvPr/>
        </p:nvGrpSpPr>
        <p:grpSpPr>
          <a:xfrm>
            <a:off x="72612" y="6026664"/>
            <a:ext cx="2267831" cy="831336"/>
            <a:chOff x="9791647" y="-18245"/>
            <a:chExt cx="2267831" cy="831336"/>
          </a:xfrm>
        </p:grpSpPr>
        <p:pic>
          <p:nvPicPr>
            <p:cNvPr id="9" name="Picture 8">
              <a:extLst>
                <a:ext uri="{FF2B5EF4-FFF2-40B4-BE49-F238E27FC236}">
                  <a16:creationId xmlns:a16="http://schemas.microsoft.com/office/drawing/2014/main" id="{BE73EB1F-9126-736E-B5AB-4A18701CCEC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791647" y="-18245"/>
              <a:ext cx="2267831" cy="634876"/>
            </a:xfrm>
            <a:prstGeom prst="rect">
              <a:avLst/>
            </a:prstGeom>
          </p:spPr>
        </p:pic>
        <p:sp>
          <p:nvSpPr>
            <p:cNvPr id="10" name="TextBox 9">
              <a:extLst>
                <a:ext uri="{FF2B5EF4-FFF2-40B4-BE49-F238E27FC236}">
                  <a16:creationId xmlns:a16="http://schemas.microsoft.com/office/drawing/2014/main" id="{21156BFF-9BDC-1CA4-C6A9-4AC2EA100791}"/>
                </a:ext>
              </a:extLst>
            </p:cNvPr>
            <p:cNvSpPr txBox="1"/>
            <p:nvPr/>
          </p:nvSpPr>
          <p:spPr>
            <a:xfrm>
              <a:off x="10560496" y="443759"/>
              <a:ext cx="1378227"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2AA198"/>
                  </a:solidFill>
                  <a:effectLst/>
                  <a:uLnTx/>
                  <a:uFillTx/>
                  <a:latin typeface="Arial"/>
                  <a:ea typeface="ＭＳ Ｐゴシック" panose="020B0600070205080204" pitchFamily="34" charset="-128"/>
                  <a:cs typeface="+mn-cs"/>
                </a:rPr>
                <a:t>PELAgIO</a:t>
              </a:r>
              <a:endParaRPr kumimoji="0" lang="en-US" sz="2400" b="0" i="0" u="none" strike="noStrike" kern="1200" cap="none" spc="0" normalizeH="0" baseline="0" noProof="0" dirty="0">
                <a:ln>
                  <a:noFill/>
                </a:ln>
                <a:solidFill>
                  <a:srgbClr val="2AA198"/>
                </a:solidFill>
                <a:effectLst/>
                <a:uLnTx/>
                <a:uFillTx/>
                <a:latin typeface="Arial" panose="020B0604020202020204" pitchFamily="34" charset="0"/>
                <a:ea typeface="ＭＳ Ｐゴシック" panose="020B0600070205080204" pitchFamily="34" charset="-128"/>
                <a:cs typeface="+mn-cs"/>
              </a:endParaRPr>
            </a:p>
          </p:txBody>
        </p:sp>
      </p:grpSp>
    </p:spTree>
    <p:extLst>
      <p:ext uri="{BB962C8B-B14F-4D97-AF65-F5344CB8AC3E}">
        <p14:creationId xmlns:p14="http://schemas.microsoft.com/office/powerpoint/2010/main" val="65129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0EAC5-D0F4-E4A3-188F-69707FB66B3A}"/>
            </a:ext>
          </a:extLst>
        </p:cNvPr>
        <p:cNvGrpSpPr/>
        <p:nvPr/>
      </p:nvGrpSpPr>
      <p:grpSpPr>
        <a:xfrm>
          <a:off x="0" y="0"/>
          <a:ext cx="0" cy="0"/>
          <a:chOff x="0" y="0"/>
          <a:chExt cx="0" cy="0"/>
        </a:xfrm>
      </p:grpSpPr>
      <p:pic>
        <p:nvPicPr>
          <p:cNvPr id="3" name="Picture 2" descr="29">
            <a:extLst>
              <a:ext uri="{FF2B5EF4-FFF2-40B4-BE49-F238E27FC236}">
                <a16:creationId xmlns:a16="http://schemas.microsoft.com/office/drawing/2014/main" id="{D462298C-5BCD-2AA6-1589-267B6D0021F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49299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86937"/>
          </a:xfrm>
          <a:noFill/>
          <a:ln>
            <a:noFill/>
          </a:ln>
        </p:spPr>
        <p:txBody>
          <a:bodyPr spcFirstLastPara="1" vert="horz" wrap="square" lIns="91425" tIns="45700" rIns="91425" bIns="45700" rtlCol="0" anchor="ctr" anchorCtr="0">
            <a:normAutofit/>
          </a:bodyPr>
          <a:lstStyle/>
          <a:p>
            <a:pPr>
              <a:buClr>
                <a:srgbClr val="009F9E"/>
              </a:buClr>
              <a:buSzPts val="3200"/>
              <a:buFont typeface="Arial"/>
            </a:pPr>
            <a:r>
              <a:rPr lang="en-GB" sz="3600" b="1" kern="1200">
                <a:solidFill>
                  <a:srgbClr val="009F9E"/>
                </a:solidFill>
                <a:latin typeface="Arial" panose="020B0604020202020204" pitchFamily="34" charset="0"/>
                <a:ea typeface="+mn-ea"/>
                <a:cs typeface="Arial" panose="020B0604020202020204" pitchFamily="34" charset="0"/>
              </a:rPr>
              <a:t>Mixing controls stratification</a:t>
            </a:r>
          </a:p>
        </p:txBody>
      </p:sp>
      <p:sp>
        <p:nvSpPr>
          <p:cNvPr id="4" name="Content Placeholder 3"/>
          <p:cNvSpPr>
            <a:spLocks noGrp="1"/>
          </p:cNvSpPr>
          <p:nvPr>
            <p:ph idx="1"/>
          </p:nvPr>
        </p:nvSpPr>
        <p:spPr>
          <a:xfrm>
            <a:off x="7637831" y="1352062"/>
            <a:ext cx="4540631" cy="5454806"/>
          </a:xfrm>
        </p:spPr>
        <p:txBody>
          <a:bodyPr>
            <a:normAutofit/>
          </a:bodyPr>
          <a:lstStyle/>
          <a:p>
            <a:r>
              <a:rPr lang="en-GB" sz="2400"/>
              <a:t>Wind farms can change mixing:</a:t>
            </a:r>
          </a:p>
          <a:p>
            <a:pPr lvl="1"/>
            <a:r>
              <a:rPr lang="en-GB" sz="2000"/>
              <a:t>Structures</a:t>
            </a:r>
          </a:p>
          <a:p>
            <a:pPr lvl="1"/>
            <a:r>
              <a:rPr lang="en-GB" sz="2000"/>
              <a:t>Wind speed deficit / acceleration</a:t>
            </a:r>
          </a:p>
          <a:p>
            <a:r>
              <a:rPr lang="en-GB" sz="2400"/>
              <a:t>Stratification occurs intermittently and seasonally</a:t>
            </a:r>
          </a:p>
          <a:p>
            <a:r>
              <a:rPr lang="en-GB" sz="2400"/>
              <a:t>Extent, location and timing of stratification could change</a:t>
            </a:r>
          </a:p>
          <a:p>
            <a:r>
              <a:rPr lang="en-GB" sz="2400"/>
              <a:t>This could lead to changes in nutrient pathways and ecosystem functioning</a:t>
            </a:r>
          </a:p>
          <a:p>
            <a:r>
              <a:rPr lang="en-GB" sz="2400"/>
              <a:t>Changing behaviours of fish and predators</a:t>
            </a:r>
          </a:p>
          <a:p>
            <a:endParaRPr lang="en-GB" sz="2400"/>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368" y="1452247"/>
            <a:ext cx="7585510" cy="4198055"/>
          </a:xfrm>
          <a:prstGeom prst="rect">
            <a:avLst/>
          </a:prstGeom>
        </p:spPr>
      </p:pic>
      <p:pic>
        <p:nvPicPr>
          <p:cNvPr id="5" name="Picture 4">
            <a:extLst>
              <a:ext uri="{FF2B5EF4-FFF2-40B4-BE49-F238E27FC236}">
                <a16:creationId xmlns:a16="http://schemas.microsoft.com/office/drawing/2014/main" id="{D90BBE85-3BCE-D6D7-9F34-390E3F28BB0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368" y="5650302"/>
            <a:ext cx="3793361" cy="1174662"/>
          </a:xfrm>
          <a:prstGeom prst="rect">
            <a:avLst/>
          </a:prstGeom>
        </p:spPr>
      </p:pic>
      <p:sp>
        <p:nvSpPr>
          <p:cNvPr id="6" name="TextBox 5">
            <a:extLst>
              <a:ext uri="{FF2B5EF4-FFF2-40B4-BE49-F238E27FC236}">
                <a16:creationId xmlns:a16="http://schemas.microsoft.com/office/drawing/2014/main" id="{4ABFB42E-97E4-65E7-DF72-3C35FFD38E74}"/>
              </a:ext>
            </a:extLst>
          </p:cNvPr>
          <p:cNvSpPr txBox="1"/>
          <p:nvPr/>
        </p:nvSpPr>
        <p:spPr>
          <a:xfrm>
            <a:off x="5741033" y="1521690"/>
            <a:ext cx="1793422" cy="954107"/>
          </a:xfrm>
          <a:prstGeom prst="rect">
            <a:avLst/>
          </a:prstGeom>
          <a:solidFill>
            <a:schemeClr val="bg1"/>
          </a:solidFill>
          <a:ln>
            <a:solidFill>
              <a:schemeClr val="accent1"/>
            </a:solidFill>
          </a:ln>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a:ea typeface="+mn-ea"/>
                <a:cs typeface="+mn-cs"/>
              </a:rPr>
              <a:t>Modified or redistributed mixing due to changes in wind speeds</a:t>
            </a:r>
          </a:p>
        </p:txBody>
      </p:sp>
      <p:grpSp>
        <p:nvGrpSpPr>
          <p:cNvPr id="9" name="Group 8">
            <a:extLst>
              <a:ext uri="{FF2B5EF4-FFF2-40B4-BE49-F238E27FC236}">
                <a16:creationId xmlns:a16="http://schemas.microsoft.com/office/drawing/2014/main" id="{3DB1860B-089F-3853-B7F4-2DDF24F22481}"/>
              </a:ext>
            </a:extLst>
          </p:cNvPr>
          <p:cNvGrpSpPr/>
          <p:nvPr/>
        </p:nvGrpSpPr>
        <p:grpSpPr>
          <a:xfrm>
            <a:off x="10402999" y="237"/>
            <a:ext cx="1751591" cy="1085507"/>
            <a:chOff x="9963881" y="103559"/>
            <a:chExt cx="1751591" cy="1085507"/>
          </a:xfrm>
        </p:grpSpPr>
        <p:pic>
          <p:nvPicPr>
            <p:cNvPr id="10" name="Picture 9" descr="A blue and white logo&#10;&#10;Description automatically generated">
              <a:extLst>
                <a:ext uri="{FF2B5EF4-FFF2-40B4-BE49-F238E27FC236}">
                  <a16:creationId xmlns:a16="http://schemas.microsoft.com/office/drawing/2014/main" id="{D85C0EB1-EEAA-2171-FE5D-519C168FE49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963881" y="103559"/>
              <a:ext cx="1751591" cy="731062"/>
            </a:xfrm>
            <a:prstGeom prst="rect">
              <a:avLst/>
            </a:prstGeom>
          </p:spPr>
        </p:pic>
        <p:sp>
          <p:nvSpPr>
            <p:cNvPr id="12" name="TextBox 11">
              <a:extLst>
                <a:ext uri="{FF2B5EF4-FFF2-40B4-BE49-F238E27FC236}">
                  <a16:creationId xmlns:a16="http://schemas.microsoft.com/office/drawing/2014/main" id="{FDA2C6B9-17F0-BFD1-40FC-3CF5C9293786}"/>
                </a:ext>
              </a:extLst>
            </p:cNvPr>
            <p:cNvSpPr txBox="1"/>
            <p:nvPr/>
          </p:nvSpPr>
          <p:spPr>
            <a:xfrm>
              <a:off x="10657064" y="788956"/>
              <a:ext cx="105192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err="1">
                  <a:ln>
                    <a:noFill/>
                  </a:ln>
                  <a:solidFill>
                    <a:srgbClr val="009F9E"/>
                  </a:solidFill>
                  <a:effectLst/>
                  <a:uLnTx/>
                  <a:uFillTx/>
                  <a:latin typeface="Calibri Light"/>
                  <a:ea typeface="+mn-ea"/>
                  <a:cs typeface="Arial"/>
                </a:rPr>
                <a:t>PELAgIO</a:t>
              </a:r>
              <a:r>
                <a:rPr kumimoji="0" lang="en-US" sz="1800" b="0" i="0" u="none" strike="noStrike" kern="1200" cap="none" spc="0" normalizeH="0" baseline="0" noProof="0">
                  <a:ln>
                    <a:noFill/>
                  </a:ln>
                  <a:solidFill>
                    <a:srgbClr val="000000"/>
                  </a:solidFill>
                  <a:effectLst/>
                  <a:uLnTx/>
                  <a:uFillTx/>
                  <a:latin typeface="Arial"/>
                  <a:ea typeface="+mn-ea"/>
                  <a:cs typeface="Arial"/>
                </a:rPr>
                <a:t> </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566167382"/>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rine Hydrographic Sampling with Scotia - Marine">
            <a:extLst>
              <a:ext uri="{FF2B5EF4-FFF2-40B4-BE49-F238E27FC236}">
                <a16:creationId xmlns:a16="http://schemas.microsoft.com/office/drawing/2014/main" id="{C4D80D91-C3A7-CB39-E779-2AE51C20C87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9722" y="1291489"/>
            <a:ext cx="1425330" cy="14269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map of the world&#10;&#10;Description automatically generated">
            <a:extLst>
              <a:ext uri="{FF2B5EF4-FFF2-40B4-BE49-F238E27FC236}">
                <a16:creationId xmlns:a16="http://schemas.microsoft.com/office/drawing/2014/main" id="{E6D42065-299D-D6D3-D0A1-B282BD1200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767" y="1728864"/>
            <a:ext cx="7156310" cy="5063822"/>
          </a:xfrm>
          <a:prstGeom prst="rect">
            <a:avLst/>
          </a:prstGeom>
        </p:spPr>
      </p:pic>
      <p:pic>
        <p:nvPicPr>
          <p:cNvPr id="9" name="Picture 8" descr="A yellow and black submarine&#10;&#10;Description automatically generated">
            <a:extLst>
              <a:ext uri="{FF2B5EF4-FFF2-40B4-BE49-F238E27FC236}">
                <a16:creationId xmlns:a16="http://schemas.microsoft.com/office/drawing/2014/main" id="{C0DB28A3-5214-4E35-1A50-CFF972CEAF4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89020" y="1853482"/>
            <a:ext cx="1370209" cy="681478"/>
          </a:xfrm>
          <a:prstGeom prst="rect">
            <a:avLst/>
          </a:prstGeom>
        </p:spPr>
      </p:pic>
      <p:pic>
        <p:nvPicPr>
          <p:cNvPr id="24" name="Picture 23" descr="A yellow and black submarine&#10;&#10;Description automatically generated">
            <a:extLst>
              <a:ext uri="{FF2B5EF4-FFF2-40B4-BE49-F238E27FC236}">
                <a16:creationId xmlns:a16="http://schemas.microsoft.com/office/drawing/2014/main" id="{EA888DB2-1E85-6AC8-FE78-B971CA3C91B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61985" y="2349354"/>
            <a:ext cx="1370209" cy="681478"/>
          </a:xfrm>
          <a:prstGeom prst="rect">
            <a:avLst/>
          </a:prstGeom>
        </p:spPr>
      </p:pic>
      <p:pic>
        <p:nvPicPr>
          <p:cNvPr id="1030" name="Picture 6">
            <a:extLst>
              <a:ext uri="{FF2B5EF4-FFF2-40B4-BE49-F238E27FC236}">
                <a16:creationId xmlns:a16="http://schemas.microsoft.com/office/drawing/2014/main" id="{CFD2EDDE-55F6-D42D-C950-76FFF69A8EC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685324" y="1877990"/>
            <a:ext cx="1650566" cy="755212"/>
          </a:xfrm>
          <a:prstGeom prst="rect">
            <a:avLst/>
          </a:prstGeom>
          <a:solidFill>
            <a:schemeClr val="bg1"/>
          </a:solidFill>
        </p:spPr>
      </p:pic>
      <p:sp>
        <p:nvSpPr>
          <p:cNvPr id="6" name="Title 5">
            <a:extLst>
              <a:ext uri="{FF2B5EF4-FFF2-40B4-BE49-F238E27FC236}">
                <a16:creationId xmlns:a16="http://schemas.microsoft.com/office/drawing/2014/main" id="{586E2155-5D7C-8855-EBBC-604FE7F73065}"/>
              </a:ext>
            </a:extLst>
          </p:cNvPr>
          <p:cNvSpPr>
            <a:spLocks noGrp="1"/>
          </p:cNvSpPr>
          <p:nvPr>
            <p:ph type="title"/>
          </p:nvPr>
        </p:nvSpPr>
        <p:spPr>
          <a:xfrm>
            <a:off x="838200" y="365125"/>
            <a:ext cx="10515600" cy="754959"/>
          </a:xfrm>
          <a:noFill/>
          <a:ln>
            <a:noFill/>
          </a:ln>
        </p:spPr>
        <p:txBody>
          <a:bodyPr spcFirstLastPara="1" vert="horz" wrap="square" lIns="91425" tIns="45700" rIns="91425" bIns="45700" rtlCol="0" anchor="ctr" anchorCtr="0">
            <a:normAutofit/>
          </a:bodyPr>
          <a:lstStyle/>
          <a:p>
            <a:pPr>
              <a:spcBef>
                <a:spcPts val="0"/>
              </a:spcBef>
              <a:buClr>
                <a:srgbClr val="009F9E"/>
              </a:buClr>
              <a:buSzPts val="3200"/>
              <a:buFont typeface="Arial"/>
            </a:pPr>
            <a:r>
              <a:rPr lang="en-GB" sz="3600" b="1" err="1">
                <a:solidFill>
                  <a:srgbClr val="009F9E"/>
                </a:solidFill>
                <a:latin typeface="Arial" panose="020B0604020202020204" pitchFamily="34" charset="0"/>
                <a:ea typeface="+mn-ea"/>
                <a:cs typeface="Arial" panose="020B0604020202020204" pitchFamily="34" charset="0"/>
                <a:sym typeface="Arial"/>
              </a:rPr>
              <a:t>PELAgIO</a:t>
            </a:r>
            <a:r>
              <a:rPr lang="en-GB" sz="3600" b="1">
                <a:solidFill>
                  <a:srgbClr val="009F9E"/>
                </a:solidFill>
                <a:latin typeface="Arial" panose="020B0604020202020204" pitchFamily="34" charset="0"/>
                <a:ea typeface="+mn-ea"/>
                <a:cs typeface="Arial" panose="020B0604020202020204" pitchFamily="34" charset="0"/>
                <a:sym typeface="Arial"/>
              </a:rPr>
              <a:t>:  WP1 fieldwork 2023 and 2024</a:t>
            </a:r>
          </a:p>
        </p:txBody>
      </p:sp>
      <p:pic>
        <p:nvPicPr>
          <p:cNvPr id="18" name="Picture 17">
            <a:extLst>
              <a:ext uri="{FF2B5EF4-FFF2-40B4-BE49-F238E27FC236}">
                <a16:creationId xmlns:a16="http://schemas.microsoft.com/office/drawing/2014/main" id="{41F00704-CA2D-157B-ACA3-BC7B41CE129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276"/>
          <a:stretch/>
        </p:blipFill>
        <p:spPr>
          <a:xfrm>
            <a:off x="1417887" y="2803129"/>
            <a:ext cx="5438057" cy="3298771"/>
          </a:xfrm>
          <a:prstGeom prst="rect">
            <a:avLst/>
          </a:prstGeom>
          <a:ln w="19050">
            <a:solidFill>
              <a:schemeClr val="tx1"/>
            </a:solidFill>
          </a:ln>
        </p:spPr>
      </p:pic>
      <p:pic>
        <p:nvPicPr>
          <p:cNvPr id="13" name="Picture 12">
            <a:extLst>
              <a:ext uri="{FF2B5EF4-FFF2-40B4-BE49-F238E27FC236}">
                <a16:creationId xmlns:a16="http://schemas.microsoft.com/office/drawing/2014/main" id="{15DE6C02-336D-6751-19FF-E4BC3B3FDFA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471414" y="1120084"/>
            <a:ext cx="2605397" cy="2118365"/>
          </a:xfrm>
          <a:prstGeom prst="rect">
            <a:avLst/>
          </a:prstGeom>
        </p:spPr>
      </p:pic>
      <p:pic>
        <p:nvPicPr>
          <p:cNvPr id="16" name="Picture 15">
            <a:extLst>
              <a:ext uri="{FF2B5EF4-FFF2-40B4-BE49-F238E27FC236}">
                <a16:creationId xmlns:a16="http://schemas.microsoft.com/office/drawing/2014/main" id="{0394CA95-9730-36C9-F56F-DB12F350D4D0}"/>
              </a:ext>
            </a:extLst>
          </p:cNvPr>
          <p:cNvPicPr>
            <a:picLocks noChangeAspect="1"/>
          </p:cNvPicPr>
          <p:nvPr/>
        </p:nvPicPr>
        <p:blipFill>
          <a:blip r:embed="rId9"/>
          <a:stretch>
            <a:fillRect/>
          </a:stretch>
        </p:blipFill>
        <p:spPr>
          <a:xfrm>
            <a:off x="5199122" y="4969037"/>
            <a:ext cx="3655777" cy="1737399"/>
          </a:xfrm>
          <a:prstGeom prst="rect">
            <a:avLst/>
          </a:prstGeom>
        </p:spPr>
      </p:pic>
      <p:pic>
        <p:nvPicPr>
          <p:cNvPr id="19" name="Picture 18">
            <a:extLst>
              <a:ext uri="{FF2B5EF4-FFF2-40B4-BE49-F238E27FC236}">
                <a16:creationId xmlns:a16="http://schemas.microsoft.com/office/drawing/2014/main" id="{FC0DDEF6-AAFC-D489-B7E0-CE33791BDF9A}"/>
              </a:ext>
            </a:extLst>
          </p:cNvPr>
          <p:cNvPicPr>
            <a:picLocks noChangeAspect="1"/>
          </p:cNvPicPr>
          <p:nvPr/>
        </p:nvPicPr>
        <p:blipFill rotWithShape="1">
          <a:blip r:embed="rId10"/>
          <a:srcRect/>
          <a:stretch/>
        </p:blipFill>
        <p:spPr>
          <a:xfrm>
            <a:off x="9342753" y="3619552"/>
            <a:ext cx="2007438" cy="2990100"/>
          </a:xfrm>
          <a:prstGeom prst="rect">
            <a:avLst/>
          </a:prstGeom>
        </p:spPr>
      </p:pic>
      <p:pic>
        <p:nvPicPr>
          <p:cNvPr id="22" name="Picture 21">
            <a:extLst>
              <a:ext uri="{FF2B5EF4-FFF2-40B4-BE49-F238E27FC236}">
                <a16:creationId xmlns:a16="http://schemas.microsoft.com/office/drawing/2014/main" id="{9F9045C0-03F7-F8A4-7F3F-A836D53D723C}"/>
              </a:ext>
            </a:extLst>
          </p:cNvPr>
          <p:cNvPicPr>
            <a:picLocks noChangeAspect="1"/>
          </p:cNvPicPr>
          <p:nvPr/>
        </p:nvPicPr>
        <p:blipFill>
          <a:blip r:embed="rId11"/>
          <a:stretch>
            <a:fillRect/>
          </a:stretch>
        </p:blipFill>
        <p:spPr>
          <a:xfrm>
            <a:off x="10784673" y="3339067"/>
            <a:ext cx="1294448" cy="1669996"/>
          </a:xfrm>
          <a:prstGeom prst="rect">
            <a:avLst/>
          </a:prstGeom>
        </p:spPr>
      </p:pic>
      <p:pic>
        <p:nvPicPr>
          <p:cNvPr id="23" name="Picture 22">
            <a:extLst>
              <a:ext uri="{FF2B5EF4-FFF2-40B4-BE49-F238E27FC236}">
                <a16:creationId xmlns:a16="http://schemas.microsoft.com/office/drawing/2014/main" id="{79FA802E-620D-B538-2CE2-F7FAE39F0904}"/>
              </a:ext>
            </a:extLst>
          </p:cNvPr>
          <p:cNvPicPr>
            <a:picLocks noChangeAspect="1"/>
          </p:cNvPicPr>
          <p:nvPr/>
        </p:nvPicPr>
        <p:blipFill>
          <a:blip r:embed="rId12"/>
          <a:stretch>
            <a:fillRect/>
          </a:stretch>
        </p:blipFill>
        <p:spPr>
          <a:xfrm>
            <a:off x="7198077" y="3202020"/>
            <a:ext cx="2231329" cy="1615580"/>
          </a:xfrm>
          <a:prstGeom prst="rect">
            <a:avLst/>
          </a:prstGeom>
        </p:spPr>
      </p:pic>
      <p:grpSp>
        <p:nvGrpSpPr>
          <p:cNvPr id="2" name="Group 1">
            <a:extLst>
              <a:ext uri="{FF2B5EF4-FFF2-40B4-BE49-F238E27FC236}">
                <a16:creationId xmlns:a16="http://schemas.microsoft.com/office/drawing/2014/main" id="{A3955502-90B3-535E-A1D0-878F7DF842CF}"/>
              </a:ext>
            </a:extLst>
          </p:cNvPr>
          <p:cNvGrpSpPr/>
          <p:nvPr/>
        </p:nvGrpSpPr>
        <p:grpSpPr>
          <a:xfrm>
            <a:off x="10402999" y="237"/>
            <a:ext cx="1752508" cy="1115099"/>
            <a:chOff x="9963881" y="103559"/>
            <a:chExt cx="1752508" cy="1115099"/>
          </a:xfrm>
        </p:grpSpPr>
        <p:pic>
          <p:nvPicPr>
            <p:cNvPr id="4" name="Picture 3" descr="A blue and white logo&#10;&#10;Description automatically generated">
              <a:extLst>
                <a:ext uri="{FF2B5EF4-FFF2-40B4-BE49-F238E27FC236}">
                  <a16:creationId xmlns:a16="http://schemas.microsoft.com/office/drawing/2014/main" id="{D9778D05-8D8D-101C-04EA-851381FC6E79}"/>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9963881" y="103559"/>
              <a:ext cx="1751591" cy="731062"/>
            </a:xfrm>
            <a:prstGeom prst="rect">
              <a:avLst/>
            </a:prstGeom>
          </p:spPr>
        </p:pic>
        <p:sp>
          <p:nvSpPr>
            <p:cNvPr id="5" name="TextBox 4">
              <a:extLst>
                <a:ext uri="{FF2B5EF4-FFF2-40B4-BE49-F238E27FC236}">
                  <a16:creationId xmlns:a16="http://schemas.microsoft.com/office/drawing/2014/main" id="{EA9E454F-8E8E-D4C6-8E82-9475038ADAEE}"/>
                </a:ext>
              </a:extLst>
            </p:cNvPr>
            <p:cNvSpPr txBox="1"/>
            <p:nvPr/>
          </p:nvSpPr>
          <p:spPr>
            <a:xfrm>
              <a:off x="10583084" y="818548"/>
              <a:ext cx="113330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err="1">
                  <a:ln>
                    <a:noFill/>
                  </a:ln>
                  <a:solidFill>
                    <a:srgbClr val="009F9E"/>
                  </a:solidFill>
                  <a:effectLst/>
                  <a:uLnTx/>
                  <a:uFillTx/>
                  <a:latin typeface="Calibri Light"/>
                  <a:ea typeface="+mn-ea"/>
                  <a:cs typeface="Arial"/>
                </a:rPr>
                <a:t>PELAgIO</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7164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A map of a city&#10;&#10;Description automatically generated">
            <a:extLst>
              <a:ext uri="{FF2B5EF4-FFF2-40B4-BE49-F238E27FC236}">
                <a16:creationId xmlns:a16="http://schemas.microsoft.com/office/drawing/2014/main" id="{B49738FF-5698-A565-440B-85E7D5F5E8E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14"/>
          <a:stretch/>
        </p:blipFill>
        <p:spPr>
          <a:xfrm>
            <a:off x="4274862" y="3870980"/>
            <a:ext cx="5110461" cy="2791469"/>
          </a:xfrm>
          <a:prstGeom prst="rect">
            <a:avLst/>
          </a:prstGeom>
        </p:spPr>
      </p:pic>
      <p:sp>
        <p:nvSpPr>
          <p:cNvPr id="5" name="Title 4">
            <a:extLst>
              <a:ext uri="{FF2B5EF4-FFF2-40B4-BE49-F238E27FC236}">
                <a16:creationId xmlns:a16="http://schemas.microsoft.com/office/drawing/2014/main" id="{149FA255-19C1-B4BD-573C-27BC661FBCE2}"/>
              </a:ext>
            </a:extLst>
          </p:cNvPr>
          <p:cNvSpPr>
            <a:spLocks noGrp="1"/>
          </p:cNvSpPr>
          <p:nvPr>
            <p:ph type="title"/>
          </p:nvPr>
        </p:nvSpPr>
        <p:spPr>
          <a:xfrm>
            <a:off x="607710" y="125999"/>
            <a:ext cx="9769189" cy="694205"/>
          </a:xfrm>
        </p:spPr>
        <p:txBody>
          <a:bodyPr>
            <a:normAutofit fontScale="90000"/>
          </a:bodyPr>
          <a:lstStyle/>
          <a:p>
            <a:r>
              <a:rPr kumimoji="0" lang="en-GB" sz="3600" i="0" u="none" strike="noStrike" kern="1200" cap="none" spc="0" normalizeH="0" baseline="0" noProof="0" err="1">
                <a:ln>
                  <a:noFill/>
                </a:ln>
                <a:solidFill>
                  <a:srgbClr val="009F9E"/>
                </a:solidFill>
                <a:effectLst/>
                <a:uLnTx/>
                <a:uFillTx/>
                <a:latin typeface="Arial" panose="020B0604020202020204" pitchFamily="34" charset="0"/>
                <a:ea typeface="+mn-ea"/>
                <a:cs typeface="Arial" panose="020B0604020202020204" pitchFamily="34" charset="0"/>
              </a:rPr>
              <a:t>WP1</a:t>
            </a:r>
            <a:r>
              <a:rPr kumimoji="0" lang="en-GB" sz="3600" i="0" u="none" strike="noStrike" kern="1200" cap="none" spc="0" normalizeH="0" baseline="0" noProof="0">
                <a:ln>
                  <a:noFill/>
                </a:ln>
                <a:solidFill>
                  <a:srgbClr val="009F9E"/>
                </a:solidFill>
                <a:effectLst/>
                <a:uLnTx/>
                <a:uFillTx/>
                <a:latin typeface="Arial" panose="020B0604020202020204" pitchFamily="34" charset="0"/>
                <a:ea typeface="+mn-ea"/>
                <a:cs typeface="Arial" panose="020B0604020202020204" pitchFamily="34" charset="0"/>
              </a:rPr>
              <a:t> local scales: Mooring observations 2023</a:t>
            </a:r>
            <a:endParaRPr lang="en-GB"/>
          </a:p>
        </p:txBody>
      </p:sp>
      <p:sp>
        <p:nvSpPr>
          <p:cNvPr id="11" name="Text Placeholder 10">
            <a:extLst>
              <a:ext uri="{FF2B5EF4-FFF2-40B4-BE49-F238E27FC236}">
                <a16:creationId xmlns:a16="http://schemas.microsoft.com/office/drawing/2014/main" id="{5F7BECB9-6A8C-081F-BC05-0D91E8F7F282}"/>
              </a:ext>
            </a:extLst>
          </p:cNvPr>
          <p:cNvSpPr>
            <a:spLocks noGrp="1"/>
          </p:cNvSpPr>
          <p:nvPr>
            <p:ph type="body" idx="2"/>
          </p:nvPr>
        </p:nvSpPr>
        <p:spPr/>
        <p:txBody>
          <a:bodyPr>
            <a:normAutofit fontScale="92500" lnSpcReduction="10000"/>
          </a:bodyPr>
          <a:lstStyle/>
          <a:p>
            <a:endParaRPr lang="en-GB"/>
          </a:p>
        </p:txBody>
      </p:sp>
      <p:graphicFrame>
        <p:nvGraphicFramePr>
          <p:cNvPr id="7" name="Content Placeholder 6">
            <a:extLst>
              <a:ext uri="{FF2B5EF4-FFF2-40B4-BE49-F238E27FC236}">
                <a16:creationId xmlns:a16="http://schemas.microsoft.com/office/drawing/2014/main" id="{B01663D5-9BF6-7776-3E41-D72952B1E9CB}"/>
              </a:ext>
            </a:extLst>
          </p:cNvPr>
          <p:cNvGraphicFramePr>
            <a:graphicFrameLocks noGrp="1"/>
          </p:cNvGraphicFramePr>
          <p:nvPr>
            <p:ph idx="4294967295"/>
          </p:nvPr>
        </p:nvGraphicFramePr>
        <p:xfrm>
          <a:off x="211282" y="1271523"/>
          <a:ext cx="11377967" cy="2631607"/>
        </p:xfrm>
        <a:graphic>
          <a:graphicData uri="http://schemas.openxmlformats.org/drawingml/2006/table">
            <a:tbl>
              <a:tblPr firstRow="1" bandRow="1">
                <a:tableStyleId>{5C22544A-7EE6-4342-B048-85BDC9FD1C3A}</a:tableStyleId>
              </a:tblPr>
              <a:tblGrid>
                <a:gridCol w="2012299">
                  <a:extLst>
                    <a:ext uri="{9D8B030D-6E8A-4147-A177-3AD203B41FA5}">
                      <a16:colId xmlns:a16="http://schemas.microsoft.com/office/drawing/2014/main" val="1382799152"/>
                    </a:ext>
                  </a:extLst>
                </a:gridCol>
                <a:gridCol w="2345105">
                  <a:extLst>
                    <a:ext uri="{9D8B030D-6E8A-4147-A177-3AD203B41FA5}">
                      <a16:colId xmlns:a16="http://schemas.microsoft.com/office/drawing/2014/main" val="3071428242"/>
                    </a:ext>
                  </a:extLst>
                </a:gridCol>
                <a:gridCol w="2654834">
                  <a:extLst>
                    <a:ext uri="{9D8B030D-6E8A-4147-A177-3AD203B41FA5}">
                      <a16:colId xmlns:a16="http://schemas.microsoft.com/office/drawing/2014/main" val="4063219487"/>
                    </a:ext>
                  </a:extLst>
                </a:gridCol>
                <a:gridCol w="2315607">
                  <a:extLst>
                    <a:ext uri="{9D8B030D-6E8A-4147-A177-3AD203B41FA5}">
                      <a16:colId xmlns:a16="http://schemas.microsoft.com/office/drawing/2014/main" val="387181755"/>
                    </a:ext>
                  </a:extLst>
                </a:gridCol>
                <a:gridCol w="2050122">
                  <a:extLst>
                    <a:ext uri="{9D8B030D-6E8A-4147-A177-3AD203B41FA5}">
                      <a16:colId xmlns:a16="http://schemas.microsoft.com/office/drawing/2014/main" val="945072949"/>
                    </a:ext>
                  </a:extLst>
                </a:gridCol>
              </a:tblGrid>
              <a:tr h="391202">
                <a:tc>
                  <a:txBody>
                    <a:bodyPr/>
                    <a:lstStyle/>
                    <a:p>
                      <a:pPr lvl="0">
                        <a:buNone/>
                      </a:pPr>
                      <a:r>
                        <a:rPr lang="en-GB" sz="1800" b="1">
                          <a:solidFill>
                            <a:srgbClr val="FFFFFF"/>
                          </a:solidFill>
                          <a:effectLst/>
                          <a:latin typeface="Helvetica"/>
                        </a:rPr>
                        <a:t>Mooring</a:t>
                      </a:r>
                    </a:p>
                  </a:txBody>
                  <a:tcPr anchor="ctr"/>
                </a:tc>
                <a:tc>
                  <a:txBody>
                    <a:bodyPr/>
                    <a:lstStyle/>
                    <a:p>
                      <a:pPr lvl="0">
                        <a:buNone/>
                      </a:pPr>
                      <a:r>
                        <a:rPr lang="en-GB" sz="1800" b="1">
                          <a:solidFill>
                            <a:srgbClr val="FFFFFF"/>
                          </a:solidFill>
                          <a:effectLst/>
                          <a:latin typeface="Helvetica"/>
                        </a:rPr>
                        <a:t>N29 turbine</a:t>
                      </a:r>
                    </a:p>
                  </a:txBody>
                  <a:tcPr anchor="ctr"/>
                </a:tc>
                <a:tc>
                  <a:txBody>
                    <a:bodyPr/>
                    <a:lstStyle/>
                    <a:p>
                      <a:pPr lvl="0">
                        <a:buNone/>
                      </a:pPr>
                      <a:r>
                        <a:rPr lang="en-GB" sz="1800" b="1">
                          <a:solidFill>
                            <a:srgbClr val="FFFFFF"/>
                          </a:solidFill>
                          <a:effectLst/>
                          <a:latin typeface="Helvetica"/>
                        </a:rPr>
                        <a:t>M0</a:t>
                      </a:r>
                    </a:p>
                  </a:txBody>
                  <a:tcPr anchor="ctr"/>
                </a:tc>
                <a:tc>
                  <a:txBody>
                    <a:bodyPr/>
                    <a:lstStyle/>
                    <a:p>
                      <a:pPr lvl="0">
                        <a:buNone/>
                      </a:pPr>
                      <a:r>
                        <a:rPr lang="en-GB" sz="1800" b="1">
                          <a:solidFill>
                            <a:srgbClr val="FFFFFF"/>
                          </a:solidFill>
                          <a:effectLst/>
                          <a:latin typeface="Helvetica"/>
                        </a:rPr>
                        <a:t>M2</a:t>
                      </a:r>
                    </a:p>
                  </a:txBody>
                  <a:tcPr anchor="ctr"/>
                </a:tc>
                <a:tc>
                  <a:txBody>
                    <a:bodyPr/>
                    <a:lstStyle/>
                    <a:p>
                      <a:pPr lvl="0">
                        <a:buNone/>
                      </a:pPr>
                      <a:r>
                        <a:rPr lang="en-GB" sz="1800" b="1">
                          <a:solidFill>
                            <a:srgbClr val="FFFFFF"/>
                          </a:solidFill>
                          <a:effectLst/>
                          <a:latin typeface="Helvetica"/>
                        </a:rPr>
                        <a:t>M1</a:t>
                      </a:r>
                    </a:p>
                  </a:txBody>
                  <a:tcPr anchor="ctr"/>
                </a:tc>
                <a:extLst>
                  <a:ext uri="{0D108BD9-81ED-4DB2-BD59-A6C34878D82A}">
                    <a16:rowId xmlns:a16="http://schemas.microsoft.com/office/drawing/2014/main" val="3744301968"/>
                  </a:ext>
                </a:extLst>
              </a:tr>
              <a:tr h="489002">
                <a:tc>
                  <a:txBody>
                    <a:bodyPr/>
                    <a:lstStyle/>
                    <a:p>
                      <a:pPr lvl="0">
                        <a:buNone/>
                      </a:pPr>
                      <a:r>
                        <a:rPr lang="en-GB" sz="1600">
                          <a:effectLst/>
                          <a:latin typeface="Helvetica"/>
                        </a:rPr>
                        <a:t>Distance to OWF</a:t>
                      </a:r>
                    </a:p>
                  </a:txBody>
                  <a:tcPr/>
                </a:tc>
                <a:tc>
                  <a:txBody>
                    <a:bodyPr/>
                    <a:lstStyle/>
                    <a:p>
                      <a:pPr lvl="0">
                        <a:buNone/>
                      </a:pPr>
                      <a:r>
                        <a:rPr lang="en-GB" sz="1600">
                          <a:effectLst/>
                          <a:latin typeface="Helvetica"/>
                        </a:rPr>
                        <a:t>50 m</a:t>
                      </a:r>
                    </a:p>
                  </a:txBody>
                  <a:tcPr/>
                </a:tc>
                <a:tc>
                  <a:txBody>
                    <a:bodyPr/>
                    <a:lstStyle/>
                    <a:p>
                      <a:pPr lvl="0">
                        <a:buNone/>
                      </a:pPr>
                      <a:r>
                        <a:rPr lang="en-GB" sz="1600">
                          <a:effectLst/>
                          <a:latin typeface="Helvetica"/>
                        </a:rPr>
                        <a:t>~ 500 m </a:t>
                      </a:r>
                    </a:p>
                  </a:txBody>
                  <a:tcPr/>
                </a:tc>
                <a:tc>
                  <a:txBody>
                    <a:bodyPr/>
                    <a:lstStyle/>
                    <a:p>
                      <a:pPr lvl="0">
                        <a:buNone/>
                      </a:pPr>
                      <a:r>
                        <a:rPr lang="en-GB" sz="1600">
                          <a:effectLst/>
                          <a:latin typeface="Helvetica"/>
                        </a:rPr>
                        <a:t>~ 1 km</a:t>
                      </a:r>
                    </a:p>
                  </a:txBody>
                  <a:tcPr/>
                </a:tc>
                <a:tc>
                  <a:txBody>
                    <a:bodyPr/>
                    <a:lstStyle/>
                    <a:p>
                      <a:pPr lvl="0">
                        <a:buNone/>
                      </a:pPr>
                      <a:r>
                        <a:rPr lang="en-GB" sz="1600">
                          <a:effectLst/>
                          <a:latin typeface="Helvetica"/>
                        </a:rPr>
                        <a:t>~ 3 km</a:t>
                      </a:r>
                    </a:p>
                  </a:txBody>
                  <a:tcPr/>
                </a:tc>
                <a:extLst>
                  <a:ext uri="{0D108BD9-81ED-4DB2-BD59-A6C34878D82A}">
                    <a16:rowId xmlns:a16="http://schemas.microsoft.com/office/drawing/2014/main" val="544034410"/>
                  </a:ext>
                </a:extLst>
              </a:tr>
              <a:tr h="889424">
                <a:tc>
                  <a:txBody>
                    <a:bodyPr/>
                    <a:lstStyle/>
                    <a:p>
                      <a:pPr lvl="0">
                        <a:buNone/>
                      </a:pPr>
                      <a:r>
                        <a:rPr lang="en-GB" sz="1600">
                          <a:effectLst/>
                          <a:latin typeface="Helvetica"/>
                        </a:rPr>
                        <a:t>Sensors</a:t>
                      </a:r>
                    </a:p>
                  </a:txBody>
                  <a:tcPr/>
                </a:tc>
                <a:tc>
                  <a:txBody>
                    <a:bodyPr/>
                    <a:lstStyle/>
                    <a:p>
                      <a:pPr fontAlgn="base"/>
                      <a:r>
                        <a:rPr lang="en-GB" sz="1600">
                          <a:effectLst/>
                          <a:latin typeface="Helvetica"/>
                        </a:rPr>
                        <a:t>500 kHz ADCP </a:t>
                      </a:r>
                      <a:br>
                        <a:rPr lang="en-GB" sz="1600">
                          <a:effectLst/>
                          <a:latin typeface="Helvetica"/>
                        </a:rPr>
                      </a:br>
                      <a:r>
                        <a:rPr lang="en-GB" sz="1600">
                          <a:effectLst/>
                          <a:latin typeface="Helvetica"/>
                        </a:rPr>
                        <a:t>Active acoustics </a:t>
                      </a:r>
                      <a:br>
                        <a:rPr lang="en-GB" sz="1600">
                          <a:effectLst/>
                          <a:latin typeface="Helvetica"/>
                        </a:rPr>
                      </a:br>
                      <a:r>
                        <a:rPr lang="en-GB" sz="1600">
                          <a:effectLst/>
                          <a:latin typeface="Helvetica"/>
                        </a:rPr>
                        <a:t>Bed Fluorometer &amp; Turbidimeter </a:t>
                      </a:r>
                    </a:p>
                  </a:txBody>
                  <a:tcPr/>
                </a:tc>
                <a:tc>
                  <a:txBody>
                    <a:bodyPr/>
                    <a:lstStyle/>
                    <a:p>
                      <a:pPr fontAlgn="base"/>
                      <a:r>
                        <a:rPr lang="en-GB" sz="1600">
                          <a:effectLst/>
                          <a:latin typeface="Helvetica"/>
                        </a:rPr>
                        <a:t>500 kHz ADCP </a:t>
                      </a:r>
                      <a:br>
                        <a:rPr lang="en-GB" sz="1600">
                          <a:effectLst/>
                          <a:latin typeface="Helvetica"/>
                        </a:rPr>
                      </a:br>
                      <a:r>
                        <a:rPr lang="en-GB" sz="1600">
                          <a:effectLst/>
                          <a:latin typeface="Helvetica"/>
                        </a:rPr>
                        <a:t>Active acoustics </a:t>
                      </a:r>
                      <a:br>
                        <a:rPr lang="en-GB" sz="1600">
                          <a:effectLst/>
                          <a:latin typeface="Helvetica"/>
                        </a:rPr>
                      </a:br>
                      <a:r>
                        <a:rPr lang="en-GB" sz="1600">
                          <a:effectLst/>
                          <a:latin typeface="Helvetica"/>
                        </a:rPr>
                        <a:t>Bed Fluorometer &amp; Turbidimeter </a:t>
                      </a:r>
                    </a:p>
                  </a:txBody>
                  <a:tcPr/>
                </a:tc>
                <a:tc>
                  <a:txBody>
                    <a:bodyPr/>
                    <a:lstStyle/>
                    <a:p>
                      <a:pPr fontAlgn="base"/>
                      <a:r>
                        <a:rPr lang="en-GB" sz="1600">
                          <a:effectLst/>
                          <a:latin typeface="Helvetica"/>
                        </a:rPr>
                        <a:t>300 kHz ADCP </a:t>
                      </a:r>
                      <a:br>
                        <a:rPr lang="en-GB" sz="1600">
                          <a:effectLst/>
                          <a:latin typeface="Helvetica"/>
                        </a:rPr>
                      </a:br>
                      <a:r>
                        <a:rPr lang="en-GB" sz="1600">
                          <a:effectLst/>
                          <a:latin typeface="Helvetica"/>
                        </a:rPr>
                        <a:t>full depth temperature &amp; salinity chain</a:t>
                      </a:r>
                    </a:p>
                  </a:txBody>
                  <a:tcPr/>
                </a:tc>
                <a:tc>
                  <a:txBody>
                    <a:bodyPr/>
                    <a:lstStyle/>
                    <a:p>
                      <a:pPr fontAlgn="base"/>
                      <a:r>
                        <a:rPr lang="en-GB" sz="1600">
                          <a:effectLst/>
                          <a:latin typeface="Helvetica"/>
                        </a:rPr>
                        <a:t>250 kHz ADCP</a:t>
                      </a:r>
                    </a:p>
                    <a:p>
                      <a:pPr fontAlgn="base"/>
                      <a:r>
                        <a:rPr lang="en-GB" sz="1600">
                          <a:effectLst/>
                          <a:latin typeface="Helvetica"/>
                        </a:rPr>
                        <a:t>Seabed temperature sensor</a:t>
                      </a:r>
                    </a:p>
                  </a:txBody>
                  <a:tcPr/>
                </a:tc>
                <a:extLst>
                  <a:ext uri="{0D108BD9-81ED-4DB2-BD59-A6C34878D82A}">
                    <a16:rowId xmlns:a16="http://schemas.microsoft.com/office/drawing/2014/main" val="1807936692"/>
                  </a:ext>
                </a:extLst>
              </a:tr>
              <a:tr h="684603">
                <a:tc>
                  <a:txBody>
                    <a:bodyPr/>
                    <a:lstStyle/>
                    <a:p>
                      <a:pPr lvl="0">
                        <a:buNone/>
                      </a:pPr>
                      <a:r>
                        <a:rPr lang="en-GB" sz="1600" b="0" i="0" u="none" strike="noStrike" noProof="0">
                          <a:effectLst/>
                          <a:latin typeface="Helvetica"/>
                        </a:rPr>
                        <a:t>Deployment dates</a:t>
                      </a:r>
                    </a:p>
                  </a:txBody>
                  <a:tcPr/>
                </a:tc>
                <a:tc>
                  <a:txBody>
                    <a:bodyPr/>
                    <a:lstStyle/>
                    <a:p>
                      <a:pPr lvl="0">
                        <a:buNone/>
                      </a:pPr>
                      <a:r>
                        <a:rPr lang="en-GB" sz="1600" b="0" i="0" u="none" strike="noStrike" noProof="0">
                          <a:effectLst/>
                          <a:latin typeface="Helvetica"/>
                        </a:rPr>
                        <a:t>10 Aug – 10 Dec 2023 </a:t>
                      </a:r>
                    </a:p>
                  </a:txBody>
                  <a:tcPr/>
                </a:tc>
                <a:tc>
                  <a:txBody>
                    <a:bodyPr/>
                    <a:lstStyle/>
                    <a:p>
                      <a:pPr lvl="0">
                        <a:buNone/>
                      </a:pPr>
                      <a:r>
                        <a:rPr lang="en-GB" sz="1600" b="0" i="0" u="none" strike="noStrike" noProof="0">
                          <a:effectLst/>
                          <a:latin typeface="Helvetica"/>
                        </a:rPr>
                        <a:t>6 May – 15 Jun 2023</a:t>
                      </a:r>
                    </a:p>
                  </a:txBody>
                  <a:tcPr/>
                </a:tc>
                <a:tc>
                  <a:txBody>
                    <a:bodyPr/>
                    <a:lstStyle/>
                    <a:p>
                      <a:pPr lvl="0">
                        <a:buNone/>
                      </a:pPr>
                      <a:r>
                        <a:rPr lang="en-GB" sz="1600">
                          <a:effectLst/>
                          <a:latin typeface="Helvetica"/>
                        </a:rPr>
                        <a:t>6 May – 19 Sep 2023</a:t>
                      </a:r>
                    </a:p>
                  </a:txBody>
                  <a:tcPr/>
                </a:tc>
                <a:tc>
                  <a:txBody>
                    <a:bodyPr/>
                    <a:lstStyle/>
                    <a:p>
                      <a:pPr lvl="0">
                        <a:buNone/>
                      </a:pPr>
                      <a:r>
                        <a:rPr lang="en-GB" sz="1600" b="0" i="0" u="none" strike="noStrike" noProof="0">
                          <a:effectLst/>
                          <a:latin typeface="Helvetica"/>
                        </a:rPr>
                        <a:t>6 May – 19 Sep 2023</a:t>
                      </a:r>
                      <a:endParaRPr lang="en-US" sz="1600">
                        <a:latin typeface="Helvetica"/>
                      </a:endParaRPr>
                    </a:p>
                  </a:txBody>
                  <a:tcPr/>
                </a:tc>
                <a:extLst>
                  <a:ext uri="{0D108BD9-81ED-4DB2-BD59-A6C34878D82A}">
                    <a16:rowId xmlns:a16="http://schemas.microsoft.com/office/drawing/2014/main" val="1763516135"/>
                  </a:ext>
                </a:extLst>
              </a:tr>
            </a:tbl>
          </a:graphicData>
        </a:graphic>
      </p:graphicFrame>
      <p:pic>
        <p:nvPicPr>
          <p:cNvPr id="12" name="Picture 11" descr="Two men on a boat&#10;&#10;Description automatically generated">
            <a:extLst>
              <a:ext uri="{FF2B5EF4-FFF2-40B4-BE49-F238E27FC236}">
                <a16:creationId xmlns:a16="http://schemas.microsoft.com/office/drawing/2014/main" id="{5932F28A-F70B-283A-9A41-E96EAA42522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904882" y="4178911"/>
            <a:ext cx="2300288" cy="2175605"/>
          </a:xfrm>
          <a:prstGeom prst="rect">
            <a:avLst/>
          </a:prstGeom>
        </p:spPr>
      </p:pic>
      <p:pic>
        <p:nvPicPr>
          <p:cNvPr id="16" name="Picture 15" descr="A group of people standing near a crane&#10;&#10;Description automatically generated">
            <a:extLst>
              <a:ext uri="{FF2B5EF4-FFF2-40B4-BE49-F238E27FC236}">
                <a16:creationId xmlns:a16="http://schemas.microsoft.com/office/drawing/2014/main" id="{A11BA1B9-3364-311C-6CE1-69BB3080674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138158" y="4450860"/>
            <a:ext cx="2175605" cy="1631704"/>
          </a:xfrm>
          <a:prstGeom prst="rect">
            <a:avLst/>
          </a:prstGeom>
        </p:spPr>
      </p:pic>
      <p:sp>
        <p:nvSpPr>
          <p:cNvPr id="2" name="TextBox 1">
            <a:extLst>
              <a:ext uri="{FF2B5EF4-FFF2-40B4-BE49-F238E27FC236}">
                <a16:creationId xmlns:a16="http://schemas.microsoft.com/office/drawing/2014/main" id="{0E85F285-0768-F067-B7E3-2F017D2791B0}"/>
              </a:ext>
            </a:extLst>
          </p:cNvPr>
          <p:cNvSpPr txBox="1"/>
          <p:nvPr/>
        </p:nvSpPr>
        <p:spPr>
          <a:xfrm>
            <a:off x="2476501" y="632169"/>
            <a:ext cx="15100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Local scale</a:t>
            </a:r>
          </a:p>
        </p:txBody>
      </p:sp>
      <p:sp>
        <p:nvSpPr>
          <p:cNvPr id="4" name="TextBox 3">
            <a:extLst>
              <a:ext uri="{FF2B5EF4-FFF2-40B4-BE49-F238E27FC236}">
                <a16:creationId xmlns:a16="http://schemas.microsoft.com/office/drawing/2014/main" id="{08F90447-03EE-B3FA-3B6C-2000768037C0}"/>
              </a:ext>
            </a:extLst>
          </p:cNvPr>
          <p:cNvSpPr txBox="1"/>
          <p:nvPr/>
        </p:nvSpPr>
        <p:spPr>
          <a:xfrm>
            <a:off x="8953488" y="632169"/>
            <a:ext cx="19448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Regional scale</a:t>
            </a:r>
          </a:p>
        </p:txBody>
      </p:sp>
      <p:cxnSp>
        <p:nvCxnSpPr>
          <p:cNvPr id="6" name="Straight Arrow Connector 5">
            <a:extLst>
              <a:ext uri="{FF2B5EF4-FFF2-40B4-BE49-F238E27FC236}">
                <a16:creationId xmlns:a16="http://schemas.microsoft.com/office/drawing/2014/main" id="{7CCBFB64-824B-2D66-DC79-3AFD554FBDF3}"/>
              </a:ext>
            </a:extLst>
          </p:cNvPr>
          <p:cNvCxnSpPr>
            <a:cxnSpLocks/>
            <a:stCxn id="2" idx="3"/>
            <a:endCxn id="4" idx="1"/>
          </p:cNvCxnSpPr>
          <p:nvPr/>
        </p:nvCxnSpPr>
        <p:spPr>
          <a:xfrm>
            <a:off x="3986530" y="863002"/>
            <a:ext cx="496695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8" name="Picture 7" descr="A close-up of a graph&#10;&#10;Description automatically generated">
            <a:extLst>
              <a:ext uri="{FF2B5EF4-FFF2-40B4-BE49-F238E27FC236}">
                <a16:creationId xmlns:a16="http://schemas.microsoft.com/office/drawing/2014/main" id="{37590BC1-D69F-ECF9-3640-250BBC780C0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524708" y="4040253"/>
            <a:ext cx="2456009" cy="2387600"/>
          </a:xfrm>
          <a:prstGeom prst="rect">
            <a:avLst/>
          </a:prstGeom>
          <a:ln w="12700">
            <a:solidFill>
              <a:schemeClr val="accent2">
                <a:lumMod val="75000"/>
              </a:schemeClr>
            </a:solidFill>
          </a:ln>
        </p:spPr>
      </p:pic>
      <p:sp>
        <p:nvSpPr>
          <p:cNvPr id="14" name="Rectangle 13">
            <a:extLst>
              <a:ext uri="{FF2B5EF4-FFF2-40B4-BE49-F238E27FC236}">
                <a16:creationId xmlns:a16="http://schemas.microsoft.com/office/drawing/2014/main" id="{131A7A11-09D3-D491-E623-9DD1D546482F}"/>
              </a:ext>
            </a:extLst>
          </p:cNvPr>
          <p:cNvSpPr/>
          <p:nvPr/>
        </p:nvSpPr>
        <p:spPr>
          <a:xfrm>
            <a:off x="7386145" y="5266714"/>
            <a:ext cx="583324" cy="547832"/>
          </a:xfrm>
          <a:prstGeom prst="rect">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D1201197-7491-202B-F39F-FB13F7C85FC8}"/>
              </a:ext>
            </a:extLst>
          </p:cNvPr>
          <p:cNvCxnSpPr/>
          <p:nvPr/>
        </p:nvCxnSpPr>
        <p:spPr>
          <a:xfrm>
            <a:off x="7969469" y="5814546"/>
            <a:ext cx="1555239" cy="613307"/>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D337A0E-CEA2-9682-8B58-2A322D6A7803}"/>
              </a:ext>
            </a:extLst>
          </p:cNvPr>
          <p:cNvCxnSpPr>
            <a:cxnSpLocks/>
          </p:cNvCxnSpPr>
          <p:nvPr/>
        </p:nvCxnSpPr>
        <p:spPr>
          <a:xfrm flipV="1">
            <a:off x="7969469" y="4040253"/>
            <a:ext cx="1555239" cy="1226461"/>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9AEBCC66-647A-C0F4-AB9A-38070DFF3398}"/>
              </a:ext>
            </a:extLst>
          </p:cNvPr>
          <p:cNvGrpSpPr/>
          <p:nvPr/>
        </p:nvGrpSpPr>
        <p:grpSpPr>
          <a:xfrm>
            <a:off x="10402999" y="237"/>
            <a:ext cx="1751591" cy="1085507"/>
            <a:chOff x="9963881" y="103559"/>
            <a:chExt cx="1751591" cy="1085507"/>
          </a:xfrm>
        </p:grpSpPr>
        <p:pic>
          <p:nvPicPr>
            <p:cNvPr id="15" name="Picture 14" descr="A blue and white logo&#10;&#10;Description automatically generated">
              <a:extLst>
                <a:ext uri="{FF2B5EF4-FFF2-40B4-BE49-F238E27FC236}">
                  <a16:creationId xmlns:a16="http://schemas.microsoft.com/office/drawing/2014/main" id="{85302FF9-2ACE-58FA-4372-80BA2FE4D22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963881" y="103559"/>
              <a:ext cx="1751591" cy="731062"/>
            </a:xfrm>
            <a:prstGeom prst="rect">
              <a:avLst/>
            </a:prstGeom>
          </p:spPr>
        </p:pic>
        <p:sp>
          <p:nvSpPr>
            <p:cNvPr id="18" name="TextBox 17">
              <a:extLst>
                <a:ext uri="{FF2B5EF4-FFF2-40B4-BE49-F238E27FC236}">
                  <a16:creationId xmlns:a16="http://schemas.microsoft.com/office/drawing/2014/main" id="{518ADAE8-3288-CD63-F9E3-542233CCED21}"/>
                </a:ext>
              </a:extLst>
            </p:cNvPr>
            <p:cNvSpPr txBox="1"/>
            <p:nvPr/>
          </p:nvSpPr>
          <p:spPr>
            <a:xfrm>
              <a:off x="10657064" y="788956"/>
              <a:ext cx="105192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err="1">
                  <a:ln>
                    <a:noFill/>
                  </a:ln>
                  <a:solidFill>
                    <a:srgbClr val="009F9E"/>
                  </a:solidFill>
                  <a:effectLst/>
                  <a:uLnTx/>
                  <a:uFillTx/>
                  <a:latin typeface="Calibri Light"/>
                  <a:ea typeface="+mn-ea"/>
                  <a:cs typeface="Arial"/>
                </a:rPr>
                <a:t>PELAgIO</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801020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9FA255-19C1-B4BD-573C-27BC661FBCE2}"/>
              </a:ext>
            </a:extLst>
          </p:cNvPr>
          <p:cNvSpPr>
            <a:spLocks noGrp="1"/>
          </p:cNvSpPr>
          <p:nvPr>
            <p:ph type="title"/>
          </p:nvPr>
        </p:nvSpPr>
        <p:spPr>
          <a:xfrm>
            <a:off x="607710" y="125999"/>
            <a:ext cx="9769189" cy="694205"/>
          </a:xfrm>
        </p:spPr>
        <p:txBody>
          <a:bodyPr>
            <a:normAutofit fontScale="90000"/>
          </a:bodyPr>
          <a:lstStyle/>
          <a:p>
            <a:r>
              <a:rPr kumimoji="0" lang="en-GB" sz="3600" i="0" u="none" strike="noStrike" kern="1200" cap="none" spc="0" normalizeH="0" baseline="0" noProof="0" err="1">
                <a:ln>
                  <a:noFill/>
                </a:ln>
                <a:solidFill>
                  <a:srgbClr val="009F9E"/>
                </a:solidFill>
                <a:effectLst/>
                <a:uLnTx/>
                <a:uFillTx/>
                <a:latin typeface="Arial" panose="020B0604020202020204" pitchFamily="34" charset="0"/>
                <a:ea typeface="+mn-ea"/>
                <a:cs typeface="Arial" panose="020B0604020202020204" pitchFamily="34" charset="0"/>
              </a:rPr>
              <a:t>WP1</a:t>
            </a:r>
            <a:r>
              <a:rPr kumimoji="0" lang="en-GB" sz="3600" i="0" u="none" strike="noStrike" kern="1200" cap="none" spc="0" normalizeH="0" baseline="0" noProof="0">
                <a:ln>
                  <a:noFill/>
                </a:ln>
                <a:solidFill>
                  <a:srgbClr val="009F9E"/>
                </a:solidFill>
                <a:effectLst/>
                <a:uLnTx/>
                <a:uFillTx/>
                <a:latin typeface="Arial" panose="020B0604020202020204" pitchFamily="34" charset="0"/>
                <a:ea typeface="+mn-ea"/>
                <a:cs typeface="Arial" panose="020B0604020202020204" pitchFamily="34" charset="0"/>
              </a:rPr>
              <a:t> local scales: Mooring observations 2024</a:t>
            </a:r>
            <a:endParaRPr lang="en-GB"/>
          </a:p>
        </p:txBody>
      </p:sp>
      <p:pic>
        <p:nvPicPr>
          <p:cNvPr id="18" name="Picture 17">
            <a:extLst>
              <a:ext uri="{FF2B5EF4-FFF2-40B4-BE49-F238E27FC236}">
                <a16:creationId xmlns:a16="http://schemas.microsoft.com/office/drawing/2014/main" id="{51E22F17-D850-8A80-19A2-833A0F1D7196}"/>
              </a:ext>
            </a:extLst>
          </p:cNvPr>
          <p:cNvPicPr>
            <a:picLocks noChangeAspect="1"/>
          </p:cNvPicPr>
          <p:nvPr/>
        </p:nvPicPr>
        <p:blipFill>
          <a:blip r:embed="rId3"/>
          <a:stretch>
            <a:fillRect/>
          </a:stretch>
        </p:blipFill>
        <p:spPr>
          <a:xfrm>
            <a:off x="4606595" y="3948767"/>
            <a:ext cx="1834211" cy="1370779"/>
          </a:xfrm>
          <a:prstGeom prst="rect">
            <a:avLst/>
          </a:prstGeom>
        </p:spPr>
      </p:pic>
      <p:sp>
        <p:nvSpPr>
          <p:cNvPr id="11" name="Text Placeholder 10">
            <a:extLst>
              <a:ext uri="{FF2B5EF4-FFF2-40B4-BE49-F238E27FC236}">
                <a16:creationId xmlns:a16="http://schemas.microsoft.com/office/drawing/2014/main" id="{5F7BECB9-6A8C-081F-BC05-0D91E8F7F282}"/>
              </a:ext>
            </a:extLst>
          </p:cNvPr>
          <p:cNvSpPr>
            <a:spLocks noGrp="1"/>
          </p:cNvSpPr>
          <p:nvPr>
            <p:ph type="body" idx="2"/>
          </p:nvPr>
        </p:nvSpPr>
        <p:spPr/>
        <p:txBody>
          <a:bodyPr>
            <a:normAutofit fontScale="92500" lnSpcReduction="10000"/>
          </a:bodyPr>
          <a:lstStyle/>
          <a:p>
            <a:endParaRPr lang="en-GB"/>
          </a:p>
        </p:txBody>
      </p:sp>
      <p:pic>
        <p:nvPicPr>
          <p:cNvPr id="16" name="Picture 15" descr="A group of people standing near a crane&#10;&#10;Description automatically generated">
            <a:extLst>
              <a:ext uri="{FF2B5EF4-FFF2-40B4-BE49-F238E27FC236}">
                <a16:creationId xmlns:a16="http://schemas.microsoft.com/office/drawing/2014/main" id="{A11BA1B9-3364-311C-6CE1-69BB3080674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8239035" y="4466623"/>
            <a:ext cx="2547196" cy="1910397"/>
          </a:xfrm>
          <a:prstGeom prst="rect">
            <a:avLst/>
          </a:prstGeom>
        </p:spPr>
      </p:pic>
      <p:sp>
        <p:nvSpPr>
          <p:cNvPr id="2" name="TextBox 1">
            <a:extLst>
              <a:ext uri="{FF2B5EF4-FFF2-40B4-BE49-F238E27FC236}">
                <a16:creationId xmlns:a16="http://schemas.microsoft.com/office/drawing/2014/main" id="{0E85F285-0768-F067-B7E3-2F017D2791B0}"/>
              </a:ext>
            </a:extLst>
          </p:cNvPr>
          <p:cNvSpPr txBox="1"/>
          <p:nvPr/>
        </p:nvSpPr>
        <p:spPr>
          <a:xfrm>
            <a:off x="2476501" y="632169"/>
            <a:ext cx="15100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Local scale</a:t>
            </a:r>
          </a:p>
        </p:txBody>
      </p:sp>
      <p:sp>
        <p:nvSpPr>
          <p:cNvPr id="4" name="TextBox 3">
            <a:extLst>
              <a:ext uri="{FF2B5EF4-FFF2-40B4-BE49-F238E27FC236}">
                <a16:creationId xmlns:a16="http://schemas.microsoft.com/office/drawing/2014/main" id="{08F90447-03EE-B3FA-3B6C-2000768037C0}"/>
              </a:ext>
            </a:extLst>
          </p:cNvPr>
          <p:cNvSpPr txBox="1"/>
          <p:nvPr/>
        </p:nvSpPr>
        <p:spPr>
          <a:xfrm>
            <a:off x="8953488" y="632169"/>
            <a:ext cx="19448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Regional scale</a:t>
            </a:r>
          </a:p>
        </p:txBody>
      </p:sp>
      <p:cxnSp>
        <p:nvCxnSpPr>
          <p:cNvPr id="6" name="Straight Arrow Connector 5">
            <a:extLst>
              <a:ext uri="{FF2B5EF4-FFF2-40B4-BE49-F238E27FC236}">
                <a16:creationId xmlns:a16="http://schemas.microsoft.com/office/drawing/2014/main" id="{7CCBFB64-824B-2D66-DC79-3AFD554FBDF3}"/>
              </a:ext>
            </a:extLst>
          </p:cNvPr>
          <p:cNvCxnSpPr>
            <a:stCxn id="2" idx="3"/>
            <a:endCxn id="4" idx="1"/>
          </p:cNvCxnSpPr>
          <p:nvPr/>
        </p:nvCxnSpPr>
        <p:spPr>
          <a:xfrm>
            <a:off x="3986530" y="863002"/>
            <a:ext cx="496695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58D6EF5-B27B-78CA-CA74-A4288C7565B7}"/>
              </a:ext>
            </a:extLst>
          </p:cNvPr>
          <p:cNvPicPr>
            <a:picLocks noChangeAspect="1"/>
          </p:cNvPicPr>
          <p:nvPr/>
        </p:nvPicPr>
        <p:blipFill>
          <a:blip r:embed="rId5"/>
          <a:stretch>
            <a:fillRect/>
          </a:stretch>
        </p:blipFill>
        <p:spPr>
          <a:xfrm>
            <a:off x="-127024" y="3948767"/>
            <a:ext cx="4399283" cy="2548193"/>
          </a:xfrm>
          <a:prstGeom prst="rect">
            <a:avLst/>
          </a:prstGeom>
        </p:spPr>
      </p:pic>
      <p:pic>
        <p:nvPicPr>
          <p:cNvPr id="21" name="Picture 20">
            <a:extLst>
              <a:ext uri="{FF2B5EF4-FFF2-40B4-BE49-F238E27FC236}">
                <a16:creationId xmlns:a16="http://schemas.microsoft.com/office/drawing/2014/main" id="{9659BF72-7B52-FE46-96B1-A98014BA9F04}"/>
              </a:ext>
            </a:extLst>
          </p:cNvPr>
          <p:cNvPicPr>
            <a:picLocks noChangeAspect="1"/>
          </p:cNvPicPr>
          <p:nvPr/>
        </p:nvPicPr>
        <p:blipFill>
          <a:blip r:embed="rId6"/>
          <a:stretch>
            <a:fillRect/>
          </a:stretch>
        </p:blipFill>
        <p:spPr>
          <a:xfrm>
            <a:off x="10567505" y="4136231"/>
            <a:ext cx="1430694" cy="2547196"/>
          </a:xfrm>
          <a:prstGeom prst="rect">
            <a:avLst/>
          </a:prstGeom>
        </p:spPr>
      </p:pic>
      <p:graphicFrame>
        <p:nvGraphicFramePr>
          <p:cNvPr id="22" name="Table 21">
            <a:extLst>
              <a:ext uri="{FF2B5EF4-FFF2-40B4-BE49-F238E27FC236}">
                <a16:creationId xmlns:a16="http://schemas.microsoft.com/office/drawing/2014/main" id="{DF73156A-ADF0-4B35-C6BF-40F31639202B}"/>
              </a:ext>
            </a:extLst>
          </p:cNvPr>
          <p:cNvGraphicFramePr>
            <a:graphicFrameLocks noGrp="1"/>
          </p:cNvGraphicFramePr>
          <p:nvPr/>
        </p:nvGraphicFramePr>
        <p:xfrm>
          <a:off x="349321" y="1155303"/>
          <a:ext cx="11507058" cy="2652994"/>
        </p:xfrm>
        <a:graphic>
          <a:graphicData uri="http://schemas.openxmlformats.org/drawingml/2006/table">
            <a:tbl>
              <a:tblPr firstRow="1" bandRow="1">
                <a:tableStyleId>{5C22544A-7EE6-4342-B048-85BDC9FD1C3A}</a:tableStyleId>
              </a:tblPr>
              <a:tblGrid>
                <a:gridCol w="1634673">
                  <a:extLst>
                    <a:ext uri="{9D8B030D-6E8A-4147-A177-3AD203B41FA5}">
                      <a16:colId xmlns:a16="http://schemas.microsoft.com/office/drawing/2014/main" val="383068634"/>
                    </a:ext>
                  </a:extLst>
                </a:gridCol>
                <a:gridCol w="1905025">
                  <a:extLst>
                    <a:ext uri="{9D8B030D-6E8A-4147-A177-3AD203B41FA5}">
                      <a16:colId xmlns:a16="http://schemas.microsoft.com/office/drawing/2014/main" val="2062383118"/>
                    </a:ext>
                  </a:extLst>
                </a:gridCol>
                <a:gridCol w="2156631">
                  <a:extLst>
                    <a:ext uri="{9D8B030D-6E8A-4147-A177-3AD203B41FA5}">
                      <a16:colId xmlns:a16="http://schemas.microsoft.com/office/drawing/2014/main" val="2403229114"/>
                    </a:ext>
                  </a:extLst>
                </a:gridCol>
                <a:gridCol w="1881063">
                  <a:extLst>
                    <a:ext uri="{9D8B030D-6E8A-4147-A177-3AD203B41FA5}">
                      <a16:colId xmlns:a16="http://schemas.microsoft.com/office/drawing/2014/main" val="3230935999"/>
                    </a:ext>
                  </a:extLst>
                </a:gridCol>
                <a:gridCol w="1665399">
                  <a:extLst>
                    <a:ext uri="{9D8B030D-6E8A-4147-A177-3AD203B41FA5}">
                      <a16:colId xmlns:a16="http://schemas.microsoft.com/office/drawing/2014/main" val="582400074"/>
                    </a:ext>
                  </a:extLst>
                </a:gridCol>
                <a:gridCol w="2264267">
                  <a:extLst>
                    <a:ext uri="{9D8B030D-6E8A-4147-A177-3AD203B41FA5}">
                      <a16:colId xmlns:a16="http://schemas.microsoft.com/office/drawing/2014/main" val="4077081892"/>
                    </a:ext>
                  </a:extLst>
                </a:gridCol>
              </a:tblGrid>
              <a:tr h="589965">
                <a:tc>
                  <a:txBody>
                    <a:bodyPr/>
                    <a:lstStyle/>
                    <a:p>
                      <a:pPr lvl="0">
                        <a:buNone/>
                      </a:pPr>
                      <a:r>
                        <a:rPr lang="en-GB" sz="1800" b="1">
                          <a:solidFill>
                            <a:srgbClr val="FFFFFF"/>
                          </a:solidFill>
                          <a:effectLst/>
                          <a:latin typeface="Helvetica"/>
                        </a:rPr>
                        <a:t>Mooring</a:t>
                      </a:r>
                    </a:p>
                  </a:txBody>
                  <a:tcPr anchor="ctr"/>
                </a:tc>
                <a:tc>
                  <a:txBody>
                    <a:bodyPr/>
                    <a:lstStyle/>
                    <a:p>
                      <a:pPr lvl="0">
                        <a:buNone/>
                      </a:pPr>
                      <a:r>
                        <a:rPr lang="en-GB" sz="1800" b="1">
                          <a:solidFill>
                            <a:srgbClr val="FFFFFF"/>
                          </a:solidFill>
                          <a:effectLst/>
                          <a:latin typeface="Helvetica"/>
                        </a:rPr>
                        <a:t>M1</a:t>
                      </a:r>
                    </a:p>
                  </a:txBody>
                  <a:tcPr anchor="ctr"/>
                </a:tc>
                <a:tc>
                  <a:txBody>
                    <a:bodyPr/>
                    <a:lstStyle/>
                    <a:p>
                      <a:pPr lvl="0">
                        <a:buNone/>
                      </a:pPr>
                      <a:r>
                        <a:rPr lang="en-GB" sz="1800" b="1">
                          <a:solidFill>
                            <a:srgbClr val="FFFFFF"/>
                          </a:solidFill>
                          <a:effectLst/>
                          <a:latin typeface="Helvetica"/>
                        </a:rPr>
                        <a:t>M2</a:t>
                      </a:r>
                    </a:p>
                  </a:txBody>
                  <a:tcPr anchor="ctr"/>
                </a:tc>
                <a:tc>
                  <a:txBody>
                    <a:bodyPr/>
                    <a:lstStyle/>
                    <a:p>
                      <a:pPr lvl="0">
                        <a:buNone/>
                      </a:pPr>
                      <a:r>
                        <a:rPr lang="en-GB" sz="1800" b="1">
                          <a:solidFill>
                            <a:srgbClr val="FFFFFF"/>
                          </a:solidFill>
                          <a:effectLst/>
                          <a:latin typeface="Helvetica"/>
                        </a:rPr>
                        <a:t>M3</a:t>
                      </a:r>
                    </a:p>
                  </a:txBody>
                  <a:tcPr anchor="ctr"/>
                </a:tc>
                <a:tc>
                  <a:txBody>
                    <a:bodyPr/>
                    <a:lstStyle/>
                    <a:p>
                      <a:pPr lvl="0">
                        <a:buNone/>
                      </a:pPr>
                      <a:r>
                        <a:rPr lang="en-GB" sz="1800" b="1">
                          <a:solidFill>
                            <a:srgbClr val="FFFFFF"/>
                          </a:solidFill>
                          <a:effectLst/>
                          <a:latin typeface="Helvetica"/>
                        </a:rPr>
                        <a:t>M4</a:t>
                      </a:r>
                    </a:p>
                  </a:txBody>
                  <a:tcPr anchor="ctr"/>
                </a:tc>
                <a:tc>
                  <a:txBody>
                    <a:bodyPr/>
                    <a:lstStyle/>
                    <a:p>
                      <a:pPr lvl="0">
                        <a:buNone/>
                      </a:pPr>
                      <a:r>
                        <a:rPr lang="en-GB" sz="1800" b="1">
                          <a:solidFill>
                            <a:srgbClr val="FFFFFF"/>
                          </a:solidFill>
                          <a:effectLst/>
                          <a:latin typeface="Helvetica"/>
                        </a:rPr>
                        <a:t>M5</a:t>
                      </a:r>
                    </a:p>
                  </a:txBody>
                  <a:tcPr anchor="ctr"/>
                </a:tc>
                <a:extLst>
                  <a:ext uri="{0D108BD9-81ED-4DB2-BD59-A6C34878D82A}">
                    <a16:rowId xmlns:a16="http://schemas.microsoft.com/office/drawing/2014/main" val="122888186"/>
                  </a:ext>
                </a:extLst>
              </a:tr>
              <a:tr h="489002">
                <a:tc>
                  <a:txBody>
                    <a:bodyPr/>
                    <a:lstStyle/>
                    <a:p>
                      <a:pPr lvl="0">
                        <a:buNone/>
                      </a:pPr>
                      <a:r>
                        <a:rPr lang="en-GB" sz="1200">
                          <a:effectLst/>
                          <a:latin typeface="Helvetica"/>
                        </a:rPr>
                        <a:t>Distance to OWF</a:t>
                      </a:r>
                    </a:p>
                  </a:txBody>
                  <a:tcPr/>
                </a:tc>
                <a:tc>
                  <a:txBody>
                    <a:bodyPr/>
                    <a:lstStyle/>
                    <a:p>
                      <a:pPr lvl="0">
                        <a:buNone/>
                      </a:pPr>
                      <a:r>
                        <a:rPr lang="en-GB" sz="1200">
                          <a:effectLst/>
                          <a:latin typeface="Helvetica"/>
                        </a:rPr>
                        <a:t>500m (down tide)</a:t>
                      </a:r>
                    </a:p>
                  </a:txBody>
                  <a:tcPr/>
                </a:tc>
                <a:tc>
                  <a:txBody>
                    <a:bodyPr/>
                    <a:lstStyle/>
                    <a:p>
                      <a:pPr lvl="0">
                        <a:buNone/>
                      </a:pPr>
                      <a:r>
                        <a:rPr lang="en-GB" sz="1200">
                          <a:effectLst/>
                          <a:latin typeface="Helvetica"/>
                        </a:rPr>
                        <a:t>500 m (down wind)</a:t>
                      </a:r>
                    </a:p>
                  </a:txBody>
                  <a:tcPr/>
                </a:tc>
                <a:tc>
                  <a:txBody>
                    <a:bodyPr/>
                    <a:lstStyle/>
                    <a:p>
                      <a:pPr lvl="0">
                        <a:buNone/>
                      </a:pPr>
                      <a:r>
                        <a:rPr lang="en-GB" sz="1200">
                          <a:effectLst/>
                          <a:latin typeface="Helvetica"/>
                        </a:rPr>
                        <a:t>Inside Farm</a:t>
                      </a:r>
                    </a:p>
                  </a:txBody>
                  <a:tcPr/>
                </a:tc>
                <a:tc>
                  <a:txBody>
                    <a:bodyPr/>
                    <a:lstStyle/>
                    <a:p>
                      <a:pPr lvl="0">
                        <a:buNone/>
                      </a:pPr>
                      <a:r>
                        <a:rPr lang="en-GB" sz="1200">
                          <a:effectLst/>
                          <a:latin typeface="Helvetica"/>
                        </a:rPr>
                        <a:t>~ 3 km</a:t>
                      </a:r>
                    </a:p>
                  </a:txBody>
                  <a:tcPr/>
                </a:tc>
                <a:tc>
                  <a:txBody>
                    <a:bodyPr/>
                    <a:lstStyle/>
                    <a:p>
                      <a:pPr lvl="0">
                        <a:buNone/>
                      </a:pPr>
                      <a:r>
                        <a:rPr lang="en-GB" sz="1200">
                          <a:effectLst/>
                          <a:latin typeface="Helvetica"/>
                        </a:rPr>
                        <a:t>10 km </a:t>
                      </a:r>
                    </a:p>
                  </a:txBody>
                  <a:tcPr/>
                </a:tc>
                <a:extLst>
                  <a:ext uri="{0D108BD9-81ED-4DB2-BD59-A6C34878D82A}">
                    <a16:rowId xmlns:a16="http://schemas.microsoft.com/office/drawing/2014/main" val="1477113442"/>
                  </a:ext>
                </a:extLst>
              </a:tr>
              <a:tr h="889424">
                <a:tc>
                  <a:txBody>
                    <a:bodyPr/>
                    <a:lstStyle/>
                    <a:p>
                      <a:pPr lvl="0">
                        <a:buNone/>
                      </a:pPr>
                      <a:r>
                        <a:rPr lang="en-GB" sz="1200">
                          <a:effectLst/>
                          <a:latin typeface="Helvetica"/>
                        </a:rPr>
                        <a:t>Sensors</a:t>
                      </a:r>
                    </a:p>
                  </a:txBody>
                  <a:tcPr/>
                </a:tc>
                <a:tc>
                  <a:txBody>
                    <a:bodyPr/>
                    <a:lstStyle/>
                    <a:p>
                      <a:pPr fontAlgn="base"/>
                      <a:r>
                        <a:rPr lang="en-GB" sz="1200">
                          <a:effectLst/>
                          <a:latin typeface="Helvetica"/>
                        </a:rPr>
                        <a:t>500 kHz ADCP </a:t>
                      </a:r>
                      <a:br>
                        <a:rPr lang="en-GB" sz="1200">
                          <a:effectLst/>
                          <a:latin typeface="Helvetica"/>
                        </a:rPr>
                      </a:br>
                      <a:r>
                        <a:rPr lang="en-GB" sz="1200">
                          <a:effectLst/>
                          <a:latin typeface="Helvetica"/>
                        </a:rPr>
                        <a:t>Active acoustics </a:t>
                      </a:r>
                      <a:br>
                        <a:rPr lang="en-GB" sz="1200">
                          <a:effectLst/>
                          <a:latin typeface="Helvetica"/>
                        </a:rPr>
                      </a:br>
                      <a:r>
                        <a:rPr lang="en-GB" sz="1200">
                          <a:effectLst/>
                          <a:latin typeface="Helvetica"/>
                        </a:rPr>
                        <a:t>Bed Fluorometer &amp; Turbidimeter </a:t>
                      </a:r>
                    </a:p>
                  </a:txBody>
                  <a:tcPr/>
                </a:tc>
                <a:tc>
                  <a:txBody>
                    <a:bodyPr/>
                    <a:lstStyle/>
                    <a:p>
                      <a:pPr fontAlgn="base"/>
                      <a:r>
                        <a:rPr lang="en-GB" sz="1200">
                          <a:effectLst/>
                          <a:latin typeface="Helvetica"/>
                        </a:rPr>
                        <a:t>500 kHz ADCP </a:t>
                      </a:r>
                      <a:br>
                        <a:rPr lang="en-GB" sz="1200">
                          <a:effectLst/>
                          <a:latin typeface="Helvetica"/>
                        </a:rPr>
                      </a:br>
                      <a:r>
                        <a:rPr lang="en-GB" sz="1200">
                          <a:effectLst/>
                          <a:latin typeface="Helvetica"/>
                        </a:rPr>
                        <a:t>Active acoustics </a:t>
                      </a:r>
                      <a:br>
                        <a:rPr lang="en-GB" sz="1200">
                          <a:effectLst/>
                          <a:latin typeface="Helvetica"/>
                        </a:rPr>
                      </a:br>
                      <a:r>
                        <a:rPr lang="en-GB" sz="1200">
                          <a:effectLst/>
                          <a:latin typeface="Helvetica"/>
                        </a:rPr>
                        <a:t>Bed Fluorometer &amp; Turbidimeter </a:t>
                      </a:r>
                    </a:p>
                  </a:txBody>
                  <a:tcPr/>
                </a:tc>
                <a:tc>
                  <a:txBody>
                    <a:bodyPr/>
                    <a:lstStyle/>
                    <a:p>
                      <a:pPr fontAlgn="base"/>
                      <a:r>
                        <a:rPr lang="en-GB" sz="1200">
                          <a:effectLst/>
                          <a:latin typeface="Helvetica"/>
                        </a:rPr>
                        <a:t>300 kHz ADCP </a:t>
                      </a:r>
                      <a:br>
                        <a:rPr lang="en-GB" sz="1200">
                          <a:effectLst/>
                          <a:latin typeface="Helvetica"/>
                        </a:rPr>
                      </a:br>
                      <a:r>
                        <a:rPr lang="en-GB" sz="1200" strike="sngStrike">
                          <a:effectLst/>
                          <a:latin typeface="Helvetica"/>
                        </a:rPr>
                        <a:t>full depth temperature &amp; salinity chain lost</a:t>
                      </a:r>
                    </a:p>
                  </a:txBody>
                  <a:tcPr/>
                </a:tc>
                <a:tc>
                  <a:txBody>
                    <a:bodyPr/>
                    <a:lstStyle/>
                    <a:p>
                      <a:pPr fontAlgn="base"/>
                      <a:r>
                        <a:rPr lang="en-GB" sz="1200">
                          <a:effectLst/>
                          <a:latin typeface="Helvetica"/>
                        </a:rPr>
                        <a:t>250 kHz ADCP</a:t>
                      </a:r>
                    </a:p>
                    <a:p>
                      <a:pPr fontAlgn="base"/>
                      <a:r>
                        <a:rPr lang="en-GB" sz="1200">
                          <a:effectLst/>
                          <a:latin typeface="Helvetica"/>
                        </a:rPr>
                        <a:t>Seabed temperature sensor</a:t>
                      </a:r>
                    </a:p>
                  </a:txBody>
                  <a:tcPr/>
                </a:tc>
                <a:tc>
                  <a:txBody>
                    <a:bodyPr/>
                    <a:lstStyle/>
                    <a:p>
                      <a:r>
                        <a:rPr lang="en-GB" sz="1200" b="0" i="0" u="none" strike="noStrike" kern="1200" baseline="0" err="1">
                          <a:solidFill>
                            <a:schemeClr val="dk1"/>
                          </a:solidFill>
                          <a:latin typeface="Helvetica"/>
                          <a:ea typeface="+mn-ea"/>
                          <a:cs typeface="Helvetica"/>
                        </a:rPr>
                        <a:t>Sonardyne</a:t>
                      </a:r>
                      <a:r>
                        <a:rPr lang="en-GB" sz="1200" b="0" i="0" u="none" strike="noStrike" kern="1200" baseline="0">
                          <a:solidFill>
                            <a:schemeClr val="dk1"/>
                          </a:solidFill>
                          <a:latin typeface="Helvetica"/>
                          <a:ea typeface="+mn-ea"/>
                          <a:cs typeface="Helvetica"/>
                        </a:rPr>
                        <a:t> Origin 600 kHz ADCP </a:t>
                      </a:r>
                    </a:p>
                    <a:p>
                      <a:pPr fontAlgn="base"/>
                      <a:endParaRPr lang="en-GB" sz="1200">
                        <a:effectLst/>
                        <a:latin typeface="Helvetica"/>
                      </a:endParaRPr>
                    </a:p>
                  </a:txBody>
                  <a:tcPr/>
                </a:tc>
                <a:extLst>
                  <a:ext uri="{0D108BD9-81ED-4DB2-BD59-A6C34878D82A}">
                    <a16:rowId xmlns:a16="http://schemas.microsoft.com/office/drawing/2014/main" val="1349133804"/>
                  </a:ext>
                </a:extLst>
              </a:tr>
              <a:tr h="684603">
                <a:tc>
                  <a:txBody>
                    <a:bodyPr/>
                    <a:lstStyle/>
                    <a:p>
                      <a:pPr lvl="0">
                        <a:buNone/>
                      </a:pPr>
                      <a:r>
                        <a:rPr lang="en-GB" sz="1200" b="0" i="0" u="none" strike="noStrike" noProof="0">
                          <a:effectLst/>
                          <a:latin typeface="Helvetica"/>
                        </a:rPr>
                        <a:t>Deployment dates</a:t>
                      </a:r>
                    </a:p>
                  </a:txBody>
                  <a:tcPr/>
                </a:tc>
                <a:tc>
                  <a:txBody>
                    <a:bodyPr/>
                    <a:lstStyle/>
                    <a:p>
                      <a:pPr lvl="0">
                        <a:buNone/>
                      </a:pPr>
                      <a:r>
                        <a:rPr lang="en-GB" sz="1200" b="0" i="0" u="none" strike="noStrike" noProof="0">
                          <a:effectLst/>
                          <a:latin typeface="Helvetica"/>
                        </a:rPr>
                        <a:t>3 May  to 25 Sept 2024</a:t>
                      </a:r>
                      <a:endParaRPr lang="en-GB" sz="1200">
                        <a:latin typeface="Helvetica"/>
                      </a:endParaRPr>
                    </a:p>
                    <a:p>
                      <a:pPr lvl="0">
                        <a:buNone/>
                      </a:pPr>
                      <a:endParaRPr lang="en-GB" sz="1200">
                        <a:latin typeface="Helvetica"/>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noProof="0">
                          <a:effectLst/>
                          <a:latin typeface="Helvetica"/>
                        </a:rPr>
                        <a:t>3 May  to 25 Sept 2024</a:t>
                      </a:r>
                      <a:endParaRPr lang="en-GB" sz="1200">
                        <a:latin typeface="Helvetica"/>
                      </a:endParaRPr>
                    </a:p>
                    <a:p>
                      <a:pPr lvl="0">
                        <a:buNone/>
                      </a:pPr>
                      <a:endParaRPr lang="en-GB" sz="1200" b="0" i="0" u="none" strike="noStrike" noProof="0">
                        <a:effectLst/>
                        <a:latin typeface="Helvetica"/>
                      </a:endParaRPr>
                    </a:p>
                  </a:txBody>
                  <a:tcPr/>
                </a:tc>
                <a:tc>
                  <a:txBody>
                    <a:bodyPr/>
                    <a:lstStyle/>
                    <a:p>
                      <a:pPr lvl="0">
                        <a:buNone/>
                      </a:pPr>
                      <a:r>
                        <a:rPr lang="en-GB" sz="1200">
                          <a:effectLst/>
                          <a:latin typeface="Helvetica"/>
                        </a:rPr>
                        <a:t>ADCP: 3 May  to 25 Sep</a:t>
                      </a:r>
                      <a:endParaRPr lang="en-US"/>
                    </a:p>
                    <a:p>
                      <a:pPr lvl="0">
                        <a:buNone/>
                      </a:pPr>
                      <a:endParaRPr lang="en-GB" sz="1200">
                        <a:effectLst/>
                        <a:latin typeface="Helvetica"/>
                      </a:endParaRPr>
                    </a:p>
                  </a:txBody>
                  <a:tcPr/>
                </a:tc>
                <a:tc>
                  <a:txBody>
                    <a:bodyPr/>
                    <a:lstStyle/>
                    <a:p>
                      <a:pPr lvl="0">
                        <a:buNone/>
                      </a:pPr>
                      <a:r>
                        <a:rPr lang="en-GB" sz="1200" b="0" i="0" u="none" strike="noStrike" noProof="0">
                          <a:effectLst/>
                          <a:latin typeface="Helvetica"/>
                        </a:rPr>
                        <a:t>3 May – 25 Sep 2024</a:t>
                      </a:r>
                      <a:endParaRPr lang="en-US" sz="1200">
                        <a:latin typeface="Helvetica"/>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noProof="0">
                          <a:effectLst/>
                          <a:latin typeface="Helvetica"/>
                        </a:rPr>
                        <a:t>3 May – 8 Oct ? 2024</a:t>
                      </a:r>
                      <a:endParaRPr lang="en-US" sz="1200">
                        <a:latin typeface="Helvetica"/>
                      </a:endParaRPr>
                    </a:p>
                    <a:p>
                      <a:pPr lvl="0">
                        <a:buNone/>
                      </a:pPr>
                      <a:endParaRPr lang="en-US" sz="1200">
                        <a:latin typeface="Helvetica"/>
                      </a:endParaRPr>
                    </a:p>
                  </a:txBody>
                  <a:tcPr/>
                </a:tc>
                <a:extLst>
                  <a:ext uri="{0D108BD9-81ED-4DB2-BD59-A6C34878D82A}">
                    <a16:rowId xmlns:a16="http://schemas.microsoft.com/office/drawing/2014/main" val="1159602058"/>
                  </a:ext>
                </a:extLst>
              </a:tr>
            </a:tbl>
          </a:graphicData>
        </a:graphic>
      </p:graphicFrame>
      <p:pic>
        <p:nvPicPr>
          <p:cNvPr id="23" name="Picture 22">
            <a:extLst>
              <a:ext uri="{FF2B5EF4-FFF2-40B4-BE49-F238E27FC236}">
                <a16:creationId xmlns:a16="http://schemas.microsoft.com/office/drawing/2014/main" id="{36D92774-6571-B4E7-8715-66C7B587671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60726" y="4136231"/>
            <a:ext cx="1910963" cy="2547196"/>
          </a:xfrm>
          <a:prstGeom prst="rect">
            <a:avLst/>
          </a:prstGeom>
        </p:spPr>
      </p:pic>
      <p:pic>
        <p:nvPicPr>
          <p:cNvPr id="24" name="Picture 23">
            <a:extLst>
              <a:ext uri="{FF2B5EF4-FFF2-40B4-BE49-F238E27FC236}">
                <a16:creationId xmlns:a16="http://schemas.microsoft.com/office/drawing/2014/main" id="{5A4F970B-0E61-0D1A-E607-BE4321C1B42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606595" y="5392525"/>
            <a:ext cx="1834211" cy="1290902"/>
          </a:xfrm>
          <a:prstGeom prst="rect">
            <a:avLst/>
          </a:prstGeom>
        </p:spPr>
      </p:pic>
      <p:grpSp>
        <p:nvGrpSpPr>
          <p:cNvPr id="7" name="Group 6">
            <a:extLst>
              <a:ext uri="{FF2B5EF4-FFF2-40B4-BE49-F238E27FC236}">
                <a16:creationId xmlns:a16="http://schemas.microsoft.com/office/drawing/2014/main" id="{F1C33331-EFDE-9B16-F71D-A9323D6656E7}"/>
              </a:ext>
            </a:extLst>
          </p:cNvPr>
          <p:cNvGrpSpPr/>
          <p:nvPr/>
        </p:nvGrpSpPr>
        <p:grpSpPr>
          <a:xfrm>
            <a:off x="10402999" y="-10396"/>
            <a:ext cx="1751591" cy="1085507"/>
            <a:chOff x="9963881" y="103559"/>
            <a:chExt cx="1751591" cy="1085507"/>
          </a:xfrm>
        </p:grpSpPr>
        <p:pic>
          <p:nvPicPr>
            <p:cNvPr id="8" name="Picture 7" descr="A blue and white logo&#10;&#10;Description automatically generated">
              <a:extLst>
                <a:ext uri="{FF2B5EF4-FFF2-40B4-BE49-F238E27FC236}">
                  <a16:creationId xmlns:a16="http://schemas.microsoft.com/office/drawing/2014/main" id="{C0DA6E05-1384-0A3B-D8B8-A5C1775B1A7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963881" y="103559"/>
              <a:ext cx="1751591" cy="731062"/>
            </a:xfrm>
            <a:prstGeom prst="rect">
              <a:avLst/>
            </a:prstGeom>
          </p:spPr>
        </p:pic>
        <p:sp>
          <p:nvSpPr>
            <p:cNvPr id="9" name="TextBox 8">
              <a:extLst>
                <a:ext uri="{FF2B5EF4-FFF2-40B4-BE49-F238E27FC236}">
                  <a16:creationId xmlns:a16="http://schemas.microsoft.com/office/drawing/2014/main" id="{8C046306-E710-BE18-43D0-D5505DAA82F6}"/>
                </a:ext>
              </a:extLst>
            </p:cNvPr>
            <p:cNvSpPr txBox="1"/>
            <p:nvPr/>
          </p:nvSpPr>
          <p:spPr>
            <a:xfrm>
              <a:off x="10657064" y="788956"/>
              <a:ext cx="105192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err="1">
                  <a:ln>
                    <a:noFill/>
                  </a:ln>
                  <a:solidFill>
                    <a:srgbClr val="009F9E"/>
                  </a:solidFill>
                  <a:effectLst/>
                  <a:uLnTx/>
                  <a:uFillTx/>
                  <a:latin typeface="Calibri Light"/>
                  <a:ea typeface="+mn-ea"/>
                  <a:cs typeface="Arial"/>
                </a:rPr>
                <a:t>PELAgIO</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399248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0DEF50-DF26-77BD-8E33-741C40F1F268}"/>
              </a:ext>
            </a:extLst>
          </p:cNvPr>
          <p:cNvSpPr txBox="1"/>
          <p:nvPr/>
        </p:nvSpPr>
        <p:spPr>
          <a:xfrm>
            <a:off x="6115776" y="6163978"/>
            <a:ext cx="45111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Helvetica"/>
                <a:ea typeface="+mn-ea"/>
                <a:cs typeface="Calibri"/>
              </a:rPr>
              <a:t>Data QC and analysis is ongoing.</a:t>
            </a:r>
            <a:endParaRPr kumimoji="0" lang="en-GB" sz="1800" b="0" i="0" u="none" strike="noStrike" kern="1200" cap="none" spc="0" normalizeH="0" baseline="0" noProof="0">
              <a:ln>
                <a:noFill/>
              </a:ln>
              <a:solidFill>
                <a:prstClr val="black"/>
              </a:solidFill>
              <a:effectLst/>
              <a:uLnTx/>
              <a:uFillTx/>
              <a:latin typeface="Helvetica"/>
              <a:ea typeface="+mn-ea"/>
              <a:cs typeface="+mn-cs"/>
            </a:endParaRPr>
          </a:p>
        </p:txBody>
      </p:sp>
      <p:sp>
        <p:nvSpPr>
          <p:cNvPr id="3" name="Content Placeholder 2">
            <a:extLst>
              <a:ext uri="{FF2B5EF4-FFF2-40B4-BE49-F238E27FC236}">
                <a16:creationId xmlns:a16="http://schemas.microsoft.com/office/drawing/2014/main" id="{BA790A99-FEFE-D03A-0AB9-6C84430FF4E6}"/>
              </a:ext>
            </a:extLst>
          </p:cNvPr>
          <p:cNvSpPr>
            <a:spLocks noGrp="1"/>
          </p:cNvSpPr>
          <p:nvPr>
            <p:ph idx="4294967295"/>
          </p:nvPr>
        </p:nvSpPr>
        <p:spPr>
          <a:xfrm>
            <a:off x="1" y="806318"/>
            <a:ext cx="5331817" cy="6017399"/>
          </a:xfrm>
        </p:spPr>
        <p:txBody>
          <a:bodyPr vert="horz" lIns="91440" tIns="45720" rIns="91440" bIns="45720" rtlCol="0" anchor="t">
            <a:noAutofit/>
          </a:bodyPr>
          <a:lstStyle/>
          <a:p>
            <a:r>
              <a:rPr lang="en-GB" sz="2000">
                <a:cs typeface="Calibri"/>
              </a:rPr>
              <a:t>6</a:t>
            </a:r>
            <a:r>
              <a:rPr lang="en-GB" sz="2000" baseline="30000">
                <a:cs typeface="Calibri"/>
              </a:rPr>
              <a:t>th</a:t>
            </a:r>
            <a:r>
              <a:rPr lang="en-GB" sz="2000">
                <a:cs typeface="Calibri"/>
              </a:rPr>
              <a:t> May – 19</a:t>
            </a:r>
            <a:r>
              <a:rPr lang="en-GB" sz="2000" baseline="30000">
                <a:cs typeface="Calibri"/>
              </a:rPr>
              <a:t>th</a:t>
            </a:r>
            <a:r>
              <a:rPr lang="en-GB" sz="2000">
                <a:cs typeface="Calibri"/>
              </a:rPr>
              <a:t> September 2023</a:t>
            </a:r>
            <a:endParaRPr lang="en-GB" sz="2000">
              <a:ea typeface="Calibri"/>
              <a:cs typeface="Calibri"/>
            </a:endParaRPr>
          </a:p>
          <a:p>
            <a:r>
              <a:rPr lang="en-GB" sz="2000">
                <a:cs typeface="Calibri"/>
              </a:rPr>
              <a:t>The T&amp;S chain consisted of 13 temperature sensors</a:t>
            </a:r>
          </a:p>
          <a:p>
            <a:pPr lvl="1"/>
            <a:r>
              <a:rPr lang="en-GB" sz="1600">
                <a:cs typeface="Calibri"/>
              </a:rPr>
              <a:t>Including 3 CTDs (temperature, salinity and pressure)</a:t>
            </a:r>
            <a:endParaRPr lang="en-GB" sz="1600">
              <a:ea typeface="Calibri"/>
              <a:cs typeface="Calibri"/>
            </a:endParaRPr>
          </a:p>
          <a:p>
            <a:pPr lvl="1"/>
            <a:r>
              <a:rPr lang="en-GB" sz="1600">
                <a:cs typeface="Calibri"/>
              </a:rPr>
              <a:t>5 m vertical spacing of sensors, sampling every min</a:t>
            </a:r>
            <a:endParaRPr lang="en-GB" sz="1600">
              <a:ea typeface="Calibri"/>
              <a:cs typeface="Calibri"/>
            </a:endParaRPr>
          </a:p>
          <a:p>
            <a:r>
              <a:rPr lang="en-GB" sz="2000">
                <a:cs typeface="Calibri"/>
              </a:rPr>
              <a:t>A ship collision 3 days before recovery resulted in the loss of five sensors covering the top 25 m of the water column &amp; collapse of the chain</a:t>
            </a:r>
            <a:endParaRPr lang="en-GB" sz="2000">
              <a:ea typeface="Calibri"/>
              <a:cs typeface="Calibri"/>
            </a:endParaRPr>
          </a:p>
          <a:p>
            <a:r>
              <a:rPr lang="en-GB" sz="2000">
                <a:cs typeface="Calibri"/>
              </a:rPr>
              <a:t>Supplemented with </a:t>
            </a:r>
            <a:r>
              <a:rPr lang="en-GB" sz="2000">
                <a:solidFill>
                  <a:srgbClr val="000000"/>
                </a:solidFill>
                <a:latin typeface="Calibri"/>
                <a:cs typeface="Calibri"/>
              </a:rPr>
              <a:t>Operational</a:t>
            </a:r>
            <a:r>
              <a:rPr lang="en-GB" sz="2000" i="1">
                <a:solidFill>
                  <a:srgbClr val="000000"/>
                </a:solidFill>
                <a:latin typeface="Calibri"/>
                <a:cs typeface="Calibri"/>
              </a:rPr>
              <a:t> Sea Surface Temperature</a:t>
            </a:r>
            <a:r>
              <a:rPr lang="en-GB" sz="2000">
                <a:solidFill>
                  <a:srgbClr val="000000"/>
                </a:solidFill>
                <a:latin typeface="Calibri"/>
                <a:cs typeface="Calibri"/>
              </a:rPr>
              <a:t> and Sea Ice Analysis </a:t>
            </a:r>
            <a:r>
              <a:rPr lang="en-GB" sz="2000">
                <a:cs typeface="Calibri"/>
              </a:rPr>
              <a:t>(OSTIA) data </a:t>
            </a:r>
            <a:endParaRPr lang="en-GB" sz="2000">
              <a:cs typeface="Helvetica"/>
            </a:endParaRPr>
          </a:p>
          <a:p>
            <a:pPr marL="0" indent="0">
              <a:buNone/>
            </a:pPr>
            <a:r>
              <a:rPr lang="en-GB" sz="2000" b="1">
                <a:cs typeface="Helvetica"/>
              </a:rPr>
              <a:t>Preliminary analysis:</a:t>
            </a:r>
            <a:endParaRPr lang="en-GB" sz="2000" b="1">
              <a:ea typeface="Calibri"/>
              <a:cs typeface="Helvetica"/>
            </a:endParaRPr>
          </a:p>
          <a:p>
            <a:r>
              <a:rPr lang="en-GB" sz="2000">
                <a:cs typeface="Helvetica"/>
              </a:rPr>
              <a:t>Site seasonally stratified a few days after deployment</a:t>
            </a:r>
            <a:endParaRPr lang="en-GB" sz="2000">
              <a:ea typeface="Calibri"/>
              <a:cs typeface="Helvetica"/>
            </a:endParaRPr>
          </a:p>
          <a:p>
            <a:r>
              <a:rPr lang="en-GB" sz="2000">
                <a:cs typeface="Helvetica"/>
              </a:rPr>
              <a:t>Thermocline is mostly unresolved due to missing surface sensors</a:t>
            </a:r>
            <a:endParaRPr lang="en-GB" sz="2000">
              <a:ea typeface="Calibri"/>
              <a:cs typeface="Helvetica"/>
            </a:endParaRPr>
          </a:p>
          <a:p>
            <a:r>
              <a:rPr lang="en-GB" sz="2000">
                <a:cs typeface="Helvetica"/>
              </a:rPr>
              <a:t>Rate of change of bottom mixed layer temperature changes significantly from August 2023 onwards</a:t>
            </a:r>
            <a:endParaRPr lang="en-GB"/>
          </a:p>
          <a:p>
            <a:pPr marL="0" indent="0">
              <a:buNone/>
            </a:pPr>
            <a:endParaRPr lang="en-GB" sz="2000">
              <a:cs typeface="Helvetica"/>
            </a:endParaRPr>
          </a:p>
          <a:p>
            <a:endParaRPr lang="en-GB" sz="2000">
              <a:cs typeface="Helvetica"/>
            </a:endParaRPr>
          </a:p>
          <a:p>
            <a:endParaRPr lang="en-GB" sz="2000">
              <a:cs typeface="Calibri"/>
            </a:endParaRPr>
          </a:p>
        </p:txBody>
      </p:sp>
      <p:sp>
        <p:nvSpPr>
          <p:cNvPr id="5" name="TextBox 4">
            <a:extLst>
              <a:ext uri="{FF2B5EF4-FFF2-40B4-BE49-F238E27FC236}">
                <a16:creationId xmlns:a16="http://schemas.microsoft.com/office/drawing/2014/main" id="{E1573E06-5A13-1B71-DF88-A4E61C7F54E5}"/>
              </a:ext>
            </a:extLst>
          </p:cNvPr>
          <p:cNvSpPr txBox="1"/>
          <p:nvPr/>
        </p:nvSpPr>
        <p:spPr>
          <a:xfrm>
            <a:off x="256259" y="87135"/>
            <a:ext cx="11719034" cy="811649"/>
          </a:xfrm>
          <a:prstGeom prst="rect">
            <a:avLst/>
          </a:prstGeom>
          <a:noFill/>
          <a:ln>
            <a:noFill/>
          </a:ln>
        </p:spPr>
        <p:txBody>
          <a:bodyPr spcFirstLastPara="1" vert="horz" wrap="square" lIns="91425" tIns="45700" rIns="91425" bIns="45700" rtlCol="0" anchor="ctr" anchorCtr="0">
            <a:normAutofit/>
          </a:bodyPr>
          <a:lstStyle>
            <a:defPPr>
              <a:defRPr lang="en-US"/>
            </a:defPPr>
            <a:lvl1pPr defTabSz="914400">
              <a:lnSpc>
                <a:spcPct val="90000"/>
              </a:lnSpc>
              <a:spcBef>
                <a:spcPts val="0"/>
              </a:spcBef>
              <a:buClr>
                <a:srgbClr val="009F9E"/>
              </a:buClr>
              <a:buSzPts val="3200"/>
              <a:buFont typeface="Arial"/>
              <a:buNone/>
              <a:defRPr sz="3600" b="1">
                <a:solidFill>
                  <a:srgbClr val="009F9E"/>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
                <a:srgbClr val="009F9E"/>
              </a:buClr>
              <a:buSzPts val="3200"/>
              <a:buFont typeface="Arial"/>
              <a:buNone/>
              <a:tabLst/>
              <a:defRPr/>
            </a:pPr>
            <a:r>
              <a:rPr kumimoji="0" lang="en-GB" sz="2800" b="1" i="0" u="none" strike="noStrike" kern="1200" cap="none" spc="0" normalizeH="0" baseline="0" noProof="0" err="1">
                <a:ln>
                  <a:noFill/>
                </a:ln>
                <a:solidFill>
                  <a:srgbClr val="009F9E"/>
                </a:solidFill>
                <a:effectLst/>
                <a:uLnTx/>
                <a:uFillTx/>
                <a:latin typeface="Arial" panose="020B0604020202020204" pitchFamily="34" charset="0"/>
                <a:ea typeface="+mn-ea"/>
                <a:cs typeface="Arial" panose="020B0604020202020204" pitchFamily="34" charset="0"/>
              </a:rPr>
              <a:t>WP1</a:t>
            </a:r>
            <a:r>
              <a:rPr kumimoji="0" lang="en-GB" sz="2800" b="1" i="0" u="none" strike="noStrike" kern="1200" cap="none" spc="0" normalizeH="0" baseline="0" noProof="0">
                <a:ln>
                  <a:noFill/>
                </a:ln>
                <a:solidFill>
                  <a:srgbClr val="009F9E"/>
                </a:solidFill>
                <a:effectLst/>
                <a:uLnTx/>
                <a:uFillTx/>
                <a:latin typeface="Arial" panose="020B0604020202020204" pitchFamily="34" charset="0"/>
                <a:ea typeface="+mn-ea"/>
                <a:cs typeface="Arial" panose="020B0604020202020204" pitchFamily="34" charset="0"/>
              </a:rPr>
              <a:t> local scales: Temperature &amp; Salinity mooring 2023</a:t>
            </a:r>
          </a:p>
        </p:txBody>
      </p:sp>
      <p:sp>
        <p:nvSpPr>
          <p:cNvPr id="8" name="TextBox 7">
            <a:extLst>
              <a:ext uri="{FF2B5EF4-FFF2-40B4-BE49-F238E27FC236}">
                <a16:creationId xmlns:a16="http://schemas.microsoft.com/office/drawing/2014/main" id="{43BC34F6-FFEB-0824-8487-F9B039B1F18E}"/>
              </a:ext>
            </a:extLst>
          </p:cNvPr>
          <p:cNvSpPr txBox="1"/>
          <p:nvPr/>
        </p:nvSpPr>
        <p:spPr>
          <a:xfrm>
            <a:off x="9965936" y="6477490"/>
            <a:ext cx="2260491" cy="369332"/>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Juliane Wihsgott, </a:t>
            </a: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mn-cs"/>
              </a:rPr>
              <a:t>PML</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pSp>
        <p:nvGrpSpPr>
          <p:cNvPr id="4" name="Group 3">
            <a:extLst>
              <a:ext uri="{FF2B5EF4-FFF2-40B4-BE49-F238E27FC236}">
                <a16:creationId xmlns:a16="http://schemas.microsoft.com/office/drawing/2014/main" id="{30FD11E0-3D34-CEE9-61F9-93082791D7CF}"/>
              </a:ext>
            </a:extLst>
          </p:cNvPr>
          <p:cNvGrpSpPr/>
          <p:nvPr/>
        </p:nvGrpSpPr>
        <p:grpSpPr>
          <a:xfrm>
            <a:off x="5331818" y="914279"/>
            <a:ext cx="6860182" cy="5137403"/>
            <a:chOff x="5331818" y="914279"/>
            <a:chExt cx="6860182" cy="5137403"/>
          </a:xfrm>
        </p:grpSpPr>
        <p:pic>
          <p:nvPicPr>
            <p:cNvPr id="21" name="Picture 20" descr="A colorful graph with numbers&#10;&#10;Description automatically generated with medium confidence">
              <a:extLst>
                <a:ext uri="{FF2B5EF4-FFF2-40B4-BE49-F238E27FC236}">
                  <a16:creationId xmlns:a16="http://schemas.microsoft.com/office/drawing/2014/main" id="{BA24DBDF-B409-E1FB-97D3-91978CBC7A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29" t="369" r="2818"/>
            <a:stretch/>
          </p:blipFill>
          <p:spPr>
            <a:xfrm>
              <a:off x="5331818" y="914279"/>
              <a:ext cx="6860182" cy="5137403"/>
            </a:xfrm>
            <a:prstGeom prst="rect">
              <a:avLst/>
            </a:prstGeom>
          </p:spPr>
        </p:pic>
        <p:cxnSp>
          <p:nvCxnSpPr>
            <p:cNvPr id="26" name="Straight Arrow Connector 25">
              <a:extLst>
                <a:ext uri="{FF2B5EF4-FFF2-40B4-BE49-F238E27FC236}">
                  <a16:creationId xmlns:a16="http://schemas.microsoft.com/office/drawing/2014/main" id="{23026787-4C29-7905-F920-D58888074FA1}"/>
                </a:ext>
              </a:extLst>
            </p:cNvPr>
            <p:cNvCxnSpPr/>
            <p:nvPr/>
          </p:nvCxnSpPr>
          <p:spPr>
            <a:xfrm flipH="1" flipV="1">
              <a:off x="8536787" y="1356618"/>
              <a:ext cx="483675" cy="38212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012CC957-970C-B75B-EFF2-3B2A42C728EF}"/>
                </a:ext>
              </a:extLst>
            </p:cNvPr>
            <p:cNvSpPr txBox="1"/>
            <p:nvPr/>
          </p:nvSpPr>
          <p:spPr>
            <a:xfrm>
              <a:off x="8958003" y="1524103"/>
              <a:ext cx="18970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Helvetica"/>
                  <a:ea typeface="+mn-ea"/>
                  <a:cs typeface="Calibri"/>
                </a:rPr>
                <a:t>O</a:t>
              </a:r>
              <a:r>
                <a:rPr kumimoji="0" lang="en-GB" sz="1800" b="0" i="0" u="none" strike="noStrike" kern="1200" cap="none" spc="0" normalizeH="0" baseline="0" noProof="0">
                  <a:ln>
                    <a:noFill/>
                  </a:ln>
                  <a:solidFill>
                    <a:prstClr val="black"/>
                  </a:solidFill>
                  <a:effectLst/>
                  <a:uLnTx/>
                  <a:uFillTx/>
                  <a:latin typeface="Helvetica"/>
                  <a:ea typeface="+mn-ea"/>
                  <a:cs typeface="Calibri"/>
                </a:rPr>
                <a:t>STIA SST data</a:t>
              </a:r>
              <a:endParaRPr kumimoji="0" lang="en-GB" sz="1800" b="0" i="0" u="none" strike="noStrike" kern="1200" cap="none" spc="0" normalizeH="0" baseline="0" noProof="0">
                <a:ln>
                  <a:noFill/>
                </a:ln>
                <a:solidFill>
                  <a:prstClr val="black"/>
                </a:solidFill>
                <a:effectLst/>
                <a:uLnTx/>
                <a:uFillTx/>
                <a:latin typeface="Helvetica"/>
                <a:ea typeface="+mn-ea"/>
                <a:cs typeface="+mn-cs"/>
              </a:endParaRPr>
            </a:p>
          </p:txBody>
        </p:sp>
      </p:grpSp>
      <p:pic>
        <p:nvPicPr>
          <p:cNvPr id="2" name="Picture 1" descr="A graph with numbers and lines">
            <a:extLst>
              <a:ext uri="{FF2B5EF4-FFF2-40B4-BE49-F238E27FC236}">
                <a16:creationId xmlns:a16="http://schemas.microsoft.com/office/drawing/2014/main" id="{15D0DA86-EB20-152C-8A19-72FBD3E0ECA7}"/>
              </a:ext>
            </a:extLst>
          </p:cNvPr>
          <p:cNvPicPr>
            <a:picLocks noChangeAspect="1"/>
          </p:cNvPicPr>
          <p:nvPr/>
        </p:nvPicPr>
        <p:blipFill>
          <a:blip r:embed="rId5"/>
          <a:srcRect l="4359" t="244" r="2796" b="-244"/>
          <a:stretch/>
        </p:blipFill>
        <p:spPr>
          <a:xfrm>
            <a:off x="5221558" y="918772"/>
            <a:ext cx="6965052" cy="5114157"/>
          </a:xfrm>
          <a:prstGeom prst="rect">
            <a:avLst/>
          </a:prstGeom>
        </p:spPr>
      </p:pic>
      <p:grpSp>
        <p:nvGrpSpPr>
          <p:cNvPr id="6" name="Group 5">
            <a:extLst>
              <a:ext uri="{FF2B5EF4-FFF2-40B4-BE49-F238E27FC236}">
                <a16:creationId xmlns:a16="http://schemas.microsoft.com/office/drawing/2014/main" id="{7BE4ABBE-70B1-30F5-035A-5842514C419F}"/>
              </a:ext>
            </a:extLst>
          </p:cNvPr>
          <p:cNvGrpSpPr/>
          <p:nvPr/>
        </p:nvGrpSpPr>
        <p:grpSpPr>
          <a:xfrm>
            <a:off x="10402999" y="237"/>
            <a:ext cx="1752298" cy="1085507"/>
            <a:chOff x="9963881" y="103559"/>
            <a:chExt cx="1752298" cy="1085507"/>
          </a:xfrm>
        </p:grpSpPr>
        <p:pic>
          <p:nvPicPr>
            <p:cNvPr id="7" name="Picture 6" descr="A blue and white logo&#10;&#10;Description automatically generated">
              <a:extLst>
                <a:ext uri="{FF2B5EF4-FFF2-40B4-BE49-F238E27FC236}">
                  <a16:creationId xmlns:a16="http://schemas.microsoft.com/office/drawing/2014/main" id="{46D72EF4-EF8D-FAF2-BADD-4351209D9CC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963881" y="103559"/>
              <a:ext cx="1751591" cy="731062"/>
            </a:xfrm>
            <a:prstGeom prst="rect">
              <a:avLst/>
            </a:prstGeom>
          </p:spPr>
        </p:pic>
        <p:sp>
          <p:nvSpPr>
            <p:cNvPr id="9" name="TextBox 8">
              <a:extLst>
                <a:ext uri="{FF2B5EF4-FFF2-40B4-BE49-F238E27FC236}">
                  <a16:creationId xmlns:a16="http://schemas.microsoft.com/office/drawing/2014/main" id="{66C882B0-3F62-469B-F036-A7D2B97BE912}"/>
                </a:ext>
              </a:extLst>
            </p:cNvPr>
            <p:cNvSpPr txBox="1"/>
            <p:nvPr/>
          </p:nvSpPr>
          <p:spPr>
            <a:xfrm>
              <a:off x="10506102" y="788956"/>
              <a:ext cx="121007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err="1">
                  <a:ln>
                    <a:noFill/>
                  </a:ln>
                  <a:solidFill>
                    <a:srgbClr val="009F9E"/>
                  </a:solidFill>
                  <a:effectLst/>
                  <a:uLnTx/>
                  <a:uFillTx/>
                  <a:latin typeface="Calibri Light"/>
                  <a:ea typeface="+mn-ea"/>
                  <a:cs typeface="Arial"/>
                </a:rPr>
                <a:t>PELAgIO</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3176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tags/tag1.xml><?xml version="1.0" encoding="utf-8"?>
<p:tagLst xmlns:a="http://schemas.openxmlformats.org/drawingml/2006/main" xmlns:r="http://schemas.openxmlformats.org/officeDocument/2006/relationships" xmlns:p="http://schemas.openxmlformats.org/presentationml/2006/main">
  <p:tag name="TIMING" val="|142.4"/>
</p:tagLst>
</file>

<file path=ppt/tags/tag2.xml><?xml version="1.0" encoding="utf-8"?>
<p:tagLst xmlns:a="http://schemas.openxmlformats.org/drawingml/2006/main" xmlns:r="http://schemas.openxmlformats.org/officeDocument/2006/relationships" xmlns:p="http://schemas.openxmlformats.org/presentationml/2006/main">
  <p:tag name="TIMING" val="|14.7|2.8|7.7|8.9|4.5"/>
</p:tagLst>
</file>

<file path=ppt/tags/tag3.xml><?xml version="1.0" encoding="utf-8"?>
<p:tagLst xmlns:a="http://schemas.openxmlformats.org/drawingml/2006/main" xmlns:r="http://schemas.openxmlformats.org/officeDocument/2006/relationships" xmlns:p="http://schemas.openxmlformats.org/presentationml/2006/main">
  <p:tag name="TIMING" val="|14.7|2.8|7.7|8.9|4.5"/>
</p:tagLst>
</file>

<file path=ppt/tags/tag4.xml><?xml version="1.0" encoding="utf-8"?>
<p:tagLst xmlns:a="http://schemas.openxmlformats.org/drawingml/2006/main" xmlns:r="http://schemas.openxmlformats.org/officeDocument/2006/relationships" xmlns:p="http://schemas.openxmlformats.org/presentationml/2006/main">
  <p:tag name="TIMING" val="|11.2|43.5|46.4"/>
</p:tagLst>
</file>

<file path=ppt/tags/tag5.xml><?xml version="1.0" encoding="utf-8"?>
<p:tagLst xmlns:a="http://schemas.openxmlformats.org/drawingml/2006/main" xmlns:r="http://schemas.openxmlformats.org/officeDocument/2006/relationships" xmlns:p="http://schemas.openxmlformats.org/presentationml/2006/main">
  <p:tag name="TIMING" val="|1.9|42.1|3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UoS_Powerpoint_template WIDESCREEN">
  <a:themeElements>
    <a:clrScheme name="Rich Black">
      <a:dk1>
        <a:srgbClr val="231F20"/>
      </a:dk1>
      <a:lt1>
        <a:srgbClr val="FFFFFF"/>
      </a:lt1>
      <a:dk2>
        <a:srgbClr val="005C84"/>
      </a:dk2>
      <a:lt2>
        <a:srgbClr val="495961"/>
      </a:lt2>
      <a:accent1>
        <a:srgbClr val="9FB1BD"/>
      </a:accent1>
      <a:accent2>
        <a:srgbClr val="E73037"/>
      </a:accent2>
      <a:accent3>
        <a:srgbClr val="C1D100"/>
      </a:accent3>
      <a:accent4>
        <a:srgbClr val="8D3970"/>
      </a:accent4>
      <a:accent5>
        <a:srgbClr val="31BFC7"/>
      </a:accent5>
      <a:accent6>
        <a:srgbClr val="EF7D00"/>
      </a:accent6>
      <a:hlink>
        <a:srgbClr val="74C9E5"/>
      </a:hlink>
      <a:folHlink>
        <a:srgbClr val="D5007F"/>
      </a:folHlink>
    </a:clrScheme>
    <a:fontScheme name="Custom 1">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DHVL 58 v2 Conference PP template.potx" id="{1BBD7765-97B0-4178-B1BA-15D08C4F2976}" vid="{C6EF7CCD-F92F-47E3-AD99-AF120B383908}"/>
    </a:ext>
  </a:extLst>
</a:theme>
</file>

<file path=ppt/theme/theme8.xml><?xml version="1.0" encoding="utf-8"?>
<a:theme xmlns:a="http://schemas.openxmlformats.org/drawingml/2006/main" name="Title and content">
  <a:themeElements>
    <a:clrScheme name="Custom 6">
      <a:dk1>
        <a:srgbClr val="231F20"/>
      </a:dk1>
      <a:lt1>
        <a:srgbClr val="FFFFFF"/>
      </a:lt1>
      <a:dk2>
        <a:srgbClr val="005C84"/>
      </a:dk2>
      <a:lt2>
        <a:srgbClr val="495961"/>
      </a:lt2>
      <a:accent1>
        <a:srgbClr val="9FB1BD"/>
      </a:accent1>
      <a:accent2>
        <a:srgbClr val="E73037"/>
      </a:accent2>
      <a:accent3>
        <a:srgbClr val="C1D100"/>
      </a:accent3>
      <a:accent4>
        <a:srgbClr val="8D3970"/>
      </a:accent4>
      <a:accent5>
        <a:srgbClr val="31BFC7"/>
      </a:accent5>
      <a:accent6>
        <a:srgbClr val="EF7D00"/>
      </a:accent6>
      <a:hlink>
        <a:srgbClr val="005C83"/>
      </a:hlink>
      <a:folHlink>
        <a:srgbClr val="495961"/>
      </a:folHlink>
    </a:clrScheme>
    <a:fontScheme name="UoS Powerpoint Fonts">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DHVL 58 v2 Conference PP template.potx" id="{1BBD7765-97B0-4178-B1BA-15D08C4F2976}" vid="{D7CFEE0B-6683-4EED-A25E-A98658FC574E}"/>
    </a:ext>
  </a:extLst>
</a:theme>
</file>

<file path=ppt/theme/theme9.xml><?xml version="1.0" encoding="utf-8"?>
<a:theme xmlns:a="http://schemas.openxmlformats.org/drawingml/2006/main" name="Blank Presentation">
  <a:themeElements>
    <a:clrScheme name="Blank Presentation 1">
      <a:dk1>
        <a:srgbClr val="000000"/>
      </a:dk1>
      <a:lt1>
        <a:srgbClr val="FFFFFF"/>
      </a:lt1>
      <a:dk2>
        <a:srgbClr val="007E8E"/>
      </a:dk2>
      <a:lt2>
        <a:srgbClr val="808080"/>
      </a:lt2>
      <a:accent1>
        <a:srgbClr val="DDDDDD"/>
      </a:accent1>
      <a:accent2>
        <a:srgbClr val="596F96"/>
      </a:accent2>
      <a:accent3>
        <a:srgbClr val="FFFFFF"/>
      </a:accent3>
      <a:accent4>
        <a:srgbClr val="000000"/>
      </a:accent4>
      <a:accent5>
        <a:srgbClr val="EBEBEB"/>
      </a:accent5>
      <a:accent6>
        <a:srgbClr val="506487"/>
      </a:accent6>
      <a:hlink>
        <a:srgbClr val="009999"/>
      </a:hlink>
      <a:folHlink>
        <a:srgbClr val="687733"/>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7E8E"/>
        </a:dk2>
        <a:lt2>
          <a:srgbClr val="808080"/>
        </a:lt2>
        <a:accent1>
          <a:srgbClr val="DDDDDD"/>
        </a:accent1>
        <a:accent2>
          <a:srgbClr val="596F96"/>
        </a:accent2>
        <a:accent3>
          <a:srgbClr val="FFFFFF"/>
        </a:accent3>
        <a:accent4>
          <a:srgbClr val="000000"/>
        </a:accent4>
        <a:accent5>
          <a:srgbClr val="EBEBEB"/>
        </a:accent5>
        <a:accent6>
          <a:srgbClr val="506487"/>
        </a:accent6>
        <a:hlink>
          <a:srgbClr val="009999"/>
        </a:hlink>
        <a:folHlink>
          <a:srgbClr val="6877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ML-Powerpoint-template-widescreen" id="{21A80B68-3EC5-41F9-BFE2-86523C72562E}" vid="{B44B03F6-26E8-48D1-99A4-5E5F1ADFDFE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4C5EA37AD9C141A39963EE3C795E62" ma:contentTypeVersion="19" ma:contentTypeDescription="Create a new document." ma:contentTypeScope="" ma:versionID="b3eb6872dc15ae3a0a0a200d978ca145">
  <xsd:schema xmlns:xsd="http://www.w3.org/2001/XMLSchema" xmlns:xs="http://www.w3.org/2001/XMLSchema" xmlns:p="http://schemas.microsoft.com/office/2006/metadata/properties" xmlns:ns2="fcce2ead-c712-47b7-9c35-fd420cf295cd" xmlns:ns3="e4a2ca18-d922-4c0f-8af1-f35448c94f01" targetNamespace="http://schemas.microsoft.com/office/2006/metadata/properties" ma:root="true" ma:fieldsID="f6d7e23c0b954bbd8be7e7488a34f6ee" ns2:_="" ns3:_="">
    <xsd:import namespace="fcce2ead-c712-47b7-9c35-fd420cf295cd"/>
    <xsd:import namespace="e4a2ca18-d922-4c0f-8af1-f35448c94f0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ce2ead-c712-47b7-9c35-fd420cf295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a0f2b03-ab8f-436a-bc95-37715100861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Status" ma:index="26" nillable="true" ma:displayName="Status" ma:format="Dropdown" ma:internalName="Status">
      <xsd:simpleType>
        <xsd:restriction base="dms:Choice">
          <xsd:enumeration value="Reviewed"/>
        </xsd:restriction>
      </xsd:simpleType>
    </xsd:element>
  </xsd:schema>
  <xsd:schema xmlns:xsd="http://www.w3.org/2001/XMLSchema" xmlns:xs="http://www.w3.org/2001/XMLSchema" xmlns:dms="http://schemas.microsoft.com/office/2006/documentManagement/types" xmlns:pc="http://schemas.microsoft.com/office/infopath/2007/PartnerControls" targetNamespace="e4a2ca18-d922-4c0f-8af1-f35448c94f0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cb963df-dd96-481a-b729-3d6547a656cf}" ma:internalName="TaxCatchAll" ma:showField="CatchAllData" ma:web="e4a2ca18-d922-4c0f-8af1-f35448c94f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fcce2ead-c712-47b7-9c35-fd420cf295cd" xsi:nil="true"/>
    <lcf76f155ced4ddcb4097134ff3c332f xmlns="fcce2ead-c712-47b7-9c35-fd420cf295cd">
      <Terms xmlns="http://schemas.microsoft.com/office/infopath/2007/PartnerControls"/>
    </lcf76f155ced4ddcb4097134ff3c332f>
    <TaxCatchAll xmlns="e4a2ca18-d922-4c0f-8af1-f35448c94f01" xsi:nil="true"/>
  </documentManagement>
</p:properties>
</file>

<file path=customXml/itemProps1.xml><?xml version="1.0" encoding="utf-8"?>
<ds:datastoreItem xmlns:ds="http://schemas.openxmlformats.org/officeDocument/2006/customXml" ds:itemID="{6F07962C-57BE-4DA0-AE0B-23A0846C76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ce2ead-c712-47b7-9c35-fd420cf295cd"/>
    <ds:schemaRef ds:uri="e4a2ca18-d922-4c0f-8af1-f35448c94f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8F4AD92-746A-4BED-8139-9089AA39DEA1}">
  <ds:schemaRefs>
    <ds:schemaRef ds:uri="http://schemas.microsoft.com/sharepoint/v3/contenttype/forms"/>
  </ds:schemaRefs>
</ds:datastoreItem>
</file>

<file path=customXml/itemProps3.xml><?xml version="1.0" encoding="utf-8"?>
<ds:datastoreItem xmlns:ds="http://schemas.openxmlformats.org/officeDocument/2006/customXml" ds:itemID="{180704ED-6397-4C6E-BE8B-9BFBE2C21157}">
  <ds:schemaRefs>
    <ds:schemaRef ds:uri="http://purl.org/dc/elements/1.1/"/>
    <ds:schemaRef ds:uri="http://schemas.openxmlformats.org/package/2006/metadata/core-properties"/>
    <ds:schemaRef ds:uri="http://purl.org/dc/dcmitype/"/>
    <ds:schemaRef ds:uri="http://schemas.microsoft.com/office/2006/metadata/properties"/>
    <ds:schemaRef ds:uri="http://www.w3.org/XML/1998/namespace"/>
    <ds:schemaRef ds:uri="http://purl.org/dc/terms/"/>
    <ds:schemaRef ds:uri="http://schemas.microsoft.com/office/2006/documentManagement/types"/>
    <ds:schemaRef ds:uri="http://schemas.microsoft.com/office/infopath/2007/PartnerControls"/>
    <ds:schemaRef ds:uri="e4a2ca18-d922-4c0f-8af1-f35448c94f01"/>
    <ds:schemaRef ds:uri="fcce2ead-c712-47b7-9c35-fd420cf295cd"/>
  </ds:schemaRefs>
</ds:datastoreItem>
</file>

<file path=docProps/app.xml><?xml version="1.0" encoding="utf-8"?>
<Properties xmlns="http://schemas.openxmlformats.org/officeDocument/2006/extended-properties" xmlns:vt="http://schemas.openxmlformats.org/officeDocument/2006/docPropsVTypes">
  <TotalTime>71</TotalTime>
  <Words>3071</Words>
  <Application>Microsoft Macintosh PowerPoint</Application>
  <PresentationFormat>Widescreen</PresentationFormat>
  <Paragraphs>482</Paragraphs>
  <Slides>46</Slides>
  <Notes>16</Notes>
  <HiddenSlides>1</HiddenSlides>
  <MMClips>1</MMClips>
  <ScaleCrop>false</ScaleCrop>
  <HeadingPairs>
    <vt:vector size="6" baseType="variant">
      <vt:variant>
        <vt:lpstr>Fonts Used</vt:lpstr>
      </vt:variant>
      <vt:variant>
        <vt:i4>13</vt:i4>
      </vt:variant>
      <vt:variant>
        <vt:lpstr>Theme</vt:lpstr>
      </vt:variant>
      <vt:variant>
        <vt:i4>9</vt:i4>
      </vt:variant>
      <vt:variant>
        <vt:lpstr>Slide Titles</vt:lpstr>
      </vt:variant>
      <vt:variant>
        <vt:i4>46</vt:i4>
      </vt:variant>
    </vt:vector>
  </HeadingPairs>
  <TitlesOfParts>
    <vt:vector size="68" baseType="lpstr">
      <vt:lpstr>Aptos</vt:lpstr>
      <vt:lpstr>Aptos Display</vt:lpstr>
      <vt:lpstr>Arial</vt:lpstr>
      <vt:lpstr>Arial,Sans-Serif</vt:lpstr>
      <vt:lpstr>Calibri</vt:lpstr>
      <vt:lpstr>Calibri Light</vt:lpstr>
      <vt:lpstr>Calisto MT</vt:lpstr>
      <vt:lpstr>Courier New,monospace</vt:lpstr>
      <vt:lpstr>Helvetica</vt:lpstr>
      <vt:lpstr>Lucida Sans</vt:lpstr>
      <vt:lpstr>Proxima Nova</vt:lpstr>
      <vt:lpstr>Trebuchet MS</vt:lpstr>
      <vt:lpstr>Verdana</vt:lpstr>
      <vt:lpstr>Office Theme</vt:lpstr>
      <vt:lpstr>7_Office Theme</vt:lpstr>
      <vt:lpstr>8_Office Theme</vt:lpstr>
      <vt:lpstr>9_Office Theme</vt:lpstr>
      <vt:lpstr>10_Office Theme</vt:lpstr>
      <vt:lpstr>11_Office Theme</vt:lpstr>
      <vt:lpstr>UoS_Powerpoint_template WIDESCREEN</vt:lpstr>
      <vt:lpstr>Title and content</vt:lpstr>
      <vt:lpstr>Blank Presentation</vt:lpstr>
      <vt:lpstr>PowerPoint Presentation</vt:lpstr>
      <vt:lpstr>PowerPoint Presentation</vt:lpstr>
      <vt:lpstr>Shelf Sea Setting</vt:lpstr>
      <vt:lpstr>Offshore wind farms could change mixing</vt:lpstr>
      <vt:lpstr>Mixing controls stratification</vt:lpstr>
      <vt:lpstr>PELAgIO:  WP1 fieldwork 2023 and 2024</vt:lpstr>
      <vt:lpstr>WP1 local scales: Mooring observations 2023</vt:lpstr>
      <vt:lpstr>WP1 local scales: Mooring observations 2024</vt:lpstr>
      <vt:lpstr>PowerPoint Presentation</vt:lpstr>
      <vt:lpstr>PowerPoint Presentation</vt:lpstr>
      <vt:lpstr>PowerPoint Presentation</vt:lpstr>
      <vt:lpstr>WP1: Modelling all Scales: Windfarm and Climate  3 SPATIAL SCALES</vt:lpstr>
      <vt:lpstr> 2 OWF MODEL PARAMETERISATIONS  to include both mechanisms through which an OWF can change the mixing and stratification </vt:lpstr>
      <vt:lpstr>3 MODELS: HYDRODYNAMIC-TURBULENCE-BIOGEOCHEMISTRY</vt:lpstr>
      <vt:lpstr>PowerPoint Presentation</vt:lpstr>
      <vt:lpstr>PowerPoint Presentation</vt:lpstr>
      <vt:lpstr>Temperature comparison with 2023 observations</vt:lpstr>
      <vt:lpstr>PowerPoint Presentation</vt:lpstr>
      <vt:lpstr>PowerPoint Presentation</vt:lpstr>
      <vt:lpstr>PowerPoint Presentation</vt:lpstr>
      <vt:lpstr>Sampling challenges in offshore windfarms generate innovation in marine autonomous systems</vt:lpstr>
      <vt:lpstr>PowerPoint Presentation</vt:lpstr>
      <vt:lpstr>PowerPoint Presentation</vt:lpstr>
      <vt:lpstr>PowerPoint Presentation</vt:lpstr>
      <vt:lpstr>PowerPoint Presentation</vt:lpstr>
      <vt:lpstr>PowerPoint Presentation</vt:lpstr>
      <vt:lpstr>Assessment of impacts associated with electromagnetic fields produced by HV submarine cables</vt:lpstr>
      <vt:lpstr>Research Problem</vt:lpstr>
      <vt:lpstr>Overview</vt:lpstr>
      <vt:lpstr>Poster 1: Modelling of EMFs produced by HV submarine cables </vt:lpstr>
      <vt:lpstr>Poster 1: Modelling of EMFs produced by HV submarine cables </vt:lpstr>
      <vt:lpstr>Poster 2: Meta-analysis </vt:lpstr>
      <vt:lpstr>Poster 3: SCAMPI (Synthetic Cable for the Assessment of Marine Power Impacts</vt:lpstr>
      <vt:lpstr>PowerPoint Presentation</vt:lpstr>
      <vt:lpstr>Quantifying the impact of offshore wind farm infrastructure using Earth Observation</vt:lpstr>
      <vt:lpstr>What are we looking for?</vt:lpstr>
      <vt:lpstr>Evidence investigation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Amy Hutchinson</dc:creator>
  <cp:lastModifiedBy>Kimberley Lloyd</cp:lastModifiedBy>
  <cp:revision>31</cp:revision>
  <dcterms:created xsi:type="dcterms:W3CDTF">2024-11-18T14:12:04Z</dcterms:created>
  <dcterms:modified xsi:type="dcterms:W3CDTF">2025-01-10T13:55:23Z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0x010100DA4C5EA37AD9C141A39963EE3C795E62</vt:lpwstr>
  </property>
  <property fmtid="{D5CDD505-2E9C-101B-9397-08002B2CF9AE}" pid="3" name="MediaServiceImageTags">
    <vt:lpwstr/>
  </property>
</Properties>
</file>